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35"/>
  </p:notesMasterIdLst>
  <p:sldIdLst>
    <p:sldId id="682" r:id="rId3"/>
    <p:sldId id="870" r:id="rId4"/>
    <p:sldId id="1095" r:id="rId5"/>
    <p:sldId id="1097" r:id="rId6"/>
    <p:sldId id="1098" r:id="rId7"/>
    <p:sldId id="1099" r:id="rId8"/>
    <p:sldId id="1137" r:id="rId9"/>
    <p:sldId id="1100" r:id="rId10"/>
    <p:sldId id="1101" r:id="rId11"/>
    <p:sldId id="1102" r:id="rId12"/>
    <p:sldId id="1103" r:id="rId13"/>
    <p:sldId id="1104" r:id="rId14"/>
    <p:sldId id="1105" r:id="rId15"/>
    <p:sldId id="1106" r:id="rId16"/>
    <p:sldId id="1107" r:id="rId17"/>
    <p:sldId id="1108" r:id="rId18"/>
    <p:sldId id="1109" r:id="rId19"/>
    <p:sldId id="1110" r:id="rId20"/>
    <p:sldId id="1111" r:id="rId21"/>
    <p:sldId id="1138" r:id="rId22"/>
    <p:sldId id="1113" r:id="rId23"/>
    <p:sldId id="1114" r:id="rId24"/>
    <p:sldId id="1115" r:id="rId25"/>
    <p:sldId id="1116" r:id="rId26"/>
    <p:sldId id="1117" r:id="rId27"/>
    <p:sldId id="1118" r:id="rId28"/>
    <p:sldId id="1119" r:id="rId29"/>
    <p:sldId id="1120" r:id="rId30"/>
    <p:sldId id="1121" r:id="rId31"/>
    <p:sldId id="1122" r:id="rId32"/>
    <p:sldId id="1123" r:id="rId33"/>
    <p:sldId id="1124" r:id="rId34"/>
    <p:sldId id="1125" r:id="rId35"/>
    <p:sldId id="1126" r:id="rId36"/>
    <p:sldId id="1127" r:id="rId37"/>
    <p:sldId id="1128" r:id="rId38"/>
    <p:sldId id="1129" r:id="rId39"/>
    <p:sldId id="1130" r:id="rId40"/>
    <p:sldId id="1131" r:id="rId41"/>
    <p:sldId id="1132" r:id="rId42"/>
    <p:sldId id="1133" r:id="rId43"/>
    <p:sldId id="1134" r:id="rId44"/>
    <p:sldId id="1135" r:id="rId45"/>
    <p:sldId id="1136" r:id="rId46"/>
    <p:sldId id="1139" r:id="rId47"/>
    <p:sldId id="1140" r:id="rId48"/>
    <p:sldId id="1141" r:id="rId49"/>
    <p:sldId id="1142" r:id="rId50"/>
    <p:sldId id="1143" r:id="rId51"/>
    <p:sldId id="1144" r:id="rId52"/>
    <p:sldId id="1145" r:id="rId53"/>
    <p:sldId id="1146" r:id="rId54"/>
    <p:sldId id="1147" r:id="rId55"/>
    <p:sldId id="1148" r:id="rId56"/>
    <p:sldId id="930" r:id="rId57"/>
    <p:sldId id="931" r:id="rId58"/>
    <p:sldId id="1150" r:id="rId59"/>
    <p:sldId id="1151" r:id="rId60"/>
    <p:sldId id="1152" r:id="rId61"/>
    <p:sldId id="1153" r:id="rId62"/>
    <p:sldId id="1154" r:id="rId63"/>
    <p:sldId id="1155" r:id="rId64"/>
    <p:sldId id="1156" r:id="rId65"/>
    <p:sldId id="1157" r:id="rId66"/>
    <p:sldId id="1158" r:id="rId67"/>
    <p:sldId id="1159" r:id="rId68"/>
    <p:sldId id="1160" r:id="rId69"/>
    <p:sldId id="1161" r:id="rId70"/>
    <p:sldId id="1162" r:id="rId71"/>
    <p:sldId id="1163" r:id="rId72"/>
    <p:sldId id="1164" r:id="rId73"/>
    <p:sldId id="1165" r:id="rId74"/>
    <p:sldId id="1166" r:id="rId75"/>
    <p:sldId id="1167" r:id="rId76"/>
    <p:sldId id="1168" r:id="rId77"/>
    <p:sldId id="1169" r:id="rId78"/>
    <p:sldId id="1170" r:id="rId79"/>
    <p:sldId id="1171" r:id="rId80"/>
    <p:sldId id="1172" r:id="rId81"/>
    <p:sldId id="1173" r:id="rId82"/>
    <p:sldId id="1174" r:id="rId83"/>
    <p:sldId id="1175" r:id="rId84"/>
    <p:sldId id="1176" r:id="rId85"/>
    <p:sldId id="1177" r:id="rId86"/>
    <p:sldId id="1178" r:id="rId87"/>
    <p:sldId id="1179" r:id="rId88"/>
    <p:sldId id="1180" r:id="rId89"/>
    <p:sldId id="1181" r:id="rId90"/>
    <p:sldId id="1182" r:id="rId91"/>
    <p:sldId id="1183" r:id="rId92"/>
    <p:sldId id="1184" r:id="rId93"/>
    <p:sldId id="1185" r:id="rId94"/>
    <p:sldId id="1186" r:id="rId95"/>
    <p:sldId id="1187" r:id="rId96"/>
    <p:sldId id="1188" r:id="rId97"/>
    <p:sldId id="1189" r:id="rId98"/>
    <p:sldId id="1190" r:id="rId99"/>
    <p:sldId id="1191" r:id="rId100"/>
    <p:sldId id="1192" r:id="rId101"/>
    <p:sldId id="1193" r:id="rId102"/>
    <p:sldId id="1194" r:id="rId103"/>
    <p:sldId id="1195" r:id="rId104"/>
    <p:sldId id="1196" r:id="rId105"/>
    <p:sldId id="1197" r:id="rId106"/>
    <p:sldId id="1198" r:id="rId107"/>
    <p:sldId id="1199" r:id="rId108"/>
    <p:sldId id="1200" r:id="rId109"/>
    <p:sldId id="1201" r:id="rId110"/>
    <p:sldId id="1202" r:id="rId111"/>
    <p:sldId id="1203" r:id="rId112"/>
    <p:sldId id="1204" r:id="rId113"/>
    <p:sldId id="1205" r:id="rId114"/>
    <p:sldId id="1206" r:id="rId115"/>
    <p:sldId id="1207" r:id="rId116"/>
    <p:sldId id="1208" r:id="rId117"/>
    <p:sldId id="1209" r:id="rId118"/>
    <p:sldId id="1210" r:id="rId119"/>
    <p:sldId id="1211" r:id="rId120"/>
    <p:sldId id="1212" r:id="rId121"/>
    <p:sldId id="1213" r:id="rId122"/>
    <p:sldId id="1214" r:id="rId123"/>
    <p:sldId id="1215" r:id="rId124"/>
    <p:sldId id="1216" r:id="rId125"/>
    <p:sldId id="1217" r:id="rId126"/>
    <p:sldId id="1218" r:id="rId127"/>
    <p:sldId id="1219" r:id="rId128"/>
    <p:sldId id="1220" r:id="rId129"/>
    <p:sldId id="1221" r:id="rId130"/>
    <p:sldId id="1222" r:id="rId131"/>
    <p:sldId id="1223" r:id="rId132"/>
    <p:sldId id="1224" r:id="rId133"/>
    <p:sldId id="1225" r:id="rId134"/>
    <p:sldId id="1226" r:id="rId135"/>
    <p:sldId id="1227" r:id="rId136"/>
    <p:sldId id="1228" r:id="rId137"/>
    <p:sldId id="1229" r:id="rId138"/>
    <p:sldId id="1230" r:id="rId139"/>
    <p:sldId id="1231" r:id="rId140"/>
    <p:sldId id="1232" r:id="rId141"/>
    <p:sldId id="1233" r:id="rId142"/>
    <p:sldId id="1234" r:id="rId143"/>
    <p:sldId id="1235" r:id="rId144"/>
    <p:sldId id="1236" r:id="rId145"/>
    <p:sldId id="1237" r:id="rId146"/>
    <p:sldId id="1238" r:id="rId147"/>
    <p:sldId id="1239" r:id="rId148"/>
    <p:sldId id="1240" r:id="rId149"/>
    <p:sldId id="1241" r:id="rId150"/>
    <p:sldId id="1242" r:id="rId151"/>
    <p:sldId id="1274" r:id="rId152"/>
    <p:sldId id="1243" r:id="rId153"/>
    <p:sldId id="1244" r:id="rId154"/>
    <p:sldId id="1245" r:id="rId155"/>
    <p:sldId id="1275" r:id="rId156"/>
    <p:sldId id="1246" r:id="rId157"/>
    <p:sldId id="1247" r:id="rId158"/>
    <p:sldId id="1248" r:id="rId159"/>
    <p:sldId id="1276" r:id="rId160"/>
    <p:sldId id="1249" r:id="rId161"/>
    <p:sldId id="1250" r:id="rId162"/>
    <p:sldId id="1251" r:id="rId163"/>
    <p:sldId id="1277" r:id="rId164"/>
    <p:sldId id="1252" r:id="rId165"/>
    <p:sldId id="1253" r:id="rId166"/>
    <p:sldId id="1254" r:id="rId167"/>
    <p:sldId id="1278" r:id="rId168"/>
    <p:sldId id="1255" r:id="rId169"/>
    <p:sldId id="1256" r:id="rId170"/>
    <p:sldId id="1257" r:id="rId171"/>
    <p:sldId id="1279" r:id="rId172"/>
    <p:sldId id="1258" r:id="rId173"/>
    <p:sldId id="1259" r:id="rId174"/>
    <p:sldId id="1260" r:id="rId175"/>
    <p:sldId id="1280" r:id="rId176"/>
    <p:sldId id="1261" r:id="rId177"/>
    <p:sldId id="1262" r:id="rId178"/>
    <p:sldId id="1263" r:id="rId179"/>
    <p:sldId id="1281" r:id="rId180"/>
    <p:sldId id="1264" r:id="rId181"/>
    <p:sldId id="1265" r:id="rId182"/>
    <p:sldId id="1266" r:id="rId183"/>
    <p:sldId id="1282" r:id="rId184"/>
    <p:sldId id="1267" r:id="rId185"/>
    <p:sldId id="1268" r:id="rId186"/>
    <p:sldId id="1269" r:id="rId187"/>
    <p:sldId id="1283" r:id="rId188"/>
    <p:sldId id="1270" r:id="rId189"/>
    <p:sldId id="1271" r:id="rId190"/>
    <p:sldId id="1272" r:id="rId191"/>
    <p:sldId id="1273" r:id="rId192"/>
    <p:sldId id="1284" r:id="rId193"/>
    <p:sldId id="1285" r:id="rId194"/>
    <p:sldId id="1286" r:id="rId195"/>
    <p:sldId id="1287" r:id="rId196"/>
    <p:sldId id="1288" r:id="rId197"/>
    <p:sldId id="1289" r:id="rId198"/>
    <p:sldId id="1290" r:id="rId199"/>
    <p:sldId id="1291" r:id="rId200"/>
    <p:sldId id="1292" r:id="rId201"/>
    <p:sldId id="1293" r:id="rId202"/>
    <p:sldId id="1294" r:id="rId203"/>
    <p:sldId id="1295" r:id="rId204"/>
    <p:sldId id="1296" r:id="rId205"/>
    <p:sldId id="1297" r:id="rId206"/>
    <p:sldId id="1298" r:id="rId207"/>
    <p:sldId id="1299" r:id="rId208"/>
    <p:sldId id="1300" r:id="rId209"/>
    <p:sldId id="1301" r:id="rId210"/>
    <p:sldId id="1302" r:id="rId211"/>
    <p:sldId id="1303" r:id="rId212"/>
    <p:sldId id="1304" r:id="rId213"/>
    <p:sldId id="1305" r:id="rId214"/>
    <p:sldId id="1306" r:id="rId215"/>
    <p:sldId id="1307" r:id="rId216"/>
    <p:sldId id="1308" r:id="rId217"/>
    <p:sldId id="1309" r:id="rId218"/>
    <p:sldId id="1310" r:id="rId219"/>
    <p:sldId id="1311" r:id="rId220"/>
    <p:sldId id="1312" r:id="rId221"/>
    <p:sldId id="1313" r:id="rId222"/>
    <p:sldId id="1314" r:id="rId223"/>
    <p:sldId id="1318" r:id="rId224"/>
    <p:sldId id="1319" r:id="rId225"/>
    <p:sldId id="1320" r:id="rId226"/>
    <p:sldId id="1321" r:id="rId227"/>
    <p:sldId id="1322" r:id="rId228"/>
    <p:sldId id="1323" r:id="rId229"/>
    <p:sldId id="1324" r:id="rId230"/>
    <p:sldId id="1325" r:id="rId231"/>
    <p:sldId id="1326" r:id="rId232"/>
    <p:sldId id="1327" r:id="rId233"/>
    <p:sldId id="1328" r:id="rId234"/>
    <p:sldId id="1330" r:id="rId235"/>
    <p:sldId id="1329" r:id="rId236"/>
    <p:sldId id="1331" r:id="rId237"/>
    <p:sldId id="1332" r:id="rId238"/>
    <p:sldId id="1333" r:id="rId239"/>
    <p:sldId id="1334" r:id="rId240"/>
    <p:sldId id="1335" r:id="rId241"/>
    <p:sldId id="1336" r:id="rId242"/>
    <p:sldId id="1337" r:id="rId243"/>
    <p:sldId id="1338" r:id="rId244"/>
    <p:sldId id="1339" r:id="rId245"/>
    <p:sldId id="1340" r:id="rId246"/>
    <p:sldId id="1341" r:id="rId247"/>
    <p:sldId id="1342" r:id="rId248"/>
    <p:sldId id="1343" r:id="rId249"/>
    <p:sldId id="1344" r:id="rId250"/>
    <p:sldId id="1345" r:id="rId251"/>
    <p:sldId id="1346" r:id="rId252"/>
    <p:sldId id="1347" r:id="rId253"/>
    <p:sldId id="1354" r:id="rId254"/>
    <p:sldId id="1348" r:id="rId255"/>
    <p:sldId id="1349" r:id="rId256"/>
    <p:sldId id="1350" r:id="rId257"/>
    <p:sldId id="1351" r:id="rId258"/>
    <p:sldId id="1352" r:id="rId259"/>
    <p:sldId id="1353" r:id="rId260"/>
    <p:sldId id="1370" r:id="rId261"/>
    <p:sldId id="8557" r:id="rId262"/>
    <p:sldId id="8558" r:id="rId263"/>
    <p:sldId id="8559" r:id="rId264"/>
    <p:sldId id="8560" r:id="rId265"/>
    <p:sldId id="8561" r:id="rId266"/>
    <p:sldId id="8562" r:id="rId267"/>
    <p:sldId id="8563" r:id="rId268"/>
    <p:sldId id="8564" r:id="rId269"/>
    <p:sldId id="8565" r:id="rId270"/>
    <p:sldId id="8566" r:id="rId271"/>
    <p:sldId id="1371" r:id="rId272"/>
    <p:sldId id="1372" r:id="rId273"/>
    <p:sldId id="1373" r:id="rId274"/>
    <p:sldId id="1374" r:id="rId275"/>
    <p:sldId id="1375" r:id="rId276"/>
    <p:sldId id="1376" r:id="rId277"/>
    <p:sldId id="1377" r:id="rId278"/>
    <p:sldId id="1378" r:id="rId279"/>
    <p:sldId id="1379" r:id="rId280"/>
    <p:sldId id="1380" r:id="rId281"/>
    <p:sldId id="1381" r:id="rId282"/>
    <p:sldId id="1382" r:id="rId283"/>
    <p:sldId id="1383" r:id="rId284"/>
    <p:sldId id="8554" r:id="rId285"/>
    <p:sldId id="8555" r:id="rId286"/>
    <p:sldId id="1384" r:id="rId287"/>
    <p:sldId id="1385" r:id="rId288"/>
    <p:sldId id="1386" r:id="rId289"/>
    <p:sldId id="1388" r:id="rId290"/>
    <p:sldId id="1389" r:id="rId291"/>
    <p:sldId id="1390" r:id="rId292"/>
    <p:sldId id="8567" r:id="rId293"/>
    <p:sldId id="8568" r:id="rId294"/>
    <p:sldId id="8569" r:id="rId295"/>
    <p:sldId id="8570" r:id="rId296"/>
    <p:sldId id="8571" r:id="rId297"/>
    <p:sldId id="8572" r:id="rId298"/>
    <p:sldId id="8573" r:id="rId299"/>
    <p:sldId id="1399" r:id="rId300"/>
    <p:sldId id="1400" r:id="rId301"/>
    <p:sldId id="1401" r:id="rId302"/>
    <p:sldId id="1402" r:id="rId303"/>
    <p:sldId id="1403" r:id="rId304"/>
    <p:sldId id="1404" r:id="rId305"/>
    <p:sldId id="1405" r:id="rId306"/>
    <p:sldId id="1406" r:id="rId307"/>
    <p:sldId id="1407" r:id="rId308"/>
    <p:sldId id="1408" r:id="rId309"/>
    <p:sldId id="1409" r:id="rId310"/>
    <p:sldId id="1410" r:id="rId311"/>
    <p:sldId id="1411" r:id="rId312"/>
    <p:sldId id="1412" r:id="rId313"/>
    <p:sldId id="1413" r:id="rId314"/>
    <p:sldId id="1414" r:id="rId315"/>
    <p:sldId id="1415" r:id="rId316"/>
    <p:sldId id="1416" r:id="rId317"/>
    <p:sldId id="1417" r:id="rId318"/>
    <p:sldId id="1418" r:id="rId319"/>
    <p:sldId id="1419" r:id="rId320"/>
    <p:sldId id="1420" r:id="rId321"/>
    <p:sldId id="1421" r:id="rId322"/>
    <p:sldId id="1422" r:id="rId323"/>
    <p:sldId id="1423" r:id="rId324"/>
    <p:sldId id="1424" r:id="rId325"/>
    <p:sldId id="1425" r:id="rId326"/>
    <p:sldId id="1426" r:id="rId327"/>
    <p:sldId id="1427" r:id="rId328"/>
    <p:sldId id="1428" r:id="rId329"/>
    <p:sldId id="1429" r:id="rId330"/>
    <p:sldId id="1430" r:id="rId331"/>
    <p:sldId id="1431" r:id="rId332"/>
    <p:sldId id="1432" r:id="rId333"/>
    <p:sldId id="1433" r:id="rId334"/>
    <p:sldId id="1434" r:id="rId335"/>
    <p:sldId id="1435" r:id="rId336"/>
    <p:sldId id="1436" r:id="rId337"/>
    <p:sldId id="1437" r:id="rId338"/>
    <p:sldId id="1438" r:id="rId339"/>
    <p:sldId id="1439" r:id="rId340"/>
    <p:sldId id="1440" r:id="rId341"/>
    <p:sldId id="1441" r:id="rId342"/>
    <p:sldId id="1442" r:id="rId343"/>
    <p:sldId id="1443" r:id="rId344"/>
    <p:sldId id="1444" r:id="rId345"/>
    <p:sldId id="1445" r:id="rId346"/>
    <p:sldId id="1446" r:id="rId347"/>
    <p:sldId id="1447" r:id="rId348"/>
    <p:sldId id="1448" r:id="rId349"/>
    <p:sldId id="1449" r:id="rId350"/>
    <p:sldId id="1450" r:id="rId351"/>
    <p:sldId id="1451" r:id="rId352"/>
    <p:sldId id="1452" r:id="rId353"/>
    <p:sldId id="1453" r:id="rId354"/>
    <p:sldId id="1454" r:id="rId355"/>
    <p:sldId id="1455" r:id="rId356"/>
    <p:sldId id="1456" r:id="rId357"/>
    <p:sldId id="1457" r:id="rId358"/>
    <p:sldId id="1458" r:id="rId359"/>
    <p:sldId id="1459" r:id="rId360"/>
    <p:sldId id="1460" r:id="rId361"/>
    <p:sldId id="1461" r:id="rId362"/>
    <p:sldId id="1462" r:id="rId363"/>
    <p:sldId id="1463" r:id="rId364"/>
    <p:sldId id="1464" r:id="rId365"/>
    <p:sldId id="1465" r:id="rId366"/>
    <p:sldId id="1466" r:id="rId367"/>
    <p:sldId id="1467" r:id="rId368"/>
    <p:sldId id="1468" r:id="rId369"/>
    <p:sldId id="1469" r:id="rId370"/>
    <p:sldId id="8574" r:id="rId371"/>
    <p:sldId id="8575" r:id="rId372"/>
    <p:sldId id="8576" r:id="rId373"/>
    <p:sldId id="8577" r:id="rId374"/>
    <p:sldId id="8578" r:id="rId375"/>
    <p:sldId id="8579" r:id="rId376"/>
    <p:sldId id="8580" r:id="rId377"/>
    <p:sldId id="1481" r:id="rId378"/>
    <p:sldId id="1482" r:id="rId379"/>
    <p:sldId id="1483" r:id="rId380"/>
    <p:sldId id="1484" r:id="rId381"/>
    <p:sldId id="1485" r:id="rId382"/>
    <p:sldId id="1486" r:id="rId383"/>
    <p:sldId id="1487" r:id="rId384"/>
    <p:sldId id="1488" r:id="rId385"/>
    <p:sldId id="1489" r:id="rId386"/>
    <p:sldId id="1490" r:id="rId387"/>
    <p:sldId id="1491" r:id="rId388"/>
    <p:sldId id="1492" r:id="rId389"/>
    <p:sldId id="1493" r:id="rId390"/>
    <p:sldId id="1494" r:id="rId391"/>
    <p:sldId id="1495" r:id="rId392"/>
    <p:sldId id="1496" r:id="rId393"/>
    <p:sldId id="1497" r:id="rId394"/>
    <p:sldId id="1498" r:id="rId395"/>
    <p:sldId id="1499" r:id="rId396"/>
    <p:sldId id="1500" r:id="rId397"/>
    <p:sldId id="1501" r:id="rId398"/>
    <p:sldId id="1502" r:id="rId399"/>
    <p:sldId id="1503" r:id="rId400"/>
    <p:sldId id="1504" r:id="rId401"/>
    <p:sldId id="1505" r:id="rId402"/>
    <p:sldId id="1506" r:id="rId403"/>
    <p:sldId id="1507" r:id="rId404"/>
    <p:sldId id="1508" r:id="rId405"/>
    <p:sldId id="1509" r:id="rId406"/>
    <p:sldId id="1511" r:id="rId407"/>
    <p:sldId id="1512" r:id="rId408"/>
    <p:sldId id="1513" r:id="rId409"/>
    <p:sldId id="1514" r:id="rId410"/>
    <p:sldId id="1515" r:id="rId411"/>
    <p:sldId id="1516" r:id="rId412"/>
    <p:sldId id="1517" r:id="rId413"/>
    <p:sldId id="1518" r:id="rId414"/>
    <p:sldId id="1519" r:id="rId415"/>
    <p:sldId id="1520" r:id="rId416"/>
    <p:sldId id="1521" r:id="rId417"/>
    <p:sldId id="1522" r:id="rId418"/>
    <p:sldId id="1523" r:id="rId419"/>
    <p:sldId id="1524" r:id="rId420"/>
    <p:sldId id="1525" r:id="rId421"/>
    <p:sldId id="1526" r:id="rId422"/>
    <p:sldId id="1528" r:id="rId423"/>
    <p:sldId id="1529" r:id="rId424"/>
    <p:sldId id="1530" r:id="rId425"/>
    <p:sldId id="1531" r:id="rId426"/>
    <p:sldId id="1532" r:id="rId427"/>
    <p:sldId id="1533" r:id="rId428"/>
    <p:sldId id="1534" r:id="rId429"/>
    <p:sldId id="1535" r:id="rId430"/>
    <p:sldId id="1536" r:id="rId431"/>
    <p:sldId id="1537" r:id="rId432"/>
    <p:sldId id="1538" r:id="rId433"/>
    <p:sldId id="1539" r:id="rId434"/>
    <p:sldId id="1540" r:id="rId435"/>
    <p:sldId id="1541" r:id="rId436"/>
    <p:sldId id="1542" r:id="rId437"/>
    <p:sldId id="1543" r:id="rId438"/>
    <p:sldId id="1544" r:id="rId439"/>
    <p:sldId id="1545" r:id="rId440"/>
    <p:sldId id="1546" r:id="rId441"/>
    <p:sldId id="1547" r:id="rId442"/>
    <p:sldId id="1548" r:id="rId443"/>
    <p:sldId id="1549" r:id="rId444"/>
    <p:sldId id="1550" r:id="rId445"/>
    <p:sldId id="1551" r:id="rId446"/>
    <p:sldId id="1552" r:id="rId447"/>
    <p:sldId id="1553" r:id="rId448"/>
    <p:sldId id="1554" r:id="rId449"/>
    <p:sldId id="1555" r:id="rId450"/>
    <p:sldId id="1556" r:id="rId451"/>
    <p:sldId id="1557" r:id="rId452"/>
    <p:sldId id="1558" r:id="rId453"/>
    <p:sldId id="1559" r:id="rId454"/>
    <p:sldId id="1560" r:id="rId455"/>
    <p:sldId id="1561" r:id="rId456"/>
    <p:sldId id="1562" r:id="rId457"/>
    <p:sldId id="1563" r:id="rId458"/>
    <p:sldId id="1564" r:id="rId459"/>
    <p:sldId id="1565" r:id="rId460"/>
    <p:sldId id="1566" r:id="rId461"/>
    <p:sldId id="1567" r:id="rId462"/>
    <p:sldId id="1568" r:id="rId463"/>
    <p:sldId id="1569" r:id="rId464"/>
    <p:sldId id="1570" r:id="rId465"/>
    <p:sldId id="1571" r:id="rId466"/>
    <p:sldId id="1572" r:id="rId467"/>
    <p:sldId id="1573" r:id="rId468"/>
    <p:sldId id="1574" r:id="rId469"/>
    <p:sldId id="1575" r:id="rId470"/>
    <p:sldId id="1576" r:id="rId471"/>
    <p:sldId id="1577" r:id="rId472"/>
    <p:sldId id="1578" r:id="rId473"/>
    <p:sldId id="1579" r:id="rId474"/>
    <p:sldId id="1580" r:id="rId475"/>
    <p:sldId id="1581" r:id="rId476"/>
    <p:sldId id="1582" r:id="rId477"/>
    <p:sldId id="1583" r:id="rId478"/>
    <p:sldId id="1584" r:id="rId479"/>
    <p:sldId id="8581" r:id="rId480"/>
    <p:sldId id="8582" r:id="rId481"/>
    <p:sldId id="8583" r:id="rId482"/>
    <p:sldId id="8584" r:id="rId483"/>
    <p:sldId id="8585" r:id="rId484"/>
    <p:sldId id="1591" r:id="rId485"/>
    <p:sldId id="1592" r:id="rId486"/>
    <p:sldId id="1593" r:id="rId487"/>
    <p:sldId id="1594" r:id="rId488"/>
    <p:sldId id="1595" r:id="rId489"/>
    <p:sldId id="1597" r:id="rId490"/>
    <p:sldId id="1598" r:id="rId491"/>
    <p:sldId id="1599" r:id="rId492"/>
    <p:sldId id="1600" r:id="rId493"/>
    <p:sldId id="1601" r:id="rId494"/>
    <p:sldId id="1602" r:id="rId495"/>
    <p:sldId id="1603" r:id="rId496"/>
    <p:sldId id="1604" r:id="rId497"/>
    <p:sldId id="1605" r:id="rId498"/>
    <p:sldId id="1606" r:id="rId499"/>
    <p:sldId id="1607" r:id="rId500"/>
    <p:sldId id="1608" r:id="rId501"/>
    <p:sldId id="1609" r:id="rId502"/>
    <p:sldId id="1610" r:id="rId503"/>
    <p:sldId id="1611" r:id="rId504"/>
    <p:sldId id="1612" r:id="rId505"/>
    <p:sldId id="1613" r:id="rId506"/>
    <p:sldId id="1614" r:id="rId507"/>
    <p:sldId id="1615" r:id="rId508"/>
    <p:sldId id="1616" r:id="rId509"/>
    <p:sldId id="1617" r:id="rId510"/>
    <p:sldId id="1618" r:id="rId511"/>
    <p:sldId id="1619" r:id="rId512"/>
    <p:sldId id="1620" r:id="rId513"/>
    <p:sldId id="1621" r:id="rId514"/>
    <p:sldId id="1622" r:id="rId515"/>
    <p:sldId id="1623" r:id="rId516"/>
    <p:sldId id="1624" r:id="rId517"/>
    <p:sldId id="1625" r:id="rId518"/>
    <p:sldId id="1626" r:id="rId519"/>
    <p:sldId id="1627" r:id="rId520"/>
    <p:sldId id="1628" r:id="rId521"/>
    <p:sldId id="1629" r:id="rId522"/>
    <p:sldId id="1630" r:id="rId523"/>
    <p:sldId id="1631" r:id="rId524"/>
    <p:sldId id="1632" r:id="rId525"/>
    <p:sldId id="1633" r:id="rId526"/>
    <p:sldId id="1634" r:id="rId527"/>
    <p:sldId id="1635" r:id="rId528"/>
    <p:sldId id="1636" r:id="rId529"/>
    <p:sldId id="1637" r:id="rId530"/>
    <p:sldId id="1638" r:id="rId531"/>
    <p:sldId id="1664" r:id="rId532"/>
    <p:sldId id="1665" r:id="rId533"/>
    <p:sldId id="1666" r:id="rId534"/>
    <p:sldId id="1667" r:id="rId535"/>
    <p:sldId id="1668" r:id="rId536"/>
    <p:sldId id="1669" r:id="rId537"/>
    <p:sldId id="1670" r:id="rId538"/>
    <p:sldId id="1671" r:id="rId539"/>
    <p:sldId id="1672" r:id="rId540"/>
    <p:sldId id="1673" r:id="rId541"/>
    <p:sldId id="1674" r:id="rId542"/>
    <p:sldId id="1675" r:id="rId543"/>
    <p:sldId id="1676" r:id="rId544"/>
    <p:sldId id="1677" r:id="rId545"/>
    <p:sldId id="1678" r:id="rId546"/>
    <p:sldId id="1679" r:id="rId547"/>
    <p:sldId id="1680" r:id="rId548"/>
    <p:sldId id="1681" r:id="rId549"/>
    <p:sldId id="8586" r:id="rId550"/>
    <p:sldId id="8587" r:id="rId551"/>
    <p:sldId id="1686" r:id="rId552"/>
    <p:sldId id="1687" r:id="rId553"/>
    <p:sldId id="1688" r:id="rId554"/>
    <p:sldId id="1689" r:id="rId555"/>
    <p:sldId id="1690" r:id="rId556"/>
    <p:sldId id="1691" r:id="rId557"/>
    <p:sldId id="1692" r:id="rId558"/>
    <p:sldId id="1693" r:id="rId559"/>
    <p:sldId id="1694" r:id="rId560"/>
    <p:sldId id="1695" r:id="rId561"/>
    <p:sldId id="1697" r:id="rId562"/>
    <p:sldId id="1698" r:id="rId563"/>
    <p:sldId id="8556" r:id="rId564"/>
    <p:sldId id="1699" r:id="rId565"/>
    <p:sldId id="1700" r:id="rId566"/>
    <p:sldId id="1701" r:id="rId567"/>
    <p:sldId id="1702" r:id="rId568"/>
    <p:sldId id="1709" r:id="rId569"/>
    <p:sldId id="8588" r:id="rId570"/>
    <p:sldId id="8589" r:id="rId571"/>
    <p:sldId id="8590" r:id="rId572"/>
    <p:sldId id="8591" r:id="rId573"/>
    <p:sldId id="1712" r:id="rId574"/>
    <p:sldId id="1710" r:id="rId575"/>
    <p:sldId id="1711" r:id="rId576"/>
    <p:sldId id="1713" r:id="rId577"/>
    <p:sldId id="1714" r:id="rId578"/>
    <p:sldId id="1715" r:id="rId579"/>
    <p:sldId id="1716" r:id="rId580"/>
    <p:sldId id="1717" r:id="rId581"/>
    <p:sldId id="1718" r:id="rId582"/>
    <p:sldId id="1719" r:id="rId583"/>
    <p:sldId id="1720" r:id="rId584"/>
    <p:sldId id="1721" r:id="rId585"/>
    <p:sldId id="1722" r:id="rId586"/>
    <p:sldId id="1723" r:id="rId587"/>
    <p:sldId id="1724" r:id="rId588"/>
    <p:sldId id="8592" r:id="rId589"/>
    <p:sldId id="8593" r:id="rId590"/>
    <p:sldId id="8594" r:id="rId591"/>
    <p:sldId id="8595" r:id="rId592"/>
    <p:sldId id="8596" r:id="rId593"/>
    <p:sldId id="1731" r:id="rId594"/>
    <p:sldId id="1732" r:id="rId595"/>
    <p:sldId id="1733" r:id="rId596"/>
    <p:sldId id="1734" r:id="rId597"/>
    <p:sldId id="8597" r:id="rId598"/>
    <p:sldId id="1735" r:id="rId599"/>
    <p:sldId id="1737" r:id="rId600"/>
    <p:sldId id="1739" r:id="rId601"/>
    <p:sldId id="1740" r:id="rId602"/>
    <p:sldId id="1741" r:id="rId603"/>
    <p:sldId id="1742" r:id="rId604"/>
    <p:sldId id="1743" r:id="rId605"/>
    <p:sldId id="1744" r:id="rId606"/>
    <p:sldId id="1745" r:id="rId607"/>
    <p:sldId id="1746" r:id="rId608"/>
    <p:sldId id="1747" r:id="rId609"/>
    <p:sldId id="1748" r:id="rId610"/>
    <p:sldId id="1749" r:id="rId611"/>
    <p:sldId id="1750" r:id="rId612"/>
    <p:sldId id="1751" r:id="rId613"/>
    <p:sldId id="1752" r:id="rId614"/>
    <p:sldId id="1753" r:id="rId615"/>
    <p:sldId id="1754" r:id="rId616"/>
    <p:sldId id="1755" r:id="rId617"/>
    <p:sldId id="1756" r:id="rId618"/>
    <p:sldId id="1757" r:id="rId619"/>
    <p:sldId id="1758" r:id="rId620"/>
    <p:sldId id="1759" r:id="rId621"/>
    <p:sldId id="1760" r:id="rId622"/>
    <p:sldId id="1761" r:id="rId623"/>
    <p:sldId id="1762" r:id="rId624"/>
    <p:sldId id="1763" r:id="rId625"/>
    <p:sldId id="1764" r:id="rId626"/>
    <p:sldId id="1768" r:id="rId627"/>
    <p:sldId id="1766" r:id="rId628"/>
    <p:sldId id="1767" r:id="rId629"/>
    <p:sldId id="1769" r:id="rId630"/>
    <p:sldId id="1770" r:id="rId631"/>
    <p:sldId id="1771" r:id="rId632"/>
    <p:sldId id="1772" r:id="rId633"/>
    <p:sldId id="1773" r:id="rId634"/>
    <p:sldId id="1774" r:id="rId635"/>
    <p:sldId id="1775" r:id="rId636"/>
    <p:sldId id="1776" r:id="rId637"/>
    <p:sldId id="1777" r:id="rId638"/>
    <p:sldId id="1778" r:id="rId639"/>
    <p:sldId id="1779" r:id="rId640"/>
    <p:sldId id="1780" r:id="rId641"/>
    <p:sldId id="1781" r:id="rId642"/>
    <p:sldId id="1783" r:id="rId643"/>
    <p:sldId id="1784" r:id="rId644"/>
    <p:sldId id="1785" r:id="rId645"/>
    <p:sldId id="1791" r:id="rId646"/>
    <p:sldId id="1787" r:id="rId647"/>
    <p:sldId id="1792" r:id="rId648"/>
    <p:sldId id="1793" r:id="rId649"/>
    <p:sldId id="1788" r:id="rId650"/>
    <p:sldId id="1789" r:id="rId651"/>
    <p:sldId id="1790" r:id="rId652"/>
    <p:sldId id="1795" r:id="rId653"/>
    <p:sldId id="1794" r:id="rId654"/>
    <p:sldId id="1796" r:id="rId655"/>
    <p:sldId id="1797" r:id="rId656"/>
    <p:sldId id="1798" r:id="rId657"/>
    <p:sldId id="1799" r:id="rId658"/>
    <p:sldId id="1800" r:id="rId659"/>
    <p:sldId id="1801" r:id="rId660"/>
    <p:sldId id="1802" r:id="rId661"/>
    <p:sldId id="1803" r:id="rId662"/>
    <p:sldId id="1804" r:id="rId663"/>
    <p:sldId id="1805" r:id="rId664"/>
    <p:sldId id="1806" r:id="rId665"/>
    <p:sldId id="1807" r:id="rId666"/>
    <p:sldId id="1808" r:id="rId667"/>
    <p:sldId id="1809" r:id="rId668"/>
    <p:sldId id="1810" r:id="rId669"/>
    <p:sldId id="1811" r:id="rId670"/>
    <p:sldId id="1812" r:id="rId671"/>
    <p:sldId id="1814" r:id="rId672"/>
    <p:sldId id="1815" r:id="rId673"/>
    <p:sldId id="1816" r:id="rId674"/>
    <p:sldId id="1817" r:id="rId675"/>
    <p:sldId id="1818" r:id="rId676"/>
    <p:sldId id="1819" r:id="rId677"/>
    <p:sldId id="1820" r:id="rId678"/>
    <p:sldId id="1821" r:id="rId679"/>
    <p:sldId id="8598" r:id="rId680"/>
    <p:sldId id="1822" r:id="rId681"/>
    <p:sldId id="1823" r:id="rId682"/>
    <p:sldId id="1824" r:id="rId683"/>
    <p:sldId id="1825" r:id="rId684"/>
    <p:sldId id="1826" r:id="rId685"/>
    <p:sldId id="1827" r:id="rId686"/>
    <p:sldId id="1828" r:id="rId687"/>
    <p:sldId id="1829" r:id="rId688"/>
    <p:sldId id="1830" r:id="rId689"/>
    <p:sldId id="1831" r:id="rId690"/>
    <p:sldId id="1839" r:id="rId691"/>
    <p:sldId id="1840" r:id="rId692"/>
    <p:sldId id="1841" r:id="rId693"/>
    <p:sldId id="1842" r:id="rId694"/>
    <p:sldId id="1843" r:id="rId695"/>
    <p:sldId id="1844" r:id="rId696"/>
    <p:sldId id="1845" r:id="rId697"/>
    <p:sldId id="1846" r:id="rId698"/>
    <p:sldId id="1847" r:id="rId699"/>
    <p:sldId id="1848" r:id="rId700"/>
    <p:sldId id="1849" r:id="rId701"/>
    <p:sldId id="1850" r:id="rId702"/>
    <p:sldId id="1851" r:id="rId703"/>
    <p:sldId id="1852" r:id="rId704"/>
    <p:sldId id="1853" r:id="rId705"/>
    <p:sldId id="1854" r:id="rId706"/>
    <p:sldId id="1855" r:id="rId707"/>
    <p:sldId id="1856" r:id="rId708"/>
    <p:sldId id="1857" r:id="rId709"/>
    <p:sldId id="1858" r:id="rId710"/>
    <p:sldId id="1859" r:id="rId711"/>
    <p:sldId id="1860" r:id="rId712"/>
    <p:sldId id="1861" r:id="rId713"/>
    <p:sldId id="1862" r:id="rId714"/>
    <p:sldId id="1863" r:id="rId715"/>
    <p:sldId id="1864" r:id="rId716"/>
    <p:sldId id="1865" r:id="rId717"/>
    <p:sldId id="1866" r:id="rId718"/>
    <p:sldId id="1867" r:id="rId719"/>
    <p:sldId id="1868" r:id="rId720"/>
    <p:sldId id="1869" r:id="rId721"/>
    <p:sldId id="1870" r:id="rId722"/>
    <p:sldId id="1871" r:id="rId723"/>
    <p:sldId id="1872" r:id="rId724"/>
    <p:sldId id="1873" r:id="rId725"/>
    <p:sldId id="1874" r:id="rId726"/>
    <p:sldId id="1875" r:id="rId727"/>
    <p:sldId id="1876" r:id="rId728"/>
    <p:sldId id="1877" r:id="rId729"/>
    <p:sldId id="1878" r:id="rId730"/>
    <p:sldId id="1879" r:id="rId731"/>
    <p:sldId id="1880" r:id="rId732"/>
    <p:sldId id="1881" r:id="rId733"/>
    <p:sldId id="1882" r:id="rId734"/>
    <p:sldId id="1883" r:id="rId735"/>
    <p:sldId id="1884" r:id="rId736"/>
    <p:sldId id="1885" r:id="rId737"/>
    <p:sldId id="1886" r:id="rId738"/>
    <p:sldId id="1887" r:id="rId739"/>
    <p:sldId id="1888" r:id="rId740"/>
    <p:sldId id="1889" r:id="rId741"/>
    <p:sldId id="1890" r:id="rId742"/>
    <p:sldId id="1891" r:id="rId743"/>
    <p:sldId id="1892" r:id="rId744"/>
    <p:sldId id="1893" r:id="rId745"/>
    <p:sldId id="1894" r:id="rId746"/>
    <p:sldId id="1895" r:id="rId747"/>
    <p:sldId id="1896" r:id="rId748"/>
    <p:sldId id="1897" r:id="rId749"/>
    <p:sldId id="1898" r:id="rId750"/>
    <p:sldId id="1899" r:id="rId751"/>
    <p:sldId id="1900" r:id="rId752"/>
    <p:sldId id="1901" r:id="rId753"/>
    <p:sldId id="1902" r:id="rId754"/>
    <p:sldId id="1903" r:id="rId755"/>
    <p:sldId id="1904" r:id="rId756"/>
    <p:sldId id="1905" r:id="rId757"/>
    <p:sldId id="1906" r:id="rId758"/>
    <p:sldId id="1907" r:id="rId759"/>
    <p:sldId id="1908" r:id="rId760"/>
    <p:sldId id="1909" r:id="rId761"/>
    <p:sldId id="1910" r:id="rId762"/>
    <p:sldId id="1911" r:id="rId763"/>
    <p:sldId id="1912" r:id="rId764"/>
    <p:sldId id="1913" r:id="rId765"/>
    <p:sldId id="1914" r:id="rId766"/>
    <p:sldId id="1915" r:id="rId767"/>
    <p:sldId id="1916" r:id="rId768"/>
    <p:sldId id="1917" r:id="rId769"/>
    <p:sldId id="1918" r:id="rId770"/>
    <p:sldId id="1919" r:id="rId771"/>
    <p:sldId id="1920" r:id="rId772"/>
    <p:sldId id="1921" r:id="rId773"/>
    <p:sldId id="1922" r:id="rId774"/>
    <p:sldId id="1923" r:id="rId775"/>
    <p:sldId id="1924" r:id="rId776"/>
    <p:sldId id="1925" r:id="rId777"/>
    <p:sldId id="1926" r:id="rId778"/>
    <p:sldId id="1927" r:id="rId779"/>
    <p:sldId id="1928" r:id="rId780"/>
    <p:sldId id="1929" r:id="rId781"/>
    <p:sldId id="1930" r:id="rId782"/>
    <p:sldId id="1931" r:id="rId783"/>
    <p:sldId id="1932" r:id="rId784"/>
    <p:sldId id="1933" r:id="rId785"/>
    <p:sldId id="1934" r:id="rId786"/>
    <p:sldId id="1935" r:id="rId787"/>
    <p:sldId id="1936" r:id="rId788"/>
    <p:sldId id="1937" r:id="rId789"/>
    <p:sldId id="1938" r:id="rId790"/>
    <p:sldId id="1940" r:id="rId791"/>
    <p:sldId id="1939" r:id="rId792"/>
    <p:sldId id="1941" r:id="rId793"/>
    <p:sldId id="1942" r:id="rId794"/>
    <p:sldId id="1943" r:id="rId795"/>
    <p:sldId id="1944" r:id="rId796"/>
    <p:sldId id="1945" r:id="rId797"/>
    <p:sldId id="1946" r:id="rId798"/>
    <p:sldId id="1947" r:id="rId799"/>
    <p:sldId id="1948" r:id="rId800"/>
    <p:sldId id="1949" r:id="rId801"/>
    <p:sldId id="1950" r:id="rId802"/>
    <p:sldId id="1951" r:id="rId803"/>
    <p:sldId id="1953" r:id="rId804"/>
    <p:sldId id="1952" r:id="rId805"/>
    <p:sldId id="1954" r:id="rId806"/>
    <p:sldId id="1955" r:id="rId807"/>
    <p:sldId id="1956" r:id="rId808"/>
    <p:sldId id="1957" r:id="rId809"/>
    <p:sldId id="1958" r:id="rId810"/>
    <p:sldId id="1959" r:id="rId811"/>
    <p:sldId id="1960" r:id="rId812"/>
    <p:sldId id="1961" r:id="rId813"/>
    <p:sldId id="1962" r:id="rId814"/>
    <p:sldId id="1963" r:id="rId815"/>
    <p:sldId id="1964" r:id="rId816"/>
    <p:sldId id="1965" r:id="rId817"/>
    <p:sldId id="1966" r:id="rId818"/>
    <p:sldId id="1967" r:id="rId819"/>
    <p:sldId id="1968" r:id="rId820"/>
    <p:sldId id="1969" r:id="rId821"/>
    <p:sldId id="1981" r:id="rId822"/>
    <p:sldId id="1982" r:id="rId823"/>
    <p:sldId id="1983" r:id="rId824"/>
    <p:sldId id="1971" r:id="rId825"/>
    <p:sldId id="1972" r:id="rId826"/>
    <p:sldId id="1973" r:id="rId827"/>
    <p:sldId id="1974" r:id="rId828"/>
    <p:sldId id="1984" r:id="rId829"/>
    <p:sldId id="1976" r:id="rId830"/>
    <p:sldId id="1977" r:id="rId831"/>
    <p:sldId id="1978" r:id="rId832"/>
    <p:sldId id="1979" r:id="rId833"/>
    <p:sldId id="1980" r:id="rId8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W3Qz1Q1DvkK64vZncjcbQ==" hashData="KEtYGf/Bh0ApV/XU8Ey9DJu+CdanSDpeJw5Vu9gDMQE+GL8o8bKr5lOaIgNlpIeZZHpSktGbvjpcRPFCAEvBWQ=="/>
  <p:extLst>
    <p:ext uri="{521415D9-36F7-43E2-AB2F-B90AF26B5E84}">
      <p14:sectionLst xmlns:p14="http://schemas.microsoft.com/office/powerpoint/2010/main">
        <p14:section name="Section par défaut" id="{657F1573-5AC2-42DB-93CD-2F1193D4D2FB}">
          <p14:sldIdLst>
            <p14:sldId id="682"/>
            <p14:sldId id="870"/>
            <p14:sldId id="1095"/>
            <p14:sldId id="1097"/>
            <p14:sldId id="1098"/>
            <p14:sldId id="1099"/>
            <p14:sldId id="1137"/>
            <p14:sldId id="1100"/>
            <p14:sldId id="1101"/>
            <p14:sldId id="1102"/>
            <p14:sldId id="1103"/>
            <p14:sldId id="1104"/>
            <p14:sldId id="1105"/>
            <p14:sldId id="1106"/>
            <p14:sldId id="1107"/>
            <p14:sldId id="1108"/>
            <p14:sldId id="1109"/>
            <p14:sldId id="1110"/>
            <p14:sldId id="1111"/>
            <p14:sldId id="1138"/>
            <p14:sldId id="1113"/>
            <p14:sldId id="1114"/>
            <p14:sldId id="1115"/>
            <p14:sldId id="1116"/>
            <p14:sldId id="1117"/>
            <p14:sldId id="1118"/>
            <p14:sldId id="1119"/>
            <p14:sldId id="1120"/>
            <p14:sldId id="1121"/>
            <p14:sldId id="1122"/>
            <p14:sldId id="1123"/>
            <p14:sldId id="1124"/>
            <p14:sldId id="1125"/>
            <p14:sldId id="1126"/>
            <p14:sldId id="1127"/>
            <p14:sldId id="1128"/>
            <p14:sldId id="1129"/>
            <p14:sldId id="1130"/>
            <p14:sldId id="1131"/>
            <p14:sldId id="1132"/>
            <p14:sldId id="1133"/>
            <p14:sldId id="1134"/>
            <p14:sldId id="1135"/>
            <p14:sldId id="1136"/>
            <p14:sldId id="1139"/>
            <p14:sldId id="1140"/>
            <p14:sldId id="1141"/>
            <p14:sldId id="1142"/>
            <p14:sldId id="1143"/>
            <p14:sldId id="1144"/>
            <p14:sldId id="1145"/>
            <p14:sldId id="1146"/>
            <p14:sldId id="1147"/>
            <p14:sldId id="1148"/>
            <p14:sldId id="930"/>
            <p14:sldId id="931"/>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1205"/>
            <p14:sldId id="1206"/>
            <p14:sldId id="1207"/>
            <p14:sldId id="1208"/>
            <p14:sldId id="1209"/>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 id="1237"/>
            <p14:sldId id="1238"/>
            <p14:sldId id="1239"/>
            <p14:sldId id="1240"/>
            <p14:sldId id="1241"/>
            <p14:sldId id="1242"/>
            <p14:sldId id="1274"/>
            <p14:sldId id="1243"/>
            <p14:sldId id="1244"/>
            <p14:sldId id="1245"/>
            <p14:sldId id="1275"/>
            <p14:sldId id="1246"/>
            <p14:sldId id="1247"/>
            <p14:sldId id="1248"/>
            <p14:sldId id="1276"/>
            <p14:sldId id="1249"/>
            <p14:sldId id="1250"/>
            <p14:sldId id="1251"/>
            <p14:sldId id="1277"/>
            <p14:sldId id="1252"/>
            <p14:sldId id="1253"/>
            <p14:sldId id="1254"/>
            <p14:sldId id="1278"/>
            <p14:sldId id="1255"/>
            <p14:sldId id="1256"/>
            <p14:sldId id="1257"/>
            <p14:sldId id="1279"/>
            <p14:sldId id="1258"/>
            <p14:sldId id="1259"/>
            <p14:sldId id="1260"/>
            <p14:sldId id="1280"/>
            <p14:sldId id="1261"/>
            <p14:sldId id="1262"/>
            <p14:sldId id="1263"/>
            <p14:sldId id="1281"/>
            <p14:sldId id="1264"/>
            <p14:sldId id="1265"/>
            <p14:sldId id="1266"/>
            <p14:sldId id="1282"/>
            <p14:sldId id="1267"/>
            <p14:sldId id="1268"/>
            <p14:sldId id="1269"/>
            <p14:sldId id="1283"/>
            <p14:sldId id="1270"/>
            <p14:sldId id="1271"/>
            <p14:sldId id="1272"/>
            <p14:sldId id="1273"/>
            <p14:sldId id="1284"/>
            <p14:sldId id="1285"/>
            <p14:sldId id="1286"/>
            <p14:sldId id="1287"/>
            <p14:sldId id="1288"/>
            <p14:sldId id="1289"/>
            <p14:sldId id="1290"/>
            <p14:sldId id="1291"/>
            <p14:sldId id="1292"/>
            <p14:sldId id="1293"/>
            <p14:sldId id="1294"/>
            <p14:sldId id="1295"/>
            <p14:sldId id="1296"/>
            <p14:sldId id="1297"/>
            <p14:sldId id="1298"/>
            <p14:sldId id="1299"/>
            <p14:sldId id="1300"/>
            <p14:sldId id="1301"/>
            <p14:sldId id="1302"/>
            <p14:sldId id="1303"/>
            <p14:sldId id="1304"/>
            <p14:sldId id="1305"/>
            <p14:sldId id="1306"/>
            <p14:sldId id="1307"/>
            <p14:sldId id="1308"/>
            <p14:sldId id="1309"/>
            <p14:sldId id="1310"/>
            <p14:sldId id="1311"/>
            <p14:sldId id="1312"/>
            <p14:sldId id="1313"/>
            <p14:sldId id="1314"/>
            <p14:sldId id="1318"/>
            <p14:sldId id="1319"/>
            <p14:sldId id="1320"/>
            <p14:sldId id="1321"/>
            <p14:sldId id="1322"/>
            <p14:sldId id="1323"/>
            <p14:sldId id="1324"/>
            <p14:sldId id="1325"/>
            <p14:sldId id="1326"/>
            <p14:sldId id="1327"/>
            <p14:sldId id="1328"/>
            <p14:sldId id="1330"/>
            <p14:sldId id="1329"/>
            <p14:sldId id="1331"/>
            <p14:sldId id="1332"/>
            <p14:sldId id="1333"/>
            <p14:sldId id="1334"/>
            <p14:sldId id="1335"/>
            <p14:sldId id="1336"/>
            <p14:sldId id="1337"/>
            <p14:sldId id="1338"/>
            <p14:sldId id="1339"/>
            <p14:sldId id="1340"/>
            <p14:sldId id="1341"/>
            <p14:sldId id="1342"/>
            <p14:sldId id="1343"/>
            <p14:sldId id="1344"/>
            <p14:sldId id="1345"/>
            <p14:sldId id="1346"/>
            <p14:sldId id="1347"/>
            <p14:sldId id="1354"/>
            <p14:sldId id="1348"/>
            <p14:sldId id="1349"/>
            <p14:sldId id="1350"/>
            <p14:sldId id="1351"/>
            <p14:sldId id="1352"/>
            <p14:sldId id="1353"/>
          </p14:sldIdLst>
        </p14:section>
        <p14:section name="aube" id="{9BC0B881-EA55-48A4-9743-6BF81C76DA67}">
          <p14:sldIdLst>
            <p14:sldId id="1370"/>
            <p14:sldId id="8557"/>
            <p14:sldId id="8558"/>
            <p14:sldId id="8559"/>
            <p14:sldId id="8560"/>
            <p14:sldId id="8561"/>
            <p14:sldId id="8562"/>
            <p14:sldId id="8563"/>
            <p14:sldId id="8564"/>
            <p14:sldId id="8565"/>
            <p14:sldId id="8566"/>
            <p14:sldId id="1371"/>
            <p14:sldId id="1372"/>
            <p14:sldId id="1373"/>
            <p14:sldId id="1374"/>
            <p14:sldId id="1375"/>
            <p14:sldId id="1376"/>
            <p14:sldId id="1377"/>
            <p14:sldId id="1378"/>
            <p14:sldId id="1379"/>
            <p14:sldId id="1380"/>
            <p14:sldId id="1381"/>
            <p14:sldId id="1382"/>
            <p14:sldId id="1383"/>
            <p14:sldId id="8554"/>
            <p14:sldId id="8555"/>
            <p14:sldId id="1384"/>
            <p14:sldId id="1385"/>
            <p14:sldId id="1386"/>
            <p14:sldId id="1388"/>
            <p14:sldId id="1389"/>
            <p14:sldId id="1390"/>
            <p14:sldId id="8567"/>
            <p14:sldId id="8568"/>
            <p14:sldId id="8569"/>
            <p14:sldId id="8570"/>
            <p14:sldId id="8571"/>
            <p14:sldId id="8572"/>
            <p14:sldId id="8573"/>
            <p14:sldId id="1399"/>
            <p14:sldId id="1400"/>
            <p14:sldId id="1401"/>
            <p14:sldId id="1402"/>
            <p14:sldId id="1403"/>
            <p14:sldId id="1404"/>
            <p14:sldId id="1405"/>
            <p14:sldId id="1406"/>
            <p14:sldId id="1407"/>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 id="1426"/>
            <p14:sldId id="1427"/>
            <p14:sldId id="1428"/>
            <p14:sldId id="1429"/>
            <p14:sldId id="1430"/>
            <p14:sldId id="1431"/>
            <p14:sldId id="1432"/>
            <p14:sldId id="1433"/>
            <p14:sldId id="1434"/>
            <p14:sldId id="1435"/>
            <p14:sldId id="1436"/>
            <p14:sldId id="1437"/>
            <p14:sldId id="1438"/>
            <p14:sldId id="1439"/>
            <p14:sldId id="1440"/>
            <p14:sldId id="1441"/>
            <p14:sldId id="1442"/>
            <p14:sldId id="1443"/>
            <p14:sldId id="1444"/>
            <p14:sldId id="1445"/>
            <p14:sldId id="1446"/>
            <p14:sldId id="1447"/>
            <p14:sldId id="1448"/>
            <p14:sldId id="1449"/>
            <p14:sldId id="1450"/>
            <p14:sldId id="1451"/>
            <p14:sldId id="1452"/>
            <p14:sldId id="1453"/>
            <p14:sldId id="1454"/>
            <p14:sldId id="1455"/>
            <p14:sldId id="1456"/>
            <p14:sldId id="1457"/>
            <p14:sldId id="1458"/>
            <p14:sldId id="1459"/>
            <p14:sldId id="1460"/>
            <p14:sldId id="1461"/>
            <p14:sldId id="1462"/>
            <p14:sldId id="1463"/>
            <p14:sldId id="1464"/>
            <p14:sldId id="1465"/>
            <p14:sldId id="1466"/>
            <p14:sldId id="1467"/>
            <p14:sldId id="1468"/>
            <p14:sldId id="1469"/>
            <p14:sldId id="8574"/>
            <p14:sldId id="8575"/>
            <p14:sldId id="8576"/>
            <p14:sldId id="8577"/>
            <p14:sldId id="8578"/>
            <p14:sldId id="8579"/>
            <p14:sldId id="8580"/>
            <p14:sldId id="1481"/>
            <p14:sldId id="1482"/>
            <p14:sldId id="1483"/>
            <p14:sldId id="1484"/>
            <p14:sldId id="1485"/>
            <p14:sldId id="1486"/>
            <p14:sldId id="1487"/>
            <p14:sldId id="1488"/>
            <p14:sldId id="1489"/>
            <p14:sldId id="1490"/>
            <p14:sldId id="1491"/>
            <p14:sldId id="1492"/>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1"/>
            <p14:sldId id="1512"/>
            <p14:sldId id="1513"/>
            <p14:sldId id="1514"/>
            <p14:sldId id="1515"/>
            <p14:sldId id="1516"/>
            <p14:sldId id="1517"/>
            <p14:sldId id="1518"/>
            <p14:sldId id="1519"/>
            <p14:sldId id="1520"/>
            <p14:sldId id="1521"/>
            <p14:sldId id="1522"/>
            <p14:sldId id="1523"/>
            <p14:sldId id="1524"/>
            <p14:sldId id="1525"/>
            <p14:sldId id="1526"/>
            <p14:sldId id="1528"/>
            <p14:sldId id="1529"/>
            <p14:sldId id="1530"/>
            <p14:sldId id="1531"/>
            <p14:sldId id="1532"/>
            <p14:sldId id="1533"/>
            <p14:sldId id="1534"/>
            <p14:sldId id="1535"/>
            <p14:sldId id="1536"/>
            <p14:sldId id="1537"/>
            <p14:sldId id="1538"/>
            <p14:sldId id="1539"/>
            <p14:sldId id="1540"/>
            <p14:sldId id="1541"/>
            <p14:sldId id="1542"/>
            <p14:sldId id="1543"/>
            <p14:sldId id="1544"/>
            <p14:sldId id="1545"/>
            <p14:sldId id="1546"/>
            <p14:sldId id="1547"/>
            <p14:sldId id="1548"/>
            <p14:sldId id="1549"/>
            <p14:sldId id="1550"/>
            <p14:sldId id="155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582"/>
            <p14:sldId id="1583"/>
            <p14:sldId id="1584"/>
            <p14:sldId id="8581"/>
            <p14:sldId id="8582"/>
            <p14:sldId id="8583"/>
            <p14:sldId id="8584"/>
            <p14:sldId id="8585"/>
            <p14:sldId id="1591"/>
            <p14:sldId id="1592"/>
            <p14:sldId id="1593"/>
            <p14:sldId id="1594"/>
            <p14:sldId id="1595"/>
            <p14:sldId id="1597"/>
            <p14:sldId id="1598"/>
            <p14:sldId id="1599"/>
            <p14:sldId id="1600"/>
            <p14:sldId id="1601"/>
            <p14:sldId id="1602"/>
            <p14:sldId id="1603"/>
            <p14:sldId id="1604"/>
            <p14:sldId id="1605"/>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1636"/>
            <p14:sldId id="1637"/>
            <p14:sldId id="1638"/>
            <p14:sldId id="1664"/>
            <p14:sldId id="1665"/>
            <p14:sldId id="1666"/>
            <p14:sldId id="1667"/>
            <p14:sldId id="1668"/>
            <p14:sldId id="1669"/>
            <p14:sldId id="1670"/>
            <p14:sldId id="1671"/>
            <p14:sldId id="1672"/>
            <p14:sldId id="1673"/>
            <p14:sldId id="1674"/>
            <p14:sldId id="1675"/>
            <p14:sldId id="1676"/>
            <p14:sldId id="1677"/>
            <p14:sldId id="1678"/>
            <p14:sldId id="1679"/>
            <p14:sldId id="1680"/>
            <p14:sldId id="1681"/>
            <p14:sldId id="8586"/>
            <p14:sldId id="8587"/>
            <p14:sldId id="1686"/>
            <p14:sldId id="1687"/>
            <p14:sldId id="1688"/>
            <p14:sldId id="1689"/>
            <p14:sldId id="1690"/>
            <p14:sldId id="1691"/>
            <p14:sldId id="1692"/>
            <p14:sldId id="1693"/>
            <p14:sldId id="1694"/>
            <p14:sldId id="1695"/>
            <p14:sldId id="1697"/>
            <p14:sldId id="1698"/>
            <p14:sldId id="8556"/>
            <p14:sldId id="1699"/>
            <p14:sldId id="1700"/>
            <p14:sldId id="1701"/>
            <p14:sldId id="1702"/>
            <p14:sldId id="1709"/>
            <p14:sldId id="8588"/>
            <p14:sldId id="8589"/>
            <p14:sldId id="8590"/>
            <p14:sldId id="8591"/>
            <p14:sldId id="1712"/>
            <p14:sldId id="1710"/>
            <p14:sldId id="1711"/>
            <p14:sldId id="1713"/>
            <p14:sldId id="1714"/>
            <p14:sldId id="1715"/>
            <p14:sldId id="1716"/>
            <p14:sldId id="1717"/>
            <p14:sldId id="1718"/>
            <p14:sldId id="1719"/>
            <p14:sldId id="1720"/>
            <p14:sldId id="1721"/>
            <p14:sldId id="1722"/>
            <p14:sldId id="1723"/>
            <p14:sldId id="1724"/>
            <p14:sldId id="8592"/>
            <p14:sldId id="8593"/>
            <p14:sldId id="8594"/>
            <p14:sldId id="8595"/>
            <p14:sldId id="8596"/>
            <p14:sldId id="1731"/>
            <p14:sldId id="1732"/>
            <p14:sldId id="1733"/>
            <p14:sldId id="1734"/>
            <p14:sldId id="8597"/>
            <p14:sldId id="1735"/>
          </p14:sldIdLst>
        </p14:section>
        <p14:section name="3eme heure" id="{D53D6DEE-746B-40C2-B441-29B2226A829F}">
          <p14:sldIdLst>
            <p14:sldId id="1737"/>
            <p14:sldId id="1739"/>
            <p14:sldId id="1740"/>
            <p14:sldId id="1741"/>
            <p14:sldId id="1742"/>
            <p14:sldId id="1743"/>
            <p14:sldId id="1744"/>
            <p14:sldId id="1745"/>
            <p14:sldId id="1746"/>
            <p14:sldId id="1747"/>
            <p14:sldId id="1748"/>
            <p14:sldId id="1749"/>
            <p14:sldId id="1750"/>
            <p14:sldId id="1751"/>
            <p14:sldId id="1752"/>
            <p14:sldId id="1753"/>
            <p14:sldId id="1754"/>
            <p14:sldId id="1755"/>
            <p14:sldId id="1756"/>
            <p14:sldId id="1757"/>
            <p14:sldId id="1758"/>
            <p14:sldId id="1759"/>
            <p14:sldId id="1760"/>
            <p14:sldId id="1761"/>
            <p14:sldId id="1762"/>
            <p14:sldId id="1763"/>
            <p14:sldId id="1764"/>
            <p14:sldId id="1768"/>
            <p14:sldId id="1766"/>
            <p14:sldId id="1767"/>
            <p14:sldId id="1769"/>
            <p14:sldId id="1770"/>
            <p14:sldId id="1771"/>
            <p14:sldId id="1772"/>
          </p14:sldIdLst>
        </p14:section>
        <p14:section name="Apocalypse" id="{2B73C761-C2D3-4C5D-8218-84D978EA75BB}">
          <p14:sldIdLst>
            <p14:sldId id="1773"/>
            <p14:sldId id="1774"/>
            <p14:sldId id="1775"/>
            <p14:sldId id="1776"/>
            <p14:sldId id="1777"/>
            <p14:sldId id="1778"/>
            <p14:sldId id="1779"/>
            <p14:sldId id="1780"/>
            <p14:sldId id="1781"/>
            <p14:sldId id="1783"/>
            <p14:sldId id="1784"/>
            <p14:sldId id="1785"/>
            <p14:sldId id="1791"/>
            <p14:sldId id="1787"/>
            <p14:sldId id="1792"/>
            <p14:sldId id="1793"/>
            <p14:sldId id="1788"/>
            <p14:sldId id="1789"/>
            <p14:sldId id="1790"/>
            <p14:sldId id="1795"/>
            <p14:sldId id="1794"/>
            <p14:sldId id="1796"/>
            <p14:sldId id="1797"/>
            <p14:sldId id="1798"/>
            <p14:sldId id="1799"/>
            <p14:sldId id="1800"/>
            <p14:sldId id="1801"/>
            <p14:sldId id="1802"/>
            <p14:sldId id="1803"/>
            <p14:sldId id="1804"/>
            <p14:sldId id="1805"/>
            <p14:sldId id="1806"/>
            <p14:sldId id="1807"/>
            <p14:sldId id="1808"/>
            <p14:sldId id="1809"/>
            <p14:sldId id="1810"/>
            <p14:sldId id="1811"/>
            <p14:sldId id="1812"/>
            <p14:sldId id="1814"/>
            <p14:sldId id="1815"/>
            <p14:sldId id="1816"/>
            <p14:sldId id="1817"/>
            <p14:sldId id="1818"/>
            <p14:sldId id="1819"/>
            <p14:sldId id="1820"/>
            <p14:sldId id="1821"/>
            <p14:sldId id="8598"/>
            <p14:sldId id="1822"/>
            <p14:sldId id="1823"/>
            <p14:sldId id="1824"/>
            <p14:sldId id="1825"/>
            <p14:sldId id="1826"/>
            <p14:sldId id="1827"/>
            <p14:sldId id="1828"/>
            <p14:sldId id="1829"/>
            <p14:sldId id="1830"/>
            <p14:sldId id="1831"/>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861"/>
            <p14:sldId id="1862"/>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5"/>
            <p14:sldId id="1886"/>
            <p14:sldId id="1887"/>
            <p14:sldId id="1888"/>
            <p14:sldId id="1889"/>
            <p14:sldId id="1890"/>
            <p14:sldId id="1891"/>
            <p14:sldId id="1892"/>
            <p14:sldId id="1893"/>
            <p14:sldId id="1894"/>
            <p14:sldId id="1895"/>
            <p14:sldId id="1896"/>
            <p14:sldId id="1897"/>
            <p14:sldId id="1898"/>
            <p14:sldId id="1899"/>
            <p14:sldId id="1900"/>
            <p14:sldId id="1901"/>
            <p14:sldId id="1902"/>
            <p14:sldId id="1903"/>
            <p14:sldId id="1904"/>
            <p14:sldId id="1905"/>
            <p14:sldId id="1906"/>
            <p14:sldId id="1907"/>
            <p14:sldId id="1908"/>
            <p14:sldId id="1909"/>
            <p14:sldId id="1910"/>
            <p14:sldId id="1911"/>
            <p14:sldId id="1912"/>
            <p14:sldId id="1913"/>
            <p14:sldId id="1914"/>
            <p14:sldId id="1915"/>
            <p14:sldId id="1916"/>
            <p14:sldId id="1917"/>
            <p14:sldId id="1918"/>
            <p14:sldId id="1919"/>
            <p14:sldId id="1920"/>
            <p14:sldId id="1921"/>
            <p14:sldId id="1922"/>
            <p14:sldId id="1923"/>
            <p14:sldId id="1924"/>
            <p14:sldId id="1925"/>
            <p14:sldId id="1926"/>
            <p14:sldId id="1927"/>
            <p14:sldId id="1928"/>
            <p14:sldId id="1929"/>
            <p14:sldId id="1930"/>
            <p14:sldId id="1931"/>
            <p14:sldId id="1932"/>
            <p14:sldId id="1933"/>
            <p14:sldId id="1934"/>
            <p14:sldId id="1935"/>
            <p14:sldId id="1936"/>
            <p14:sldId id="1937"/>
            <p14:sldId id="1938"/>
            <p14:sldId id="1940"/>
            <p14:sldId id="1939"/>
            <p14:sldId id="1941"/>
            <p14:sldId id="1942"/>
            <p14:sldId id="1943"/>
            <p14:sldId id="1944"/>
            <p14:sldId id="1945"/>
            <p14:sldId id="1946"/>
            <p14:sldId id="1947"/>
            <p14:sldId id="1948"/>
            <p14:sldId id="1949"/>
            <p14:sldId id="1950"/>
            <p14:sldId id="1951"/>
            <p14:sldId id="1953"/>
            <p14:sldId id="1952"/>
            <p14:sldId id="1954"/>
            <p14:sldId id="1955"/>
            <p14:sldId id="1956"/>
            <p14:sldId id="1957"/>
            <p14:sldId id="1958"/>
            <p14:sldId id="1959"/>
            <p14:sldId id="1960"/>
            <p14:sldId id="1961"/>
            <p14:sldId id="1962"/>
            <p14:sldId id="1963"/>
            <p14:sldId id="1964"/>
            <p14:sldId id="1965"/>
          </p14:sldIdLst>
        </p14:section>
        <p14:section name="9eme heure" id="{E23251A1-A4D9-4123-8E28-E6993DB88B3A}">
          <p14:sldIdLst>
            <p14:sldId id="1966"/>
            <p14:sldId id="1967"/>
            <p14:sldId id="1968"/>
            <p14:sldId id="1969"/>
            <p14:sldId id="1981"/>
            <p14:sldId id="1982"/>
            <p14:sldId id="1983"/>
            <p14:sldId id="1971"/>
            <p14:sldId id="1972"/>
            <p14:sldId id="1973"/>
            <p14:sldId id="1974"/>
            <p14:sldId id="1984"/>
            <p14:sldId id="1976"/>
            <p14:sldId id="1977"/>
            <p14:sldId id="1978"/>
            <p14:sldId id="1979"/>
            <p14:sldId id="19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11B"/>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92449" autoAdjust="0"/>
  </p:normalViewPr>
  <p:slideViewPr>
    <p:cSldViewPr>
      <p:cViewPr varScale="1">
        <p:scale>
          <a:sx n="79" d="100"/>
          <a:sy n="79" d="100"/>
        </p:scale>
        <p:origin x="734" y="77"/>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671" Type="http://schemas.openxmlformats.org/officeDocument/2006/relationships/slide" Target="slides/slide669.xml"/><Relationship Id="rId769" Type="http://schemas.openxmlformats.org/officeDocument/2006/relationships/slide" Target="slides/slide767.xml"/><Relationship Id="rId21" Type="http://schemas.openxmlformats.org/officeDocument/2006/relationships/slide" Target="slides/slide19.xml"/><Relationship Id="rId324" Type="http://schemas.openxmlformats.org/officeDocument/2006/relationships/slide" Target="slides/slide322.xml"/><Relationship Id="rId531" Type="http://schemas.openxmlformats.org/officeDocument/2006/relationships/slide" Target="slides/slide529.xml"/><Relationship Id="rId629" Type="http://schemas.openxmlformats.org/officeDocument/2006/relationships/slide" Target="slides/slide627.xml"/><Relationship Id="rId170" Type="http://schemas.openxmlformats.org/officeDocument/2006/relationships/slide" Target="slides/slide168.xml"/><Relationship Id="rId836" Type="http://schemas.openxmlformats.org/officeDocument/2006/relationships/presProps" Target="presProps.xml"/><Relationship Id="rId268" Type="http://schemas.openxmlformats.org/officeDocument/2006/relationships/slide" Target="slides/slide266.xml"/><Relationship Id="rId475" Type="http://schemas.openxmlformats.org/officeDocument/2006/relationships/slide" Target="slides/slide473.xml"/><Relationship Id="rId682" Type="http://schemas.openxmlformats.org/officeDocument/2006/relationships/slide" Target="slides/slide680.xml"/><Relationship Id="rId32" Type="http://schemas.openxmlformats.org/officeDocument/2006/relationships/slide" Target="slides/slide30.xml"/><Relationship Id="rId128" Type="http://schemas.openxmlformats.org/officeDocument/2006/relationships/slide" Target="slides/slide126.xml"/><Relationship Id="rId335" Type="http://schemas.openxmlformats.org/officeDocument/2006/relationships/slide" Target="slides/slide333.xml"/><Relationship Id="rId542" Type="http://schemas.openxmlformats.org/officeDocument/2006/relationships/slide" Target="slides/slide540.xml"/><Relationship Id="rId181" Type="http://schemas.openxmlformats.org/officeDocument/2006/relationships/slide" Target="slides/slide179.xml"/><Relationship Id="rId402" Type="http://schemas.openxmlformats.org/officeDocument/2006/relationships/slide" Target="slides/slide400.xml"/><Relationship Id="rId279" Type="http://schemas.openxmlformats.org/officeDocument/2006/relationships/slide" Target="slides/slide277.xml"/><Relationship Id="rId486" Type="http://schemas.openxmlformats.org/officeDocument/2006/relationships/slide" Target="slides/slide484.xml"/><Relationship Id="rId693" Type="http://schemas.openxmlformats.org/officeDocument/2006/relationships/slide" Target="slides/slide691.xml"/><Relationship Id="rId707" Type="http://schemas.openxmlformats.org/officeDocument/2006/relationships/slide" Target="slides/slide705.xml"/><Relationship Id="rId43" Type="http://schemas.openxmlformats.org/officeDocument/2006/relationships/slide" Target="slides/slide41.xml"/><Relationship Id="rId139" Type="http://schemas.openxmlformats.org/officeDocument/2006/relationships/slide" Target="slides/slide137.xml"/><Relationship Id="rId346" Type="http://schemas.openxmlformats.org/officeDocument/2006/relationships/slide" Target="slides/slide344.xml"/><Relationship Id="rId553" Type="http://schemas.openxmlformats.org/officeDocument/2006/relationships/slide" Target="slides/slide551.xml"/><Relationship Id="rId760" Type="http://schemas.openxmlformats.org/officeDocument/2006/relationships/slide" Target="slides/slide75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497" Type="http://schemas.openxmlformats.org/officeDocument/2006/relationships/slide" Target="slides/slide495.xml"/><Relationship Id="rId620" Type="http://schemas.openxmlformats.org/officeDocument/2006/relationships/slide" Target="slides/slide618.xml"/><Relationship Id="rId718" Type="http://schemas.openxmlformats.org/officeDocument/2006/relationships/slide" Target="slides/slide716.xml"/><Relationship Id="rId357" Type="http://schemas.openxmlformats.org/officeDocument/2006/relationships/slide" Target="slides/slide355.xml"/><Relationship Id="rId54" Type="http://schemas.openxmlformats.org/officeDocument/2006/relationships/slide" Target="slides/slide52.xml"/><Relationship Id="rId217" Type="http://schemas.openxmlformats.org/officeDocument/2006/relationships/slide" Target="slides/slide215.xml"/><Relationship Id="rId564" Type="http://schemas.openxmlformats.org/officeDocument/2006/relationships/slide" Target="slides/slide562.xml"/><Relationship Id="rId771" Type="http://schemas.openxmlformats.org/officeDocument/2006/relationships/slide" Target="slides/slide769.xml"/><Relationship Id="rId424" Type="http://schemas.openxmlformats.org/officeDocument/2006/relationships/slide" Target="slides/slide422.xml"/><Relationship Id="rId631" Type="http://schemas.openxmlformats.org/officeDocument/2006/relationships/slide" Target="slides/slide629.xml"/><Relationship Id="rId729" Type="http://schemas.openxmlformats.org/officeDocument/2006/relationships/slide" Target="slides/slide727.xml"/><Relationship Id="rId270" Type="http://schemas.openxmlformats.org/officeDocument/2006/relationships/slide" Target="slides/slide268.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575" Type="http://schemas.openxmlformats.org/officeDocument/2006/relationships/slide" Target="slides/slide573.xml"/><Relationship Id="rId782" Type="http://schemas.openxmlformats.org/officeDocument/2006/relationships/slide" Target="slides/slide780.xml"/><Relationship Id="rId228" Type="http://schemas.openxmlformats.org/officeDocument/2006/relationships/slide" Target="slides/slide226.xml"/><Relationship Id="rId435" Type="http://schemas.openxmlformats.org/officeDocument/2006/relationships/slide" Target="slides/slide433.xml"/><Relationship Id="rId642" Type="http://schemas.openxmlformats.org/officeDocument/2006/relationships/slide" Target="slides/slide640.xml"/><Relationship Id="rId281" Type="http://schemas.openxmlformats.org/officeDocument/2006/relationships/slide" Target="slides/slide279.xml"/><Relationship Id="rId502" Type="http://schemas.openxmlformats.org/officeDocument/2006/relationships/slide" Target="slides/slide500.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586" Type="http://schemas.openxmlformats.org/officeDocument/2006/relationships/slide" Target="slides/slide584.xml"/><Relationship Id="rId793" Type="http://schemas.openxmlformats.org/officeDocument/2006/relationships/slide" Target="slides/slide791.xml"/><Relationship Id="rId807" Type="http://schemas.openxmlformats.org/officeDocument/2006/relationships/slide" Target="slides/slide805.xml"/><Relationship Id="rId7" Type="http://schemas.openxmlformats.org/officeDocument/2006/relationships/slide" Target="slides/slide5.xml"/><Relationship Id="rId239" Type="http://schemas.openxmlformats.org/officeDocument/2006/relationships/slide" Target="slides/slide237.xml"/><Relationship Id="rId446" Type="http://schemas.openxmlformats.org/officeDocument/2006/relationships/slide" Target="slides/slide444.xml"/><Relationship Id="rId653" Type="http://schemas.openxmlformats.org/officeDocument/2006/relationships/slide" Target="slides/slide651.xml"/><Relationship Id="rId292" Type="http://schemas.openxmlformats.org/officeDocument/2006/relationships/slide" Target="slides/slide290.xml"/><Relationship Id="rId306" Type="http://schemas.openxmlformats.org/officeDocument/2006/relationships/slide" Target="slides/slide304.xml"/><Relationship Id="rId87" Type="http://schemas.openxmlformats.org/officeDocument/2006/relationships/slide" Target="slides/slide85.xml"/><Relationship Id="rId513" Type="http://schemas.openxmlformats.org/officeDocument/2006/relationships/slide" Target="slides/slide511.xml"/><Relationship Id="rId597" Type="http://schemas.openxmlformats.org/officeDocument/2006/relationships/slide" Target="slides/slide595.xml"/><Relationship Id="rId720" Type="http://schemas.openxmlformats.org/officeDocument/2006/relationships/slide" Target="slides/slide718.xml"/><Relationship Id="rId818" Type="http://schemas.openxmlformats.org/officeDocument/2006/relationships/slide" Target="slides/slide816.xml"/><Relationship Id="rId152" Type="http://schemas.openxmlformats.org/officeDocument/2006/relationships/slide" Target="slides/slide150.xml"/><Relationship Id="rId457" Type="http://schemas.openxmlformats.org/officeDocument/2006/relationships/slide" Target="slides/slide455.xml"/><Relationship Id="rId664" Type="http://schemas.openxmlformats.org/officeDocument/2006/relationships/slide" Target="slides/slide662.xml"/><Relationship Id="rId14" Type="http://schemas.openxmlformats.org/officeDocument/2006/relationships/slide" Target="slides/slide12.xml"/><Relationship Id="rId317" Type="http://schemas.openxmlformats.org/officeDocument/2006/relationships/slide" Target="slides/slide315.xml"/><Relationship Id="rId524" Type="http://schemas.openxmlformats.org/officeDocument/2006/relationships/slide" Target="slides/slide522.xml"/><Relationship Id="rId731" Type="http://schemas.openxmlformats.org/officeDocument/2006/relationships/slide" Target="slides/slide729.xml"/><Relationship Id="rId98" Type="http://schemas.openxmlformats.org/officeDocument/2006/relationships/slide" Target="slides/slide96.xml"/><Relationship Id="rId163" Type="http://schemas.openxmlformats.org/officeDocument/2006/relationships/slide" Target="slides/slide161.xml"/><Relationship Id="rId370" Type="http://schemas.openxmlformats.org/officeDocument/2006/relationships/slide" Target="slides/slide368.xml"/><Relationship Id="rId829" Type="http://schemas.openxmlformats.org/officeDocument/2006/relationships/slide" Target="slides/slide827.xml"/><Relationship Id="rId230" Type="http://schemas.openxmlformats.org/officeDocument/2006/relationships/slide" Target="slides/slide228.xml"/><Relationship Id="rId468" Type="http://schemas.openxmlformats.org/officeDocument/2006/relationships/slide" Target="slides/slide466.xml"/><Relationship Id="rId675" Type="http://schemas.openxmlformats.org/officeDocument/2006/relationships/slide" Target="slides/slide673.xml"/><Relationship Id="rId25" Type="http://schemas.openxmlformats.org/officeDocument/2006/relationships/slide" Target="slides/slide23.xml"/><Relationship Id="rId328" Type="http://schemas.openxmlformats.org/officeDocument/2006/relationships/slide" Target="slides/slide326.xml"/><Relationship Id="rId535" Type="http://schemas.openxmlformats.org/officeDocument/2006/relationships/slide" Target="slides/slide533.xml"/><Relationship Id="rId742" Type="http://schemas.openxmlformats.org/officeDocument/2006/relationships/slide" Target="slides/slide740.xml"/><Relationship Id="rId174" Type="http://schemas.openxmlformats.org/officeDocument/2006/relationships/slide" Target="slides/slide172.xml"/><Relationship Id="rId381" Type="http://schemas.openxmlformats.org/officeDocument/2006/relationships/slide" Target="slides/slide379.xml"/><Relationship Id="rId602" Type="http://schemas.openxmlformats.org/officeDocument/2006/relationships/slide" Target="slides/slide600.xml"/><Relationship Id="rId241" Type="http://schemas.openxmlformats.org/officeDocument/2006/relationships/slide" Target="slides/slide239.xml"/><Relationship Id="rId479" Type="http://schemas.openxmlformats.org/officeDocument/2006/relationships/slide" Target="slides/slide477.xml"/><Relationship Id="rId686" Type="http://schemas.openxmlformats.org/officeDocument/2006/relationships/slide" Target="slides/slide684.xml"/><Relationship Id="rId36" Type="http://schemas.openxmlformats.org/officeDocument/2006/relationships/slide" Target="slides/slide34.xml"/><Relationship Id="rId339" Type="http://schemas.openxmlformats.org/officeDocument/2006/relationships/slide" Target="slides/slide337.xml"/><Relationship Id="rId546" Type="http://schemas.openxmlformats.org/officeDocument/2006/relationships/slide" Target="slides/slide544.xml"/><Relationship Id="rId753" Type="http://schemas.openxmlformats.org/officeDocument/2006/relationships/slide" Target="slides/slide751.xml"/><Relationship Id="rId101" Type="http://schemas.openxmlformats.org/officeDocument/2006/relationships/slide" Target="slides/slide99.xml"/><Relationship Id="rId185" Type="http://schemas.openxmlformats.org/officeDocument/2006/relationships/slide" Target="slides/slide183.xml"/><Relationship Id="rId406" Type="http://schemas.openxmlformats.org/officeDocument/2006/relationships/slide" Target="slides/slide404.xml"/><Relationship Id="rId392" Type="http://schemas.openxmlformats.org/officeDocument/2006/relationships/slide" Target="slides/slide390.xml"/><Relationship Id="rId613" Type="http://schemas.openxmlformats.org/officeDocument/2006/relationships/slide" Target="slides/slide611.xml"/><Relationship Id="rId697" Type="http://schemas.openxmlformats.org/officeDocument/2006/relationships/slide" Target="slides/slide695.xml"/><Relationship Id="rId820" Type="http://schemas.openxmlformats.org/officeDocument/2006/relationships/slide" Target="slides/slide818.xml"/><Relationship Id="rId252" Type="http://schemas.openxmlformats.org/officeDocument/2006/relationships/slide" Target="slides/slide250.xml"/><Relationship Id="rId47" Type="http://schemas.openxmlformats.org/officeDocument/2006/relationships/slide" Target="slides/slide45.xml"/><Relationship Id="rId112" Type="http://schemas.openxmlformats.org/officeDocument/2006/relationships/slide" Target="slides/slide110.xml"/><Relationship Id="rId557" Type="http://schemas.openxmlformats.org/officeDocument/2006/relationships/slide" Target="slides/slide555.xml"/><Relationship Id="rId764" Type="http://schemas.openxmlformats.org/officeDocument/2006/relationships/slide" Target="slides/slide762.xml"/><Relationship Id="rId196" Type="http://schemas.openxmlformats.org/officeDocument/2006/relationships/slide" Target="slides/slide194.xml"/><Relationship Id="rId417" Type="http://schemas.openxmlformats.org/officeDocument/2006/relationships/slide" Target="slides/slide415.xml"/><Relationship Id="rId624" Type="http://schemas.openxmlformats.org/officeDocument/2006/relationships/slide" Target="slides/slide622.xml"/><Relationship Id="rId831" Type="http://schemas.openxmlformats.org/officeDocument/2006/relationships/slide" Target="slides/slide829.xml"/><Relationship Id="rId263" Type="http://schemas.openxmlformats.org/officeDocument/2006/relationships/slide" Target="slides/slide261.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568" Type="http://schemas.openxmlformats.org/officeDocument/2006/relationships/slide" Target="slides/slide566.xml"/><Relationship Id="rId775" Type="http://schemas.openxmlformats.org/officeDocument/2006/relationships/slide" Target="slides/slide773.xml"/><Relationship Id="rId428" Type="http://schemas.openxmlformats.org/officeDocument/2006/relationships/slide" Target="slides/slide426.xml"/><Relationship Id="rId635" Type="http://schemas.openxmlformats.org/officeDocument/2006/relationships/slide" Target="slides/slide633.xml"/><Relationship Id="rId274" Type="http://schemas.openxmlformats.org/officeDocument/2006/relationships/slide" Target="slides/slide272.xml"/><Relationship Id="rId481" Type="http://schemas.openxmlformats.org/officeDocument/2006/relationships/slide" Target="slides/slide479.xml"/><Relationship Id="rId702" Type="http://schemas.openxmlformats.org/officeDocument/2006/relationships/slide" Target="slides/slide700.xml"/><Relationship Id="rId69" Type="http://schemas.openxmlformats.org/officeDocument/2006/relationships/slide" Target="slides/slide67.xml"/><Relationship Id="rId134" Type="http://schemas.openxmlformats.org/officeDocument/2006/relationships/slide" Target="slides/slide132.xml"/><Relationship Id="rId579" Type="http://schemas.openxmlformats.org/officeDocument/2006/relationships/slide" Target="slides/slide577.xml"/><Relationship Id="rId786" Type="http://schemas.openxmlformats.org/officeDocument/2006/relationships/slide" Target="slides/slide784.xml"/><Relationship Id="rId341" Type="http://schemas.openxmlformats.org/officeDocument/2006/relationships/slide" Target="slides/slide339.xml"/><Relationship Id="rId439" Type="http://schemas.openxmlformats.org/officeDocument/2006/relationships/slide" Target="slides/slide437.xml"/><Relationship Id="rId646" Type="http://schemas.openxmlformats.org/officeDocument/2006/relationships/slide" Target="slides/slide644.xml"/><Relationship Id="rId201" Type="http://schemas.openxmlformats.org/officeDocument/2006/relationships/slide" Target="slides/slide199.xml"/><Relationship Id="rId285" Type="http://schemas.openxmlformats.org/officeDocument/2006/relationships/slide" Target="slides/slide283.xml"/><Relationship Id="rId506" Type="http://schemas.openxmlformats.org/officeDocument/2006/relationships/slide" Target="slides/slide504.xml"/><Relationship Id="rId492" Type="http://schemas.openxmlformats.org/officeDocument/2006/relationships/slide" Target="slides/slide490.xml"/><Relationship Id="rId713" Type="http://schemas.openxmlformats.org/officeDocument/2006/relationships/slide" Target="slides/slide711.xml"/><Relationship Id="rId797" Type="http://schemas.openxmlformats.org/officeDocument/2006/relationships/slide" Target="slides/slide795.xml"/><Relationship Id="rId145" Type="http://schemas.openxmlformats.org/officeDocument/2006/relationships/slide" Target="slides/slide143.xml"/><Relationship Id="rId352" Type="http://schemas.openxmlformats.org/officeDocument/2006/relationships/slide" Target="slides/slide350.xml"/><Relationship Id="rId212" Type="http://schemas.openxmlformats.org/officeDocument/2006/relationships/slide" Target="slides/slide210.xml"/><Relationship Id="rId657" Type="http://schemas.openxmlformats.org/officeDocument/2006/relationships/slide" Target="slides/slide655.xml"/><Relationship Id="rId296" Type="http://schemas.openxmlformats.org/officeDocument/2006/relationships/slide" Target="slides/slide294.xml"/><Relationship Id="rId517" Type="http://schemas.openxmlformats.org/officeDocument/2006/relationships/slide" Target="slides/slide515.xml"/><Relationship Id="rId724" Type="http://schemas.openxmlformats.org/officeDocument/2006/relationships/slide" Target="slides/slide722.xml"/><Relationship Id="rId60" Type="http://schemas.openxmlformats.org/officeDocument/2006/relationships/slide" Target="slides/slide58.xml"/><Relationship Id="rId156" Type="http://schemas.openxmlformats.org/officeDocument/2006/relationships/slide" Target="slides/slide154.xml"/><Relationship Id="rId363" Type="http://schemas.openxmlformats.org/officeDocument/2006/relationships/slide" Target="slides/slide361.xml"/><Relationship Id="rId570" Type="http://schemas.openxmlformats.org/officeDocument/2006/relationships/slide" Target="slides/slide568.xml"/><Relationship Id="rId223" Type="http://schemas.openxmlformats.org/officeDocument/2006/relationships/slide" Target="slides/slide221.xml"/><Relationship Id="rId430" Type="http://schemas.openxmlformats.org/officeDocument/2006/relationships/slide" Target="slides/slide428.xml"/><Relationship Id="rId668" Type="http://schemas.openxmlformats.org/officeDocument/2006/relationships/slide" Target="slides/slide666.xml"/><Relationship Id="rId18" Type="http://schemas.openxmlformats.org/officeDocument/2006/relationships/slide" Target="slides/slide16.xml"/><Relationship Id="rId528" Type="http://schemas.openxmlformats.org/officeDocument/2006/relationships/slide" Target="slides/slide526.xml"/><Relationship Id="rId735" Type="http://schemas.openxmlformats.org/officeDocument/2006/relationships/slide" Target="slides/slide733.xml"/><Relationship Id="rId167" Type="http://schemas.openxmlformats.org/officeDocument/2006/relationships/slide" Target="slides/slide165.xml"/><Relationship Id="rId374" Type="http://schemas.openxmlformats.org/officeDocument/2006/relationships/slide" Target="slides/slide372.xml"/><Relationship Id="rId581" Type="http://schemas.openxmlformats.org/officeDocument/2006/relationships/slide" Target="slides/slide579.xml"/><Relationship Id="rId71" Type="http://schemas.openxmlformats.org/officeDocument/2006/relationships/slide" Target="slides/slide69.xml"/><Relationship Id="rId234" Type="http://schemas.openxmlformats.org/officeDocument/2006/relationships/slide" Target="slides/slide232.xml"/><Relationship Id="rId679" Type="http://schemas.openxmlformats.org/officeDocument/2006/relationships/slide" Target="slides/slide677.xml"/><Relationship Id="rId802" Type="http://schemas.openxmlformats.org/officeDocument/2006/relationships/slide" Target="slides/slide800.xml"/><Relationship Id="rId2" Type="http://schemas.openxmlformats.org/officeDocument/2006/relationships/slideMaster" Target="slideMasters/slideMaster2.xml"/><Relationship Id="rId29" Type="http://schemas.openxmlformats.org/officeDocument/2006/relationships/slide" Target="slides/slide27.xml"/><Relationship Id="rId441" Type="http://schemas.openxmlformats.org/officeDocument/2006/relationships/slide" Target="slides/slide439.xml"/><Relationship Id="rId539" Type="http://schemas.openxmlformats.org/officeDocument/2006/relationships/slide" Target="slides/slide537.xml"/><Relationship Id="rId746" Type="http://schemas.openxmlformats.org/officeDocument/2006/relationships/slide" Target="slides/slide744.xml"/><Relationship Id="rId178" Type="http://schemas.openxmlformats.org/officeDocument/2006/relationships/slide" Target="slides/slide176.xml"/><Relationship Id="rId301" Type="http://schemas.openxmlformats.org/officeDocument/2006/relationships/slide" Target="slides/slide299.xml"/><Relationship Id="rId82" Type="http://schemas.openxmlformats.org/officeDocument/2006/relationships/slide" Target="slides/slide80.xml"/><Relationship Id="rId385" Type="http://schemas.openxmlformats.org/officeDocument/2006/relationships/slide" Target="slides/slide383.xml"/><Relationship Id="rId592" Type="http://schemas.openxmlformats.org/officeDocument/2006/relationships/slide" Target="slides/slide590.xml"/><Relationship Id="rId606" Type="http://schemas.openxmlformats.org/officeDocument/2006/relationships/slide" Target="slides/slide604.xml"/><Relationship Id="rId813" Type="http://schemas.openxmlformats.org/officeDocument/2006/relationships/slide" Target="slides/slide811.xml"/><Relationship Id="rId245" Type="http://schemas.openxmlformats.org/officeDocument/2006/relationships/slide" Target="slides/slide243.xml"/><Relationship Id="rId452" Type="http://schemas.openxmlformats.org/officeDocument/2006/relationships/slide" Target="slides/slide450.xml"/><Relationship Id="rId105" Type="http://schemas.openxmlformats.org/officeDocument/2006/relationships/slide" Target="slides/slide103.xml"/><Relationship Id="rId312" Type="http://schemas.openxmlformats.org/officeDocument/2006/relationships/slide" Target="slides/slide310.xml"/><Relationship Id="rId757" Type="http://schemas.openxmlformats.org/officeDocument/2006/relationships/slide" Target="slides/slide755.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617" Type="http://schemas.openxmlformats.org/officeDocument/2006/relationships/slide" Target="slides/slide615.xml"/><Relationship Id="rId824" Type="http://schemas.openxmlformats.org/officeDocument/2006/relationships/slide" Target="slides/slide822.xml"/><Relationship Id="rId256" Type="http://schemas.openxmlformats.org/officeDocument/2006/relationships/slide" Target="slides/slide254.xml"/><Relationship Id="rId463" Type="http://schemas.openxmlformats.org/officeDocument/2006/relationships/slide" Target="slides/slide461.xml"/><Relationship Id="rId670" Type="http://schemas.openxmlformats.org/officeDocument/2006/relationships/slide" Target="slides/slide668.xml"/><Relationship Id="rId116" Type="http://schemas.openxmlformats.org/officeDocument/2006/relationships/slide" Target="slides/slide114.xml"/><Relationship Id="rId323" Type="http://schemas.openxmlformats.org/officeDocument/2006/relationships/slide" Target="slides/slide321.xml"/><Relationship Id="rId530" Type="http://schemas.openxmlformats.org/officeDocument/2006/relationships/slide" Target="slides/slide528.xml"/><Relationship Id="rId768" Type="http://schemas.openxmlformats.org/officeDocument/2006/relationships/slide" Target="slides/slide766.xml"/><Relationship Id="rId20" Type="http://schemas.openxmlformats.org/officeDocument/2006/relationships/slide" Target="slides/slide18.xml"/><Relationship Id="rId628" Type="http://schemas.openxmlformats.org/officeDocument/2006/relationships/slide" Target="slides/slide626.xml"/><Relationship Id="rId835" Type="http://schemas.openxmlformats.org/officeDocument/2006/relationships/notesMaster" Target="notesMasters/notesMaster1.xml"/><Relationship Id="rId267" Type="http://schemas.openxmlformats.org/officeDocument/2006/relationships/slide" Target="slides/slide265.xml"/><Relationship Id="rId474" Type="http://schemas.openxmlformats.org/officeDocument/2006/relationships/slide" Target="slides/slide472.xml"/><Relationship Id="rId127" Type="http://schemas.openxmlformats.org/officeDocument/2006/relationships/slide" Target="slides/slide125.xml"/><Relationship Id="rId681" Type="http://schemas.openxmlformats.org/officeDocument/2006/relationships/slide" Target="slides/slide679.xml"/><Relationship Id="rId779" Type="http://schemas.openxmlformats.org/officeDocument/2006/relationships/slide" Target="slides/slide777.xml"/><Relationship Id="rId31" Type="http://schemas.openxmlformats.org/officeDocument/2006/relationships/slide" Target="slides/slide29.xml"/><Relationship Id="rId334" Type="http://schemas.openxmlformats.org/officeDocument/2006/relationships/slide" Target="slides/slide332.xml"/><Relationship Id="rId541" Type="http://schemas.openxmlformats.org/officeDocument/2006/relationships/slide" Target="slides/slide539.xml"/><Relationship Id="rId639" Type="http://schemas.openxmlformats.org/officeDocument/2006/relationships/slide" Target="slides/slide637.xml"/><Relationship Id="rId180" Type="http://schemas.openxmlformats.org/officeDocument/2006/relationships/slide" Target="slides/slide178.xml"/><Relationship Id="rId278" Type="http://schemas.openxmlformats.org/officeDocument/2006/relationships/slide" Target="slides/slide276.xml"/><Relationship Id="rId401" Type="http://schemas.openxmlformats.org/officeDocument/2006/relationships/slide" Target="slides/slide399.xml"/><Relationship Id="rId485" Type="http://schemas.openxmlformats.org/officeDocument/2006/relationships/slide" Target="slides/slide483.xml"/><Relationship Id="rId692" Type="http://schemas.openxmlformats.org/officeDocument/2006/relationships/slide" Target="slides/slide690.xml"/><Relationship Id="rId706" Type="http://schemas.openxmlformats.org/officeDocument/2006/relationships/slide" Target="slides/slide704.xml"/><Relationship Id="rId42" Type="http://schemas.openxmlformats.org/officeDocument/2006/relationships/slide" Target="slides/slide40.xml"/><Relationship Id="rId138" Type="http://schemas.openxmlformats.org/officeDocument/2006/relationships/slide" Target="slides/slide136.xml"/><Relationship Id="rId345" Type="http://schemas.openxmlformats.org/officeDocument/2006/relationships/slide" Target="slides/slide343.xml"/><Relationship Id="rId552" Type="http://schemas.openxmlformats.org/officeDocument/2006/relationships/slide" Target="slides/slide550.xml"/><Relationship Id="rId191" Type="http://schemas.openxmlformats.org/officeDocument/2006/relationships/slide" Target="slides/slide189.xml"/><Relationship Id="rId205" Type="http://schemas.openxmlformats.org/officeDocument/2006/relationships/slide" Target="slides/slide203.xml"/><Relationship Id="rId412" Type="http://schemas.openxmlformats.org/officeDocument/2006/relationships/slide" Target="slides/slide410.xml"/><Relationship Id="rId289" Type="http://schemas.openxmlformats.org/officeDocument/2006/relationships/slide" Target="slides/slide287.xml"/><Relationship Id="rId496" Type="http://schemas.openxmlformats.org/officeDocument/2006/relationships/slide" Target="slides/slide494.xml"/><Relationship Id="rId717" Type="http://schemas.openxmlformats.org/officeDocument/2006/relationships/slide" Target="slides/slide715.xml"/><Relationship Id="rId53" Type="http://schemas.openxmlformats.org/officeDocument/2006/relationships/slide" Target="slides/slide51.xml"/><Relationship Id="rId149" Type="http://schemas.openxmlformats.org/officeDocument/2006/relationships/slide" Target="slides/slide147.xml"/><Relationship Id="rId356" Type="http://schemas.openxmlformats.org/officeDocument/2006/relationships/slide" Target="slides/slide354.xml"/><Relationship Id="rId563" Type="http://schemas.openxmlformats.org/officeDocument/2006/relationships/slide" Target="slides/slide561.xml"/><Relationship Id="rId770" Type="http://schemas.openxmlformats.org/officeDocument/2006/relationships/slide" Target="slides/slide768.xml"/><Relationship Id="rId216" Type="http://schemas.openxmlformats.org/officeDocument/2006/relationships/slide" Target="slides/slide214.xml"/><Relationship Id="rId423" Type="http://schemas.openxmlformats.org/officeDocument/2006/relationships/slide" Target="slides/slide421.xml"/><Relationship Id="rId630" Type="http://schemas.openxmlformats.org/officeDocument/2006/relationships/slide" Target="slides/slide628.xml"/><Relationship Id="rId728" Type="http://schemas.openxmlformats.org/officeDocument/2006/relationships/slide" Target="slides/slide726.xml"/><Relationship Id="rId64" Type="http://schemas.openxmlformats.org/officeDocument/2006/relationships/slide" Target="slides/slide62.xml"/><Relationship Id="rId367" Type="http://schemas.openxmlformats.org/officeDocument/2006/relationships/slide" Target="slides/slide365.xml"/><Relationship Id="rId574" Type="http://schemas.openxmlformats.org/officeDocument/2006/relationships/slide" Target="slides/slide572.xml"/><Relationship Id="rId227" Type="http://schemas.openxmlformats.org/officeDocument/2006/relationships/slide" Target="slides/slide225.xml"/><Relationship Id="rId781" Type="http://schemas.openxmlformats.org/officeDocument/2006/relationships/slide" Target="slides/slide779.xml"/><Relationship Id="rId434" Type="http://schemas.openxmlformats.org/officeDocument/2006/relationships/slide" Target="slides/slide432.xml"/><Relationship Id="rId641" Type="http://schemas.openxmlformats.org/officeDocument/2006/relationships/slide" Target="slides/slide639.xml"/><Relationship Id="rId739" Type="http://schemas.openxmlformats.org/officeDocument/2006/relationships/slide" Target="slides/slide737.xml"/><Relationship Id="rId280" Type="http://schemas.openxmlformats.org/officeDocument/2006/relationships/slide" Target="slides/slide278.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378" Type="http://schemas.openxmlformats.org/officeDocument/2006/relationships/slide" Target="slides/slide376.xml"/><Relationship Id="rId585" Type="http://schemas.openxmlformats.org/officeDocument/2006/relationships/slide" Target="slides/slide583.xml"/><Relationship Id="rId792" Type="http://schemas.openxmlformats.org/officeDocument/2006/relationships/slide" Target="slides/slide790.xml"/><Relationship Id="rId806" Type="http://schemas.openxmlformats.org/officeDocument/2006/relationships/slide" Target="slides/slide804.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652" Type="http://schemas.openxmlformats.org/officeDocument/2006/relationships/slide" Target="slides/slide650.xml"/><Relationship Id="rId291" Type="http://schemas.openxmlformats.org/officeDocument/2006/relationships/slide" Target="slides/slide289.xml"/><Relationship Id="rId305" Type="http://schemas.openxmlformats.org/officeDocument/2006/relationships/slide" Target="slides/slide303.xml"/><Relationship Id="rId512" Type="http://schemas.openxmlformats.org/officeDocument/2006/relationships/slide" Target="slides/slide510.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596" Type="http://schemas.openxmlformats.org/officeDocument/2006/relationships/slide" Target="slides/slide594.xml"/><Relationship Id="rId817" Type="http://schemas.openxmlformats.org/officeDocument/2006/relationships/slide" Target="slides/slide815.xml"/><Relationship Id="rId249" Type="http://schemas.openxmlformats.org/officeDocument/2006/relationships/slide" Target="slides/slide247.xml"/><Relationship Id="rId456" Type="http://schemas.openxmlformats.org/officeDocument/2006/relationships/slide" Target="slides/slide454.xml"/><Relationship Id="rId663" Type="http://schemas.openxmlformats.org/officeDocument/2006/relationships/slide" Target="slides/slide661.xml"/><Relationship Id="rId13" Type="http://schemas.openxmlformats.org/officeDocument/2006/relationships/slide" Target="slides/slide11.xml"/><Relationship Id="rId109" Type="http://schemas.openxmlformats.org/officeDocument/2006/relationships/slide" Target="slides/slide107.xml"/><Relationship Id="rId316" Type="http://schemas.openxmlformats.org/officeDocument/2006/relationships/slide" Target="slides/slide314.xml"/><Relationship Id="rId523" Type="http://schemas.openxmlformats.org/officeDocument/2006/relationships/slide" Target="slides/slide521.xml"/><Relationship Id="rId97" Type="http://schemas.openxmlformats.org/officeDocument/2006/relationships/slide" Target="slides/slide95.xml"/><Relationship Id="rId730" Type="http://schemas.openxmlformats.org/officeDocument/2006/relationships/slide" Target="slides/slide728.xml"/><Relationship Id="rId828" Type="http://schemas.openxmlformats.org/officeDocument/2006/relationships/slide" Target="slides/slide82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632" Type="http://schemas.openxmlformats.org/officeDocument/2006/relationships/slide" Target="slides/slide630.xml"/><Relationship Id="rId271" Type="http://schemas.openxmlformats.org/officeDocument/2006/relationships/slide" Target="slides/slide269.xml"/><Relationship Id="rId674" Type="http://schemas.openxmlformats.org/officeDocument/2006/relationships/slide" Target="slides/slide672.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534" Type="http://schemas.openxmlformats.org/officeDocument/2006/relationships/slide" Target="slides/slide532.xml"/><Relationship Id="rId576" Type="http://schemas.openxmlformats.org/officeDocument/2006/relationships/slide" Target="slides/slide574.xml"/><Relationship Id="rId741" Type="http://schemas.openxmlformats.org/officeDocument/2006/relationships/slide" Target="slides/slide739.xml"/><Relationship Id="rId783" Type="http://schemas.openxmlformats.org/officeDocument/2006/relationships/slide" Target="slides/slide781.xml"/><Relationship Id="rId839" Type="http://schemas.openxmlformats.org/officeDocument/2006/relationships/tableStyles" Target="tableStyles.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601" Type="http://schemas.openxmlformats.org/officeDocument/2006/relationships/slide" Target="slides/slide599.xml"/><Relationship Id="rId643" Type="http://schemas.openxmlformats.org/officeDocument/2006/relationships/slide" Target="slides/slide641.xml"/><Relationship Id="rId240" Type="http://schemas.openxmlformats.org/officeDocument/2006/relationships/slide" Target="slides/slide238.xml"/><Relationship Id="rId478" Type="http://schemas.openxmlformats.org/officeDocument/2006/relationships/slide" Target="slides/slide476.xml"/><Relationship Id="rId685" Type="http://schemas.openxmlformats.org/officeDocument/2006/relationships/slide" Target="slides/slide683.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slide" Target="slides/slide501.xml"/><Relationship Id="rId545" Type="http://schemas.openxmlformats.org/officeDocument/2006/relationships/slide" Target="slides/slide543.xml"/><Relationship Id="rId587" Type="http://schemas.openxmlformats.org/officeDocument/2006/relationships/slide" Target="slides/slide585.xml"/><Relationship Id="rId710" Type="http://schemas.openxmlformats.org/officeDocument/2006/relationships/slide" Target="slides/slide708.xml"/><Relationship Id="rId752" Type="http://schemas.openxmlformats.org/officeDocument/2006/relationships/slide" Target="slides/slide750.xml"/><Relationship Id="rId808" Type="http://schemas.openxmlformats.org/officeDocument/2006/relationships/slide" Target="slides/slide80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612" Type="http://schemas.openxmlformats.org/officeDocument/2006/relationships/slide" Target="slides/slide610.xml"/><Relationship Id="rId794" Type="http://schemas.openxmlformats.org/officeDocument/2006/relationships/slide" Target="slides/slide792.xml"/><Relationship Id="rId251" Type="http://schemas.openxmlformats.org/officeDocument/2006/relationships/slide" Target="slides/slide249.xml"/><Relationship Id="rId489" Type="http://schemas.openxmlformats.org/officeDocument/2006/relationships/slide" Target="slides/slide487.xml"/><Relationship Id="rId654" Type="http://schemas.openxmlformats.org/officeDocument/2006/relationships/slide" Target="slides/slide652.xml"/><Relationship Id="rId696" Type="http://schemas.openxmlformats.org/officeDocument/2006/relationships/slide" Target="slides/slide694.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514" Type="http://schemas.openxmlformats.org/officeDocument/2006/relationships/slide" Target="slides/slide512.xml"/><Relationship Id="rId556" Type="http://schemas.openxmlformats.org/officeDocument/2006/relationships/slide" Target="slides/slide554.xml"/><Relationship Id="rId721" Type="http://schemas.openxmlformats.org/officeDocument/2006/relationships/slide" Target="slides/slide719.xml"/><Relationship Id="rId763" Type="http://schemas.openxmlformats.org/officeDocument/2006/relationships/slide" Target="slides/slide761.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598" Type="http://schemas.openxmlformats.org/officeDocument/2006/relationships/slide" Target="slides/slide596.xml"/><Relationship Id="rId819" Type="http://schemas.openxmlformats.org/officeDocument/2006/relationships/slide" Target="slides/slide817.xml"/><Relationship Id="rId220" Type="http://schemas.openxmlformats.org/officeDocument/2006/relationships/slide" Target="slides/slide218.xml"/><Relationship Id="rId458" Type="http://schemas.openxmlformats.org/officeDocument/2006/relationships/slide" Target="slides/slide456.xml"/><Relationship Id="rId623" Type="http://schemas.openxmlformats.org/officeDocument/2006/relationships/slide" Target="slides/slide621.xml"/><Relationship Id="rId665" Type="http://schemas.openxmlformats.org/officeDocument/2006/relationships/slide" Target="slides/slide663.xml"/><Relationship Id="rId830" Type="http://schemas.openxmlformats.org/officeDocument/2006/relationships/slide" Target="slides/slide828.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525" Type="http://schemas.openxmlformats.org/officeDocument/2006/relationships/slide" Target="slides/slide523.xml"/><Relationship Id="rId567" Type="http://schemas.openxmlformats.org/officeDocument/2006/relationships/slide" Target="slides/slide565.xml"/><Relationship Id="rId732" Type="http://schemas.openxmlformats.org/officeDocument/2006/relationships/slide" Target="slides/slide730.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774" Type="http://schemas.openxmlformats.org/officeDocument/2006/relationships/slide" Target="slides/slide772.xml"/><Relationship Id="rId427" Type="http://schemas.openxmlformats.org/officeDocument/2006/relationships/slide" Target="slides/slide425.xml"/><Relationship Id="rId469" Type="http://schemas.openxmlformats.org/officeDocument/2006/relationships/slide" Target="slides/slide467.xml"/><Relationship Id="rId634" Type="http://schemas.openxmlformats.org/officeDocument/2006/relationships/slide" Target="slides/slide632.xml"/><Relationship Id="rId676" Type="http://schemas.openxmlformats.org/officeDocument/2006/relationships/slide" Target="slides/slide674.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536" Type="http://schemas.openxmlformats.org/officeDocument/2006/relationships/slide" Target="slides/slide534.xml"/><Relationship Id="rId701" Type="http://schemas.openxmlformats.org/officeDocument/2006/relationships/slide" Target="slides/slide699.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578" Type="http://schemas.openxmlformats.org/officeDocument/2006/relationships/slide" Target="slides/slide576.xml"/><Relationship Id="rId743" Type="http://schemas.openxmlformats.org/officeDocument/2006/relationships/slide" Target="slides/slide741.xml"/><Relationship Id="rId785" Type="http://schemas.openxmlformats.org/officeDocument/2006/relationships/slide" Target="slides/slide783.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603" Type="http://schemas.openxmlformats.org/officeDocument/2006/relationships/slide" Target="slides/slide601.xml"/><Relationship Id="rId645" Type="http://schemas.openxmlformats.org/officeDocument/2006/relationships/slide" Target="slides/slide643.xml"/><Relationship Id="rId687" Type="http://schemas.openxmlformats.org/officeDocument/2006/relationships/slide" Target="slides/slide685.xml"/><Relationship Id="rId810" Type="http://schemas.openxmlformats.org/officeDocument/2006/relationships/slide" Target="slides/slide808.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slide" Target="slides/slide503.xml"/><Relationship Id="rId712" Type="http://schemas.openxmlformats.org/officeDocument/2006/relationships/slide" Target="slides/slide710.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547" Type="http://schemas.openxmlformats.org/officeDocument/2006/relationships/slide" Target="slides/slide545.xml"/><Relationship Id="rId589" Type="http://schemas.openxmlformats.org/officeDocument/2006/relationships/slide" Target="slides/slide587.xml"/><Relationship Id="rId754" Type="http://schemas.openxmlformats.org/officeDocument/2006/relationships/slide" Target="slides/slide752.xml"/><Relationship Id="rId796" Type="http://schemas.openxmlformats.org/officeDocument/2006/relationships/slide" Target="slides/slide794.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614" Type="http://schemas.openxmlformats.org/officeDocument/2006/relationships/slide" Target="slides/slide612.xml"/><Relationship Id="rId656" Type="http://schemas.openxmlformats.org/officeDocument/2006/relationships/slide" Target="slides/slide654.xml"/><Relationship Id="rId821" Type="http://schemas.openxmlformats.org/officeDocument/2006/relationships/slide" Target="slides/slide819.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516" Type="http://schemas.openxmlformats.org/officeDocument/2006/relationships/slide" Target="slides/slide514.xml"/><Relationship Id="rId698" Type="http://schemas.openxmlformats.org/officeDocument/2006/relationships/slide" Target="slides/slide696.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558" Type="http://schemas.openxmlformats.org/officeDocument/2006/relationships/slide" Target="slides/slide556.xml"/><Relationship Id="rId723" Type="http://schemas.openxmlformats.org/officeDocument/2006/relationships/slide" Target="slides/slide721.xml"/><Relationship Id="rId765" Type="http://schemas.openxmlformats.org/officeDocument/2006/relationships/slide" Target="slides/slide763.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625" Type="http://schemas.openxmlformats.org/officeDocument/2006/relationships/slide" Target="slides/slide623.xml"/><Relationship Id="rId832" Type="http://schemas.openxmlformats.org/officeDocument/2006/relationships/slide" Target="slides/slide830.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667" Type="http://schemas.openxmlformats.org/officeDocument/2006/relationships/slide" Target="slides/slide665.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527" Type="http://schemas.openxmlformats.org/officeDocument/2006/relationships/slide" Target="slides/slide525.xml"/><Relationship Id="rId569" Type="http://schemas.openxmlformats.org/officeDocument/2006/relationships/slide" Target="slides/slide567.xml"/><Relationship Id="rId734" Type="http://schemas.openxmlformats.org/officeDocument/2006/relationships/slide" Target="slides/slide732.xml"/><Relationship Id="rId776" Type="http://schemas.openxmlformats.org/officeDocument/2006/relationships/slide" Target="slides/slide774.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580" Type="http://schemas.openxmlformats.org/officeDocument/2006/relationships/slide" Target="slides/slide578.xml"/><Relationship Id="rId636" Type="http://schemas.openxmlformats.org/officeDocument/2006/relationships/slide" Target="slides/slide634.xml"/><Relationship Id="rId801" Type="http://schemas.openxmlformats.org/officeDocument/2006/relationships/slide" Target="slides/slide799.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678" Type="http://schemas.openxmlformats.org/officeDocument/2006/relationships/slide" Target="slides/slide676.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538" Type="http://schemas.openxmlformats.org/officeDocument/2006/relationships/slide" Target="slides/slide536.xml"/><Relationship Id="rId703" Type="http://schemas.openxmlformats.org/officeDocument/2006/relationships/slide" Target="slides/slide701.xml"/><Relationship Id="rId745" Type="http://schemas.openxmlformats.org/officeDocument/2006/relationships/slide" Target="slides/slide743.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591" Type="http://schemas.openxmlformats.org/officeDocument/2006/relationships/slide" Target="slides/slide589.xml"/><Relationship Id="rId605" Type="http://schemas.openxmlformats.org/officeDocument/2006/relationships/slide" Target="slides/slide603.xml"/><Relationship Id="rId787" Type="http://schemas.openxmlformats.org/officeDocument/2006/relationships/slide" Target="slides/slide785.xml"/><Relationship Id="rId812" Type="http://schemas.openxmlformats.org/officeDocument/2006/relationships/slide" Target="slides/slide810.xml"/><Relationship Id="rId202" Type="http://schemas.openxmlformats.org/officeDocument/2006/relationships/slide" Target="slides/slide200.xml"/><Relationship Id="rId244" Type="http://schemas.openxmlformats.org/officeDocument/2006/relationships/slide" Target="slides/slide242.xml"/><Relationship Id="rId647" Type="http://schemas.openxmlformats.org/officeDocument/2006/relationships/slide" Target="slides/slide645.xml"/><Relationship Id="rId689" Type="http://schemas.openxmlformats.org/officeDocument/2006/relationships/slide" Target="slides/slide687.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7" Type="http://schemas.openxmlformats.org/officeDocument/2006/relationships/slide" Target="slides/slide505.xml"/><Relationship Id="rId549" Type="http://schemas.openxmlformats.org/officeDocument/2006/relationships/slide" Target="slides/slide547.xml"/><Relationship Id="rId714" Type="http://schemas.openxmlformats.org/officeDocument/2006/relationships/slide" Target="slides/slide712.xml"/><Relationship Id="rId756" Type="http://schemas.openxmlformats.org/officeDocument/2006/relationships/slide" Target="slides/slide754.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560" Type="http://schemas.openxmlformats.org/officeDocument/2006/relationships/slide" Target="slides/slide558.xml"/><Relationship Id="rId798" Type="http://schemas.openxmlformats.org/officeDocument/2006/relationships/slide" Target="slides/slide796.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616" Type="http://schemas.openxmlformats.org/officeDocument/2006/relationships/slide" Target="slides/slide614.xml"/><Relationship Id="rId658" Type="http://schemas.openxmlformats.org/officeDocument/2006/relationships/slide" Target="slides/slide656.xml"/><Relationship Id="rId823" Type="http://schemas.openxmlformats.org/officeDocument/2006/relationships/slide" Target="slides/slide821.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518" Type="http://schemas.openxmlformats.org/officeDocument/2006/relationships/slide" Target="slides/slide516.xml"/><Relationship Id="rId725" Type="http://schemas.openxmlformats.org/officeDocument/2006/relationships/slide" Target="slides/slide723.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767" Type="http://schemas.openxmlformats.org/officeDocument/2006/relationships/slide" Target="slides/slide765.xml"/><Relationship Id="rId61" Type="http://schemas.openxmlformats.org/officeDocument/2006/relationships/slide" Target="slides/slide59.xml"/><Relationship Id="rId199" Type="http://schemas.openxmlformats.org/officeDocument/2006/relationships/slide" Target="slides/slide197.xml"/><Relationship Id="rId571" Type="http://schemas.openxmlformats.org/officeDocument/2006/relationships/slide" Target="slides/slide569.xml"/><Relationship Id="rId627" Type="http://schemas.openxmlformats.org/officeDocument/2006/relationships/slide" Target="slides/slide625.xml"/><Relationship Id="rId669" Type="http://schemas.openxmlformats.org/officeDocument/2006/relationships/slide" Target="slides/slide667.xml"/><Relationship Id="rId834" Type="http://schemas.openxmlformats.org/officeDocument/2006/relationships/slide" Target="slides/slide832.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529" Type="http://schemas.openxmlformats.org/officeDocument/2006/relationships/slide" Target="slides/slide527.xml"/><Relationship Id="rId680" Type="http://schemas.openxmlformats.org/officeDocument/2006/relationships/slide" Target="slides/slide678.xml"/><Relationship Id="rId736" Type="http://schemas.openxmlformats.org/officeDocument/2006/relationships/slide" Target="slides/slide734.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540" Type="http://schemas.openxmlformats.org/officeDocument/2006/relationships/slide" Target="slides/slide538.xml"/><Relationship Id="rId778" Type="http://schemas.openxmlformats.org/officeDocument/2006/relationships/slide" Target="slides/slide776.xml"/><Relationship Id="rId72" Type="http://schemas.openxmlformats.org/officeDocument/2006/relationships/slide" Target="slides/slide70.xml"/><Relationship Id="rId375" Type="http://schemas.openxmlformats.org/officeDocument/2006/relationships/slide" Target="slides/slide373.xml"/><Relationship Id="rId582" Type="http://schemas.openxmlformats.org/officeDocument/2006/relationships/slide" Target="slides/slide580.xml"/><Relationship Id="rId638" Type="http://schemas.openxmlformats.org/officeDocument/2006/relationships/slide" Target="slides/slide636.xml"/><Relationship Id="rId803" Type="http://schemas.openxmlformats.org/officeDocument/2006/relationships/slide" Target="slides/slide801.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705" Type="http://schemas.openxmlformats.org/officeDocument/2006/relationships/slide" Target="slides/slide703.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691" Type="http://schemas.openxmlformats.org/officeDocument/2006/relationships/slide" Target="slides/slide689.xml"/><Relationship Id="rId747" Type="http://schemas.openxmlformats.org/officeDocument/2006/relationships/slide" Target="slides/slide745.xml"/><Relationship Id="rId789" Type="http://schemas.openxmlformats.org/officeDocument/2006/relationships/slide" Target="slides/slide787.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551" Type="http://schemas.openxmlformats.org/officeDocument/2006/relationships/slide" Target="slides/slide549.xml"/><Relationship Id="rId593" Type="http://schemas.openxmlformats.org/officeDocument/2006/relationships/slide" Target="slides/slide591.xml"/><Relationship Id="rId607" Type="http://schemas.openxmlformats.org/officeDocument/2006/relationships/slide" Target="slides/slide605.xml"/><Relationship Id="rId649" Type="http://schemas.openxmlformats.org/officeDocument/2006/relationships/slide" Target="slides/slide647.xml"/><Relationship Id="rId814" Type="http://schemas.openxmlformats.org/officeDocument/2006/relationships/slide" Target="slides/slide812.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509" Type="http://schemas.openxmlformats.org/officeDocument/2006/relationships/slide" Target="slides/slide507.xml"/><Relationship Id="rId660" Type="http://schemas.openxmlformats.org/officeDocument/2006/relationships/slide" Target="slides/slide658.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716" Type="http://schemas.openxmlformats.org/officeDocument/2006/relationships/slide" Target="slides/slide714.xml"/><Relationship Id="rId758" Type="http://schemas.openxmlformats.org/officeDocument/2006/relationships/slide" Target="slides/slide756.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 Id="rId520" Type="http://schemas.openxmlformats.org/officeDocument/2006/relationships/slide" Target="slides/slide518.xml"/><Relationship Id="rId562" Type="http://schemas.openxmlformats.org/officeDocument/2006/relationships/slide" Target="slides/slide560.xml"/><Relationship Id="rId618" Type="http://schemas.openxmlformats.org/officeDocument/2006/relationships/slide" Target="slides/slide616.xml"/><Relationship Id="rId825" Type="http://schemas.openxmlformats.org/officeDocument/2006/relationships/slide" Target="slides/slide823.xml"/><Relationship Id="rId215" Type="http://schemas.openxmlformats.org/officeDocument/2006/relationships/slide" Target="slides/slide213.xml"/><Relationship Id="rId257" Type="http://schemas.openxmlformats.org/officeDocument/2006/relationships/slide" Target="slides/slide255.xml"/><Relationship Id="rId422" Type="http://schemas.openxmlformats.org/officeDocument/2006/relationships/slide" Target="slides/slide420.xml"/><Relationship Id="rId464" Type="http://schemas.openxmlformats.org/officeDocument/2006/relationships/slide" Target="slides/slide462.xml"/><Relationship Id="rId299" Type="http://schemas.openxmlformats.org/officeDocument/2006/relationships/slide" Target="slides/slide297.xml"/><Relationship Id="rId727" Type="http://schemas.openxmlformats.org/officeDocument/2006/relationships/slide" Target="slides/slide725.xml"/><Relationship Id="rId63" Type="http://schemas.openxmlformats.org/officeDocument/2006/relationships/slide" Target="slides/slide61.xml"/><Relationship Id="rId159" Type="http://schemas.openxmlformats.org/officeDocument/2006/relationships/slide" Target="slides/slide157.xml"/><Relationship Id="rId366" Type="http://schemas.openxmlformats.org/officeDocument/2006/relationships/slide" Target="slides/slide364.xml"/><Relationship Id="rId573" Type="http://schemas.openxmlformats.org/officeDocument/2006/relationships/slide" Target="slides/slide571.xml"/><Relationship Id="rId780" Type="http://schemas.openxmlformats.org/officeDocument/2006/relationships/slide" Target="slides/slide778.xml"/><Relationship Id="rId226" Type="http://schemas.openxmlformats.org/officeDocument/2006/relationships/slide" Target="slides/slide224.xml"/><Relationship Id="rId433" Type="http://schemas.openxmlformats.org/officeDocument/2006/relationships/slide" Target="slides/slide431.xml"/><Relationship Id="rId640" Type="http://schemas.openxmlformats.org/officeDocument/2006/relationships/slide" Target="slides/slide638.xml"/><Relationship Id="rId738" Type="http://schemas.openxmlformats.org/officeDocument/2006/relationships/slide" Target="slides/slide736.xml"/><Relationship Id="rId74" Type="http://schemas.openxmlformats.org/officeDocument/2006/relationships/slide" Target="slides/slide72.xml"/><Relationship Id="rId377" Type="http://schemas.openxmlformats.org/officeDocument/2006/relationships/slide" Target="slides/slide375.xml"/><Relationship Id="rId500" Type="http://schemas.openxmlformats.org/officeDocument/2006/relationships/slide" Target="slides/slide498.xml"/><Relationship Id="rId584" Type="http://schemas.openxmlformats.org/officeDocument/2006/relationships/slide" Target="slides/slide582.xml"/><Relationship Id="rId805" Type="http://schemas.openxmlformats.org/officeDocument/2006/relationships/slide" Target="slides/slide803.xml"/><Relationship Id="rId5" Type="http://schemas.openxmlformats.org/officeDocument/2006/relationships/slide" Target="slides/slide3.xml"/><Relationship Id="rId237" Type="http://schemas.openxmlformats.org/officeDocument/2006/relationships/slide" Target="slides/slide235.xml"/><Relationship Id="rId791" Type="http://schemas.openxmlformats.org/officeDocument/2006/relationships/slide" Target="slides/slide789.xml"/><Relationship Id="rId444" Type="http://schemas.openxmlformats.org/officeDocument/2006/relationships/slide" Target="slides/slide442.xml"/><Relationship Id="rId651" Type="http://schemas.openxmlformats.org/officeDocument/2006/relationships/slide" Target="slides/slide649.xml"/><Relationship Id="rId749" Type="http://schemas.openxmlformats.org/officeDocument/2006/relationships/slide" Target="slides/slide747.xml"/><Relationship Id="rId290" Type="http://schemas.openxmlformats.org/officeDocument/2006/relationships/slide" Target="slides/slide288.xml"/><Relationship Id="rId304" Type="http://schemas.openxmlformats.org/officeDocument/2006/relationships/slide" Target="slides/slide302.xml"/><Relationship Id="rId388" Type="http://schemas.openxmlformats.org/officeDocument/2006/relationships/slide" Target="slides/slide386.xml"/><Relationship Id="rId511" Type="http://schemas.openxmlformats.org/officeDocument/2006/relationships/slide" Target="slides/slide509.xml"/><Relationship Id="rId609" Type="http://schemas.openxmlformats.org/officeDocument/2006/relationships/slide" Target="slides/slide607.xml"/><Relationship Id="rId85" Type="http://schemas.openxmlformats.org/officeDocument/2006/relationships/slide" Target="slides/slide83.xml"/><Relationship Id="rId150" Type="http://schemas.openxmlformats.org/officeDocument/2006/relationships/slide" Target="slides/slide148.xml"/><Relationship Id="rId595" Type="http://schemas.openxmlformats.org/officeDocument/2006/relationships/slide" Target="slides/slide593.xml"/><Relationship Id="rId816" Type="http://schemas.openxmlformats.org/officeDocument/2006/relationships/slide" Target="slides/slide814.xml"/><Relationship Id="rId248" Type="http://schemas.openxmlformats.org/officeDocument/2006/relationships/slide" Target="slides/slide246.xml"/><Relationship Id="rId455" Type="http://schemas.openxmlformats.org/officeDocument/2006/relationships/slide" Target="slides/slide453.xml"/><Relationship Id="rId662" Type="http://schemas.openxmlformats.org/officeDocument/2006/relationships/slide" Target="slides/slide660.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522" Type="http://schemas.openxmlformats.org/officeDocument/2006/relationships/slide" Target="slides/slide520.xml"/><Relationship Id="rId96" Type="http://schemas.openxmlformats.org/officeDocument/2006/relationships/slide" Target="slides/slide94.xml"/><Relationship Id="rId161" Type="http://schemas.openxmlformats.org/officeDocument/2006/relationships/slide" Target="slides/slide159.xml"/><Relationship Id="rId399" Type="http://schemas.openxmlformats.org/officeDocument/2006/relationships/slide" Target="slides/slide397.xml"/><Relationship Id="rId827" Type="http://schemas.openxmlformats.org/officeDocument/2006/relationships/slide" Target="slides/slide825.xml"/><Relationship Id="rId259" Type="http://schemas.openxmlformats.org/officeDocument/2006/relationships/slide" Target="slides/slide257.xml"/><Relationship Id="rId466" Type="http://schemas.openxmlformats.org/officeDocument/2006/relationships/slide" Target="slides/slide464.xml"/><Relationship Id="rId673" Type="http://schemas.openxmlformats.org/officeDocument/2006/relationships/slide" Target="slides/slide671.xml"/><Relationship Id="rId23" Type="http://schemas.openxmlformats.org/officeDocument/2006/relationships/slide" Target="slides/slide21.xml"/><Relationship Id="rId119" Type="http://schemas.openxmlformats.org/officeDocument/2006/relationships/slide" Target="slides/slide117.xml"/><Relationship Id="rId326" Type="http://schemas.openxmlformats.org/officeDocument/2006/relationships/slide" Target="slides/slide324.xml"/><Relationship Id="rId533" Type="http://schemas.openxmlformats.org/officeDocument/2006/relationships/slide" Target="slides/slide531.xml"/><Relationship Id="rId740" Type="http://schemas.openxmlformats.org/officeDocument/2006/relationships/slide" Target="slides/slide738.xml"/><Relationship Id="rId838" Type="http://schemas.openxmlformats.org/officeDocument/2006/relationships/theme" Target="theme/theme1.xml"/><Relationship Id="rId172" Type="http://schemas.openxmlformats.org/officeDocument/2006/relationships/slide" Target="slides/slide170.xml"/><Relationship Id="rId477" Type="http://schemas.openxmlformats.org/officeDocument/2006/relationships/slide" Target="slides/slide475.xml"/><Relationship Id="rId600" Type="http://schemas.openxmlformats.org/officeDocument/2006/relationships/slide" Target="slides/slide598.xml"/><Relationship Id="rId684" Type="http://schemas.openxmlformats.org/officeDocument/2006/relationships/slide" Target="slides/slide682.xml"/><Relationship Id="rId337" Type="http://schemas.openxmlformats.org/officeDocument/2006/relationships/slide" Target="slides/slide335.xml"/><Relationship Id="rId34" Type="http://schemas.openxmlformats.org/officeDocument/2006/relationships/slide" Target="slides/slide32.xml"/><Relationship Id="rId544" Type="http://schemas.openxmlformats.org/officeDocument/2006/relationships/slide" Target="slides/slide542.xml"/><Relationship Id="rId751" Type="http://schemas.openxmlformats.org/officeDocument/2006/relationships/slide" Target="slides/slide749.xml"/><Relationship Id="rId183" Type="http://schemas.openxmlformats.org/officeDocument/2006/relationships/slide" Target="slides/slide181.xml"/><Relationship Id="rId390" Type="http://schemas.openxmlformats.org/officeDocument/2006/relationships/slide" Target="slides/slide388.xml"/><Relationship Id="rId404" Type="http://schemas.openxmlformats.org/officeDocument/2006/relationships/slide" Target="slides/slide402.xml"/><Relationship Id="rId611" Type="http://schemas.openxmlformats.org/officeDocument/2006/relationships/slide" Target="slides/slide609.xml"/><Relationship Id="rId250" Type="http://schemas.openxmlformats.org/officeDocument/2006/relationships/slide" Target="slides/slide248.xml"/><Relationship Id="rId488" Type="http://schemas.openxmlformats.org/officeDocument/2006/relationships/slide" Target="slides/slide486.xml"/><Relationship Id="rId695" Type="http://schemas.openxmlformats.org/officeDocument/2006/relationships/slide" Target="slides/slide693.xml"/><Relationship Id="rId709" Type="http://schemas.openxmlformats.org/officeDocument/2006/relationships/slide" Target="slides/slide707.xml"/><Relationship Id="rId45" Type="http://schemas.openxmlformats.org/officeDocument/2006/relationships/slide" Target="slides/slide43.xml"/><Relationship Id="rId110" Type="http://schemas.openxmlformats.org/officeDocument/2006/relationships/slide" Target="slides/slide108.xml"/><Relationship Id="rId348" Type="http://schemas.openxmlformats.org/officeDocument/2006/relationships/slide" Target="slides/slide346.xml"/><Relationship Id="rId555" Type="http://schemas.openxmlformats.org/officeDocument/2006/relationships/slide" Target="slides/slide553.xml"/><Relationship Id="rId762" Type="http://schemas.openxmlformats.org/officeDocument/2006/relationships/slide" Target="slides/slide76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622" Type="http://schemas.openxmlformats.org/officeDocument/2006/relationships/slide" Target="slides/slide620.xml"/><Relationship Id="rId261" Type="http://schemas.openxmlformats.org/officeDocument/2006/relationships/slide" Target="slides/slide259.xml"/><Relationship Id="rId499" Type="http://schemas.openxmlformats.org/officeDocument/2006/relationships/slide" Target="slides/slide497.xml"/><Relationship Id="rId56" Type="http://schemas.openxmlformats.org/officeDocument/2006/relationships/slide" Target="slides/slide54.xml"/><Relationship Id="rId359" Type="http://schemas.openxmlformats.org/officeDocument/2006/relationships/slide" Target="slides/slide357.xml"/><Relationship Id="rId566" Type="http://schemas.openxmlformats.org/officeDocument/2006/relationships/slide" Target="slides/slide564.xml"/><Relationship Id="rId773" Type="http://schemas.openxmlformats.org/officeDocument/2006/relationships/slide" Target="slides/slide771.xml"/><Relationship Id="rId121" Type="http://schemas.openxmlformats.org/officeDocument/2006/relationships/slide" Target="slides/slide119.xml"/><Relationship Id="rId219" Type="http://schemas.openxmlformats.org/officeDocument/2006/relationships/slide" Target="slides/slide217.xml"/><Relationship Id="rId426" Type="http://schemas.openxmlformats.org/officeDocument/2006/relationships/slide" Target="slides/slide424.xml"/><Relationship Id="rId633" Type="http://schemas.openxmlformats.org/officeDocument/2006/relationships/slide" Target="slides/slide631.xml"/><Relationship Id="rId67" Type="http://schemas.openxmlformats.org/officeDocument/2006/relationships/slide" Target="slides/slide65.xml"/><Relationship Id="rId272" Type="http://schemas.openxmlformats.org/officeDocument/2006/relationships/slide" Target="slides/slide270.xml"/><Relationship Id="rId577" Type="http://schemas.openxmlformats.org/officeDocument/2006/relationships/slide" Target="slides/slide575.xml"/><Relationship Id="rId700" Type="http://schemas.openxmlformats.org/officeDocument/2006/relationships/slide" Target="slides/slide698.xml"/><Relationship Id="rId132" Type="http://schemas.openxmlformats.org/officeDocument/2006/relationships/slide" Target="slides/slide130.xml"/><Relationship Id="rId784" Type="http://schemas.openxmlformats.org/officeDocument/2006/relationships/slide" Target="slides/slide782.xml"/><Relationship Id="rId437" Type="http://schemas.openxmlformats.org/officeDocument/2006/relationships/slide" Target="slides/slide435.xml"/><Relationship Id="rId644" Type="http://schemas.openxmlformats.org/officeDocument/2006/relationships/slide" Target="slides/slide642.xml"/><Relationship Id="rId283" Type="http://schemas.openxmlformats.org/officeDocument/2006/relationships/slide" Target="slides/slide281.xml"/><Relationship Id="rId490" Type="http://schemas.openxmlformats.org/officeDocument/2006/relationships/slide" Target="slides/slide488.xml"/><Relationship Id="rId504" Type="http://schemas.openxmlformats.org/officeDocument/2006/relationships/slide" Target="slides/slide502.xml"/><Relationship Id="rId711" Type="http://schemas.openxmlformats.org/officeDocument/2006/relationships/slide" Target="slides/slide709.xml"/><Relationship Id="rId78" Type="http://schemas.openxmlformats.org/officeDocument/2006/relationships/slide" Target="slides/slide76.xml"/><Relationship Id="rId143" Type="http://schemas.openxmlformats.org/officeDocument/2006/relationships/slide" Target="slides/slide141.xml"/><Relationship Id="rId350" Type="http://schemas.openxmlformats.org/officeDocument/2006/relationships/slide" Target="slides/slide348.xml"/><Relationship Id="rId588" Type="http://schemas.openxmlformats.org/officeDocument/2006/relationships/slide" Target="slides/slide586.xml"/><Relationship Id="rId795" Type="http://schemas.openxmlformats.org/officeDocument/2006/relationships/slide" Target="slides/slide793.xml"/><Relationship Id="rId809" Type="http://schemas.openxmlformats.org/officeDocument/2006/relationships/slide" Target="slides/slide807.xml"/><Relationship Id="rId9" Type="http://schemas.openxmlformats.org/officeDocument/2006/relationships/slide" Target="slides/slide7.xml"/><Relationship Id="rId210" Type="http://schemas.openxmlformats.org/officeDocument/2006/relationships/slide" Target="slides/slide208.xml"/><Relationship Id="rId448" Type="http://schemas.openxmlformats.org/officeDocument/2006/relationships/slide" Target="slides/slide446.xml"/><Relationship Id="rId655" Type="http://schemas.openxmlformats.org/officeDocument/2006/relationships/slide" Target="slides/slide653.xml"/><Relationship Id="rId294" Type="http://schemas.openxmlformats.org/officeDocument/2006/relationships/slide" Target="slides/slide292.xml"/><Relationship Id="rId308" Type="http://schemas.openxmlformats.org/officeDocument/2006/relationships/slide" Target="slides/slide306.xml"/><Relationship Id="rId515" Type="http://schemas.openxmlformats.org/officeDocument/2006/relationships/slide" Target="slides/slide513.xml"/><Relationship Id="rId722" Type="http://schemas.openxmlformats.org/officeDocument/2006/relationships/slide" Target="slides/slide720.xml"/><Relationship Id="rId89" Type="http://schemas.openxmlformats.org/officeDocument/2006/relationships/slide" Target="slides/slide87.xml"/><Relationship Id="rId154" Type="http://schemas.openxmlformats.org/officeDocument/2006/relationships/slide" Target="slides/slide152.xml"/><Relationship Id="rId361" Type="http://schemas.openxmlformats.org/officeDocument/2006/relationships/slide" Target="slides/slide359.xml"/><Relationship Id="rId599" Type="http://schemas.openxmlformats.org/officeDocument/2006/relationships/slide" Target="slides/slide597.xml"/><Relationship Id="rId459" Type="http://schemas.openxmlformats.org/officeDocument/2006/relationships/slide" Target="slides/slide457.xml"/><Relationship Id="rId666" Type="http://schemas.openxmlformats.org/officeDocument/2006/relationships/slide" Target="slides/slide664.xml"/><Relationship Id="rId16" Type="http://schemas.openxmlformats.org/officeDocument/2006/relationships/slide" Target="slides/slide14.xml"/><Relationship Id="rId221" Type="http://schemas.openxmlformats.org/officeDocument/2006/relationships/slide" Target="slides/slide219.xml"/><Relationship Id="rId319" Type="http://schemas.openxmlformats.org/officeDocument/2006/relationships/slide" Target="slides/slide317.xml"/><Relationship Id="rId526" Type="http://schemas.openxmlformats.org/officeDocument/2006/relationships/slide" Target="slides/slide524.xml"/><Relationship Id="rId733" Type="http://schemas.openxmlformats.org/officeDocument/2006/relationships/slide" Target="slides/slide731.xml"/><Relationship Id="rId165" Type="http://schemas.openxmlformats.org/officeDocument/2006/relationships/slide" Target="slides/slide163.xml"/><Relationship Id="rId372" Type="http://schemas.openxmlformats.org/officeDocument/2006/relationships/slide" Target="slides/slide370.xml"/><Relationship Id="rId677" Type="http://schemas.openxmlformats.org/officeDocument/2006/relationships/slide" Target="slides/slide675.xml"/><Relationship Id="rId800" Type="http://schemas.openxmlformats.org/officeDocument/2006/relationships/slide" Target="slides/slide798.xml"/><Relationship Id="rId232" Type="http://schemas.openxmlformats.org/officeDocument/2006/relationships/slide" Target="slides/slide230.xml"/><Relationship Id="rId27" Type="http://schemas.openxmlformats.org/officeDocument/2006/relationships/slide" Target="slides/slide25.xml"/><Relationship Id="rId537" Type="http://schemas.openxmlformats.org/officeDocument/2006/relationships/slide" Target="slides/slide535.xml"/><Relationship Id="rId744" Type="http://schemas.openxmlformats.org/officeDocument/2006/relationships/slide" Target="slides/slide742.xml"/><Relationship Id="rId80" Type="http://schemas.openxmlformats.org/officeDocument/2006/relationships/slide" Target="slides/slide78.xml"/><Relationship Id="rId176" Type="http://schemas.openxmlformats.org/officeDocument/2006/relationships/slide" Target="slides/slide174.xml"/><Relationship Id="rId383" Type="http://schemas.openxmlformats.org/officeDocument/2006/relationships/slide" Target="slides/slide381.xml"/><Relationship Id="rId590" Type="http://schemas.openxmlformats.org/officeDocument/2006/relationships/slide" Target="slides/slide588.xml"/><Relationship Id="rId604" Type="http://schemas.openxmlformats.org/officeDocument/2006/relationships/slide" Target="slides/slide602.xml"/><Relationship Id="rId811" Type="http://schemas.openxmlformats.org/officeDocument/2006/relationships/slide" Target="slides/slide809.xml"/><Relationship Id="rId243" Type="http://schemas.openxmlformats.org/officeDocument/2006/relationships/slide" Target="slides/slide241.xml"/><Relationship Id="rId450" Type="http://schemas.openxmlformats.org/officeDocument/2006/relationships/slide" Target="slides/slide448.xml"/><Relationship Id="rId688" Type="http://schemas.openxmlformats.org/officeDocument/2006/relationships/slide" Target="slides/slide686.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548" Type="http://schemas.openxmlformats.org/officeDocument/2006/relationships/slide" Target="slides/slide546.xml"/><Relationship Id="rId755" Type="http://schemas.openxmlformats.org/officeDocument/2006/relationships/slide" Target="slides/slide753.xml"/><Relationship Id="rId91" Type="http://schemas.openxmlformats.org/officeDocument/2006/relationships/slide" Target="slides/slide89.xml"/><Relationship Id="rId187" Type="http://schemas.openxmlformats.org/officeDocument/2006/relationships/slide" Target="slides/slide185.xml"/><Relationship Id="rId394" Type="http://schemas.openxmlformats.org/officeDocument/2006/relationships/slide" Target="slides/slide392.xml"/><Relationship Id="rId408" Type="http://schemas.openxmlformats.org/officeDocument/2006/relationships/slide" Target="slides/slide406.xml"/><Relationship Id="rId615" Type="http://schemas.openxmlformats.org/officeDocument/2006/relationships/slide" Target="slides/slide613.xml"/><Relationship Id="rId822" Type="http://schemas.openxmlformats.org/officeDocument/2006/relationships/slide" Target="slides/slide820.xml"/><Relationship Id="rId254" Type="http://schemas.openxmlformats.org/officeDocument/2006/relationships/slide" Target="slides/slide252.xml"/><Relationship Id="rId699" Type="http://schemas.openxmlformats.org/officeDocument/2006/relationships/slide" Target="slides/slide697.xml"/><Relationship Id="rId49" Type="http://schemas.openxmlformats.org/officeDocument/2006/relationships/slide" Target="slides/slide47.xml"/><Relationship Id="rId114" Type="http://schemas.openxmlformats.org/officeDocument/2006/relationships/slide" Target="slides/slide112.xml"/><Relationship Id="rId461" Type="http://schemas.openxmlformats.org/officeDocument/2006/relationships/slide" Target="slides/slide459.xml"/><Relationship Id="rId559" Type="http://schemas.openxmlformats.org/officeDocument/2006/relationships/slide" Target="slides/slide557.xml"/><Relationship Id="rId766" Type="http://schemas.openxmlformats.org/officeDocument/2006/relationships/slide" Target="slides/slide764.xml"/><Relationship Id="rId198" Type="http://schemas.openxmlformats.org/officeDocument/2006/relationships/slide" Target="slides/slide196.xml"/><Relationship Id="rId321" Type="http://schemas.openxmlformats.org/officeDocument/2006/relationships/slide" Target="slides/slide319.xml"/><Relationship Id="rId419" Type="http://schemas.openxmlformats.org/officeDocument/2006/relationships/slide" Target="slides/slide417.xml"/><Relationship Id="rId626" Type="http://schemas.openxmlformats.org/officeDocument/2006/relationships/slide" Target="slides/slide624.xml"/><Relationship Id="rId833" Type="http://schemas.openxmlformats.org/officeDocument/2006/relationships/slide" Target="slides/slide831.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332" Type="http://schemas.openxmlformats.org/officeDocument/2006/relationships/slide" Target="slides/slide330.xml"/><Relationship Id="rId777" Type="http://schemas.openxmlformats.org/officeDocument/2006/relationships/slide" Target="slides/slide775.xml"/><Relationship Id="rId637" Type="http://schemas.openxmlformats.org/officeDocument/2006/relationships/slide" Target="slides/slide635.xml"/><Relationship Id="rId276" Type="http://schemas.openxmlformats.org/officeDocument/2006/relationships/slide" Target="slides/slide274.xml"/><Relationship Id="rId483" Type="http://schemas.openxmlformats.org/officeDocument/2006/relationships/slide" Target="slides/slide481.xml"/><Relationship Id="rId690" Type="http://schemas.openxmlformats.org/officeDocument/2006/relationships/slide" Target="slides/slide688.xml"/><Relationship Id="rId704" Type="http://schemas.openxmlformats.org/officeDocument/2006/relationships/slide" Target="slides/slide702.xml"/><Relationship Id="rId40" Type="http://schemas.openxmlformats.org/officeDocument/2006/relationships/slide" Target="slides/slide38.xml"/><Relationship Id="rId136" Type="http://schemas.openxmlformats.org/officeDocument/2006/relationships/slide" Target="slides/slide134.xml"/><Relationship Id="rId343" Type="http://schemas.openxmlformats.org/officeDocument/2006/relationships/slide" Target="slides/slide341.xml"/><Relationship Id="rId550" Type="http://schemas.openxmlformats.org/officeDocument/2006/relationships/slide" Target="slides/slide548.xml"/><Relationship Id="rId788" Type="http://schemas.openxmlformats.org/officeDocument/2006/relationships/slide" Target="slides/slide786.xml"/><Relationship Id="rId203" Type="http://schemas.openxmlformats.org/officeDocument/2006/relationships/slide" Target="slides/slide201.xml"/><Relationship Id="rId648" Type="http://schemas.openxmlformats.org/officeDocument/2006/relationships/slide" Target="slides/slide646.xml"/><Relationship Id="rId287" Type="http://schemas.openxmlformats.org/officeDocument/2006/relationships/slide" Target="slides/slide285.xml"/><Relationship Id="rId410" Type="http://schemas.openxmlformats.org/officeDocument/2006/relationships/slide" Target="slides/slide408.xml"/><Relationship Id="rId494" Type="http://schemas.openxmlformats.org/officeDocument/2006/relationships/slide" Target="slides/slide492.xml"/><Relationship Id="rId508" Type="http://schemas.openxmlformats.org/officeDocument/2006/relationships/slide" Target="slides/slide506.xml"/><Relationship Id="rId715" Type="http://schemas.openxmlformats.org/officeDocument/2006/relationships/slide" Target="slides/slide713.xml"/><Relationship Id="rId147" Type="http://schemas.openxmlformats.org/officeDocument/2006/relationships/slide" Target="slides/slide145.xml"/><Relationship Id="rId354" Type="http://schemas.openxmlformats.org/officeDocument/2006/relationships/slide" Target="slides/slide352.xml"/><Relationship Id="rId799" Type="http://schemas.openxmlformats.org/officeDocument/2006/relationships/slide" Target="slides/slide797.xml"/><Relationship Id="rId51" Type="http://schemas.openxmlformats.org/officeDocument/2006/relationships/slide" Target="slides/slide49.xml"/><Relationship Id="rId561" Type="http://schemas.openxmlformats.org/officeDocument/2006/relationships/slide" Target="slides/slide559.xml"/><Relationship Id="rId659" Type="http://schemas.openxmlformats.org/officeDocument/2006/relationships/slide" Target="slides/slide657.xml"/><Relationship Id="rId214" Type="http://schemas.openxmlformats.org/officeDocument/2006/relationships/slide" Target="slides/slide212.xml"/><Relationship Id="rId298" Type="http://schemas.openxmlformats.org/officeDocument/2006/relationships/slide" Target="slides/slide296.xml"/><Relationship Id="rId421" Type="http://schemas.openxmlformats.org/officeDocument/2006/relationships/slide" Target="slides/slide419.xml"/><Relationship Id="rId519" Type="http://schemas.openxmlformats.org/officeDocument/2006/relationships/slide" Target="slides/slide517.xml"/><Relationship Id="rId158" Type="http://schemas.openxmlformats.org/officeDocument/2006/relationships/slide" Target="slides/slide156.xml"/><Relationship Id="rId726" Type="http://schemas.openxmlformats.org/officeDocument/2006/relationships/slide" Target="slides/slide724.xml"/><Relationship Id="rId62" Type="http://schemas.openxmlformats.org/officeDocument/2006/relationships/slide" Target="slides/slide60.xml"/><Relationship Id="rId365" Type="http://schemas.openxmlformats.org/officeDocument/2006/relationships/slide" Target="slides/slide363.xml"/><Relationship Id="rId572" Type="http://schemas.openxmlformats.org/officeDocument/2006/relationships/slide" Target="slides/slide570.xml"/><Relationship Id="rId225" Type="http://schemas.openxmlformats.org/officeDocument/2006/relationships/slide" Target="slides/slide223.xml"/><Relationship Id="rId432" Type="http://schemas.openxmlformats.org/officeDocument/2006/relationships/slide" Target="slides/slide430.xml"/><Relationship Id="rId737" Type="http://schemas.openxmlformats.org/officeDocument/2006/relationships/slide" Target="slides/slide735.xml"/><Relationship Id="rId73" Type="http://schemas.openxmlformats.org/officeDocument/2006/relationships/slide" Target="slides/slide71.xml"/><Relationship Id="rId169" Type="http://schemas.openxmlformats.org/officeDocument/2006/relationships/slide" Target="slides/slide167.xml"/><Relationship Id="rId376" Type="http://schemas.openxmlformats.org/officeDocument/2006/relationships/slide" Target="slides/slide374.xml"/><Relationship Id="rId583" Type="http://schemas.openxmlformats.org/officeDocument/2006/relationships/slide" Target="slides/slide581.xml"/><Relationship Id="rId790" Type="http://schemas.openxmlformats.org/officeDocument/2006/relationships/slide" Target="slides/slide788.xml"/><Relationship Id="rId804" Type="http://schemas.openxmlformats.org/officeDocument/2006/relationships/slide" Target="slides/slide802.xml"/><Relationship Id="rId4" Type="http://schemas.openxmlformats.org/officeDocument/2006/relationships/slide" Target="slides/slide2.xml"/><Relationship Id="rId236" Type="http://schemas.openxmlformats.org/officeDocument/2006/relationships/slide" Target="slides/slide234.xml"/><Relationship Id="rId443" Type="http://schemas.openxmlformats.org/officeDocument/2006/relationships/slide" Target="slides/slide441.xml"/><Relationship Id="rId650" Type="http://schemas.openxmlformats.org/officeDocument/2006/relationships/slide" Target="slides/slide648.xml"/><Relationship Id="rId303" Type="http://schemas.openxmlformats.org/officeDocument/2006/relationships/slide" Target="slides/slide301.xml"/><Relationship Id="rId748" Type="http://schemas.openxmlformats.org/officeDocument/2006/relationships/slide" Target="slides/slide746.xml"/><Relationship Id="rId84" Type="http://schemas.openxmlformats.org/officeDocument/2006/relationships/slide" Target="slides/slide82.xml"/><Relationship Id="rId387" Type="http://schemas.openxmlformats.org/officeDocument/2006/relationships/slide" Target="slides/slide385.xml"/><Relationship Id="rId510" Type="http://schemas.openxmlformats.org/officeDocument/2006/relationships/slide" Target="slides/slide508.xml"/><Relationship Id="rId594" Type="http://schemas.openxmlformats.org/officeDocument/2006/relationships/slide" Target="slides/slide592.xml"/><Relationship Id="rId608" Type="http://schemas.openxmlformats.org/officeDocument/2006/relationships/slide" Target="slides/slide606.xml"/><Relationship Id="rId815" Type="http://schemas.openxmlformats.org/officeDocument/2006/relationships/slide" Target="slides/slide813.xml"/><Relationship Id="rId247" Type="http://schemas.openxmlformats.org/officeDocument/2006/relationships/slide" Target="slides/slide245.xml"/><Relationship Id="rId107" Type="http://schemas.openxmlformats.org/officeDocument/2006/relationships/slide" Target="slides/slide105.xml"/><Relationship Id="rId454" Type="http://schemas.openxmlformats.org/officeDocument/2006/relationships/slide" Target="slides/slide452.xml"/><Relationship Id="rId661" Type="http://schemas.openxmlformats.org/officeDocument/2006/relationships/slide" Target="slides/slide659.xml"/><Relationship Id="rId759" Type="http://schemas.openxmlformats.org/officeDocument/2006/relationships/slide" Target="slides/slide757.xml"/><Relationship Id="rId11" Type="http://schemas.openxmlformats.org/officeDocument/2006/relationships/slide" Target="slides/slide9.xml"/><Relationship Id="rId314" Type="http://schemas.openxmlformats.org/officeDocument/2006/relationships/slide" Target="slides/slide312.xml"/><Relationship Id="rId398" Type="http://schemas.openxmlformats.org/officeDocument/2006/relationships/slide" Target="slides/slide396.xml"/><Relationship Id="rId521" Type="http://schemas.openxmlformats.org/officeDocument/2006/relationships/slide" Target="slides/slide519.xml"/><Relationship Id="rId619" Type="http://schemas.openxmlformats.org/officeDocument/2006/relationships/slide" Target="slides/slide617.xml"/><Relationship Id="rId95" Type="http://schemas.openxmlformats.org/officeDocument/2006/relationships/slide" Target="slides/slide93.xml"/><Relationship Id="rId160" Type="http://schemas.openxmlformats.org/officeDocument/2006/relationships/slide" Target="slides/slide158.xml"/><Relationship Id="rId826" Type="http://schemas.openxmlformats.org/officeDocument/2006/relationships/slide" Target="slides/slide824.xml"/><Relationship Id="rId258" Type="http://schemas.openxmlformats.org/officeDocument/2006/relationships/slide" Target="slides/slide256.xml"/><Relationship Id="rId465" Type="http://schemas.openxmlformats.org/officeDocument/2006/relationships/slide" Target="slides/slide463.xml"/><Relationship Id="rId672" Type="http://schemas.openxmlformats.org/officeDocument/2006/relationships/slide" Target="slides/slide670.xml"/><Relationship Id="rId22" Type="http://schemas.openxmlformats.org/officeDocument/2006/relationships/slide" Target="slides/slide20.xml"/><Relationship Id="rId118" Type="http://schemas.openxmlformats.org/officeDocument/2006/relationships/slide" Target="slides/slide116.xml"/><Relationship Id="rId325" Type="http://schemas.openxmlformats.org/officeDocument/2006/relationships/slide" Target="slides/slide323.xml"/><Relationship Id="rId532" Type="http://schemas.openxmlformats.org/officeDocument/2006/relationships/slide" Target="slides/slide530.xml"/><Relationship Id="rId171" Type="http://schemas.openxmlformats.org/officeDocument/2006/relationships/slide" Target="slides/slide169.xml"/><Relationship Id="rId837" Type="http://schemas.openxmlformats.org/officeDocument/2006/relationships/viewProps" Target="viewProps.xml"/><Relationship Id="rId269" Type="http://schemas.openxmlformats.org/officeDocument/2006/relationships/slide" Target="slides/slide267.xml"/><Relationship Id="rId476" Type="http://schemas.openxmlformats.org/officeDocument/2006/relationships/slide" Target="slides/slide474.xml"/><Relationship Id="rId683" Type="http://schemas.openxmlformats.org/officeDocument/2006/relationships/slide" Target="slides/slide681.xml"/><Relationship Id="rId33" Type="http://schemas.openxmlformats.org/officeDocument/2006/relationships/slide" Target="slides/slide31.xml"/><Relationship Id="rId129" Type="http://schemas.openxmlformats.org/officeDocument/2006/relationships/slide" Target="slides/slide127.xml"/><Relationship Id="rId336" Type="http://schemas.openxmlformats.org/officeDocument/2006/relationships/slide" Target="slides/slide334.xml"/><Relationship Id="rId543" Type="http://schemas.openxmlformats.org/officeDocument/2006/relationships/slide" Target="slides/slide541.xml"/><Relationship Id="rId182" Type="http://schemas.openxmlformats.org/officeDocument/2006/relationships/slide" Target="slides/slide180.xml"/><Relationship Id="rId403" Type="http://schemas.openxmlformats.org/officeDocument/2006/relationships/slide" Target="slides/slide401.xml"/><Relationship Id="rId750" Type="http://schemas.openxmlformats.org/officeDocument/2006/relationships/slide" Target="slides/slide748.xml"/><Relationship Id="rId487" Type="http://schemas.openxmlformats.org/officeDocument/2006/relationships/slide" Target="slides/slide485.xml"/><Relationship Id="rId610" Type="http://schemas.openxmlformats.org/officeDocument/2006/relationships/slide" Target="slides/slide608.xml"/><Relationship Id="rId694" Type="http://schemas.openxmlformats.org/officeDocument/2006/relationships/slide" Target="slides/slide692.xml"/><Relationship Id="rId708" Type="http://schemas.openxmlformats.org/officeDocument/2006/relationships/slide" Target="slides/slide706.xml"/><Relationship Id="rId347" Type="http://schemas.openxmlformats.org/officeDocument/2006/relationships/slide" Target="slides/slide345.xml"/><Relationship Id="rId44" Type="http://schemas.openxmlformats.org/officeDocument/2006/relationships/slide" Target="slides/slide42.xml"/><Relationship Id="rId554" Type="http://schemas.openxmlformats.org/officeDocument/2006/relationships/slide" Target="slides/slide552.xml"/><Relationship Id="rId761" Type="http://schemas.openxmlformats.org/officeDocument/2006/relationships/slide" Target="slides/slide759.xml"/><Relationship Id="rId193" Type="http://schemas.openxmlformats.org/officeDocument/2006/relationships/slide" Target="slides/slide191.xml"/><Relationship Id="rId207" Type="http://schemas.openxmlformats.org/officeDocument/2006/relationships/slide" Target="slides/slide205.xml"/><Relationship Id="rId414" Type="http://schemas.openxmlformats.org/officeDocument/2006/relationships/slide" Target="slides/slide412.xml"/><Relationship Id="rId498" Type="http://schemas.openxmlformats.org/officeDocument/2006/relationships/slide" Target="slides/slide496.xml"/><Relationship Id="rId621" Type="http://schemas.openxmlformats.org/officeDocument/2006/relationships/slide" Target="slides/slide619.xml"/><Relationship Id="rId260" Type="http://schemas.openxmlformats.org/officeDocument/2006/relationships/slide" Target="slides/slide258.xml"/><Relationship Id="rId719" Type="http://schemas.openxmlformats.org/officeDocument/2006/relationships/slide" Target="slides/slide717.xml"/><Relationship Id="rId55" Type="http://schemas.openxmlformats.org/officeDocument/2006/relationships/slide" Target="slides/slide53.xml"/><Relationship Id="rId120" Type="http://schemas.openxmlformats.org/officeDocument/2006/relationships/slide" Target="slides/slide118.xml"/><Relationship Id="rId358" Type="http://schemas.openxmlformats.org/officeDocument/2006/relationships/slide" Target="slides/slide356.xml"/><Relationship Id="rId565" Type="http://schemas.openxmlformats.org/officeDocument/2006/relationships/slide" Target="slides/slide563.xml"/><Relationship Id="rId772" Type="http://schemas.openxmlformats.org/officeDocument/2006/relationships/slide" Target="slides/slide7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7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774.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775.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776.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777.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778.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779.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780.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781.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782.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7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784.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785.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786.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787.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788.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789.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790.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791.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792.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7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794.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795.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796.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797.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798.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799.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800.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801.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803.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80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805.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806.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807.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808.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809.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810.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811.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812.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813.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8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815.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817.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818.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819.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820.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821.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822.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823.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824.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82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826.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827.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828.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829.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830.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8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20327278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20335372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128753776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191489595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304100593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127587665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33469622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57032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4977673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109848024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406170149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57934322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162072473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355824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46969060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194354634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369</a:t>
            </a:fld>
            <a:endParaRPr lang="fr-FR"/>
          </a:p>
        </p:txBody>
      </p:sp>
    </p:spTree>
    <p:extLst>
      <p:ext uri="{BB962C8B-B14F-4D97-AF65-F5344CB8AC3E}">
        <p14:creationId xmlns:p14="http://schemas.microsoft.com/office/powerpoint/2010/main" val="381180295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370</a:t>
            </a:fld>
            <a:endParaRPr lang="fr-FR"/>
          </a:p>
        </p:txBody>
      </p:sp>
    </p:spTree>
    <p:extLst>
      <p:ext uri="{BB962C8B-B14F-4D97-AF65-F5344CB8AC3E}">
        <p14:creationId xmlns:p14="http://schemas.microsoft.com/office/powerpoint/2010/main" val="60615075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371</a:t>
            </a:fld>
            <a:endParaRPr lang="fr-FR"/>
          </a:p>
        </p:txBody>
      </p:sp>
    </p:spTree>
    <p:extLst>
      <p:ext uri="{BB962C8B-B14F-4D97-AF65-F5344CB8AC3E}">
        <p14:creationId xmlns:p14="http://schemas.microsoft.com/office/powerpoint/2010/main" val="6227753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372</a:t>
            </a:fld>
            <a:endParaRPr lang="fr-FR"/>
          </a:p>
        </p:txBody>
      </p:sp>
    </p:spTree>
    <p:extLst>
      <p:ext uri="{BB962C8B-B14F-4D97-AF65-F5344CB8AC3E}">
        <p14:creationId xmlns:p14="http://schemas.microsoft.com/office/powerpoint/2010/main" val="155299981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373</a:t>
            </a:fld>
            <a:endParaRPr lang="fr-FR"/>
          </a:p>
        </p:txBody>
      </p:sp>
    </p:spTree>
    <p:extLst>
      <p:ext uri="{BB962C8B-B14F-4D97-AF65-F5344CB8AC3E}">
        <p14:creationId xmlns:p14="http://schemas.microsoft.com/office/powerpoint/2010/main" val="93771201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374</a:t>
            </a:fld>
            <a:endParaRPr lang="fr-FR"/>
          </a:p>
        </p:txBody>
      </p:sp>
    </p:spTree>
    <p:extLst>
      <p:ext uri="{BB962C8B-B14F-4D97-AF65-F5344CB8AC3E}">
        <p14:creationId xmlns:p14="http://schemas.microsoft.com/office/powerpoint/2010/main" val="6222163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375</a:t>
            </a:fld>
            <a:endParaRPr lang="fr-FR"/>
          </a:p>
        </p:txBody>
      </p:sp>
    </p:spTree>
    <p:extLst>
      <p:ext uri="{BB962C8B-B14F-4D97-AF65-F5344CB8AC3E}">
        <p14:creationId xmlns:p14="http://schemas.microsoft.com/office/powerpoint/2010/main" val="19490614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5"/>
        <p:cNvGrpSpPr/>
        <p:nvPr/>
      </p:nvGrpSpPr>
      <p:grpSpPr>
        <a:xfrm>
          <a:off x="0" y="0"/>
          <a:ext cx="0" cy="0"/>
          <a:chOff x="0" y="0"/>
          <a:chExt cx="0" cy="0"/>
        </a:xfrm>
      </p:grpSpPr>
      <p:sp>
        <p:nvSpPr>
          <p:cNvPr id="2856" name="Google Shape;2856;p3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57" name="Google Shape;2857;p30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453694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p3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65" name="Google Shape;2865;p30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9423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1"/>
        <p:cNvGrpSpPr/>
        <p:nvPr/>
      </p:nvGrpSpPr>
      <p:grpSpPr>
        <a:xfrm>
          <a:off x="0" y="0"/>
          <a:ext cx="0" cy="0"/>
          <a:chOff x="0" y="0"/>
          <a:chExt cx="0" cy="0"/>
        </a:xfrm>
      </p:grpSpPr>
      <p:sp>
        <p:nvSpPr>
          <p:cNvPr id="2872" name="Google Shape;2872;p3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73" name="Google Shape;2873;p30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5998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p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81" name="Google Shape;2881;p30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56638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7"/>
        <p:cNvGrpSpPr/>
        <p:nvPr/>
      </p:nvGrpSpPr>
      <p:grpSpPr>
        <a:xfrm>
          <a:off x="0" y="0"/>
          <a:ext cx="0" cy="0"/>
          <a:chOff x="0" y="0"/>
          <a:chExt cx="0" cy="0"/>
        </a:xfrm>
      </p:grpSpPr>
      <p:sp>
        <p:nvSpPr>
          <p:cNvPr id="2888" name="Google Shape;2888;p3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89" name="Google Shape;2889;p30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2718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5"/>
        <p:cNvGrpSpPr/>
        <p:nvPr/>
      </p:nvGrpSpPr>
      <p:grpSpPr>
        <a:xfrm>
          <a:off x="0" y="0"/>
          <a:ext cx="0" cy="0"/>
          <a:chOff x="0" y="0"/>
          <a:chExt cx="0" cy="0"/>
        </a:xfrm>
      </p:grpSpPr>
      <p:sp>
        <p:nvSpPr>
          <p:cNvPr id="2896" name="Google Shape;2896;p3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897" name="Google Shape;2897;p3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40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3"/>
        <p:cNvGrpSpPr/>
        <p:nvPr/>
      </p:nvGrpSpPr>
      <p:grpSpPr>
        <a:xfrm>
          <a:off x="0" y="0"/>
          <a:ext cx="0" cy="0"/>
          <a:chOff x="0" y="0"/>
          <a:chExt cx="0" cy="0"/>
        </a:xfrm>
      </p:grpSpPr>
      <p:sp>
        <p:nvSpPr>
          <p:cNvPr id="2904" name="Google Shape;2904;p3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05" name="Google Shape;2905;p3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22700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p3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13" name="Google Shape;2913;p31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61800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9"/>
        <p:cNvGrpSpPr/>
        <p:nvPr/>
      </p:nvGrpSpPr>
      <p:grpSpPr>
        <a:xfrm>
          <a:off x="0" y="0"/>
          <a:ext cx="0" cy="0"/>
          <a:chOff x="0" y="0"/>
          <a:chExt cx="0" cy="0"/>
        </a:xfrm>
      </p:grpSpPr>
      <p:sp>
        <p:nvSpPr>
          <p:cNvPr id="2920" name="Google Shape;2920;p3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21" name="Google Shape;2921;p3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723234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7"/>
        <p:cNvGrpSpPr/>
        <p:nvPr/>
      </p:nvGrpSpPr>
      <p:grpSpPr>
        <a:xfrm>
          <a:off x="0" y="0"/>
          <a:ext cx="0" cy="0"/>
          <a:chOff x="0" y="0"/>
          <a:chExt cx="0" cy="0"/>
        </a:xfrm>
      </p:grpSpPr>
      <p:sp>
        <p:nvSpPr>
          <p:cNvPr id="2928" name="Google Shape;2928;p3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29" name="Google Shape;2929;p3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06780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5"/>
        <p:cNvGrpSpPr/>
        <p:nvPr/>
      </p:nvGrpSpPr>
      <p:grpSpPr>
        <a:xfrm>
          <a:off x="0" y="0"/>
          <a:ext cx="0" cy="0"/>
          <a:chOff x="0" y="0"/>
          <a:chExt cx="0" cy="0"/>
        </a:xfrm>
      </p:grpSpPr>
      <p:sp>
        <p:nvSpPr>
          <p:cNvPr id="2936" name="Google Shape;2936;p3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37" name="Google Shape;2937;p3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39918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3"/>
        <p:cNvGrpSpPr/>
        <p:nvPr/>
      </p:nvGrpSpPr>
      <p:grpSpPr>
        <a:xfrm>
          <a:off x="0" y="0"/>
          <a:ext cx="0" cy="0"/>
          <a:chOff x="0" y="0"/>
          <a:chExt cx="0" cy="0"/>
        </a:xfrm>
      </p:grpSpPr>
      <p:sp>
        <p:nvSpPr>
          <p:cNvPr id="2944" name="Google Shape;2944;p3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45" name="Google Shape;2945;p3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1942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1"/>
        <p:cNvGrpSpPr/>
        <p:nvPr/>
      </p:nvGrpSpPr>
      <p:grpSpPr>
        <a:xfrm>
          <a:off x="0" y="0"/>
          <a:ext cx="0" cy="0"/>
          <a:chOff x="0" y="0"/>
          <a:chExt cx="0" cy="0"/>
        </a:xfrm>
      </p:grpSpPr>
      <p:sp>
        <p:nvSpPr>
          <p:cNvPr id="2952" name="Google Shape;2952;p3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53" name="Google Shape;2953;p3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33560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p3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61" name="Google Shape;2961;p3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295465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7"/>
        <p:cNvGrpSpPr/>
        <p:nvPr/>
      </p:nvGrpSpPr>
      <p:grpSpPr>
        <a:xfrm>
          <a:off x="0" y="0"/>
          <a:ext cx="0" cy="0"/>
          <a:chOff x="0" y="0"/>
          <a:chExt cx="0" cy="0"/>
        </a:xfrm>
      </p:grpSpPr>
      <p:sp>
        <p:nvSpPr>
          <p:cNvPr id="2968" name="Google Shape;2968;p3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69" name="Google Shape;2969;p3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6734259"/>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p3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77" name="Google Shape;2977;p3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80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3"/>
        <p:cNvGrpSpPr/>
        <p:nvPr/>
      </p:nvGrpSpPr>
      <p:grpSpPr>
        <a:xfrm>
          <a:off x="0" y="0"/>
          <a:ext cx="0" cy="0"/>
          <a:chOff x="0" y="0"/>
          <a:chExt cx="0" cy="0"/>
        </a:xfrm>
      </p:grpSpPr>
      <p:sp>
        <p:nvSpPr>
          <p:cNvPr id="2984" name="Google Shape;2984;p3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85" name="Google Shape;2985;p3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7731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1"/>
        <p:cNvGrpSpPr/>
        <p:nvPr/>
      </p:nvGrpSpPr>
      <p:grpSpPr>
        <a:xfrm>
          <a:off x="0" y="0"/>
          <a:ext cx="0" cy="0"/>
          <a:chOff x="0" y="0"/>
          <a:chExt cx="0" cy="0"/>
        </a:xfrm>
      </p:grpSpPr>
      <p:sp>
        <p:nvSpPr>
          <p:cNvPr id="2992" name="Google Shape;2992;p3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993" name="Google Shape;2993;p3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123902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9"/>
        <p:cNvGrpSpPr/>
        <p:nvPr/>
      </p:nvGrpSpPr>
      <p:grpSpPr>
        <a:xfrm>
          <a:off x="0" y="0"/>
          <a:ext cx="0" cy="0"/>
          <a:chOff x="0" y="0"/>
          <a:chExt cx="0" cy="0"/>
        </a:xfrm>
      </p:grpSpPr>
      <p:sp>
        <p:nvSpPr>
          <p:cNvPr id="3000" name="Google Shape;3000;p3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01" name="Google Shape;3001;p3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69851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p3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09" name="Google Shape;3009;p3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277264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p3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17" name="Google Shape;3017;p3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01189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3"/>
        <p:cNvGrpSpPr/>
        <p:nvPr/>
      </p:nvGrpSpPr>
      <p:grpSpPr>
        <a:xfrm>
          <a:off x="0" y="0"/>
          <a:ext cx="0" cy="0"/>
          <a:chOff x="0" y="0"/>
          <a:chExt cx="0" cy="0"/>
        </a:xfrm>
      </p:grpSpPr>
      <p:sp>
        <p:nvSpPr>
          <p:cNvPr id="3024" name="Google Shape;3024;p3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25" name="Google Shape;3025;p3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6425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1"/>
        <p:cNvGrpSpPr/>
        <p:nvPr/>
      </p:nvGrpSpPr>
      <p:grpSpPr>
        <a:xfrm>
          <a:off x="0" y="0"/>
          <a:ext cx="0" cy="0"/>
          <a:chOff x="0" y="0"/>
          <a:chExt cx="0" cy="0"/>
        </a:xfrm>
      </p:grpSpPr>
      <p:sp>
        <p:nvSpPr>
          <p:cNvPr id="3032" name="Google Shape;3032;p3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33" name="Google Shape;3033;p3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1400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9"/>
        <p:cNvGrpSpPr/>
        <p:nvPr/>
      </p:nvGrpSpPr>
      <p:grpSpPr>
        <a:xfrm>
          <a:off x="0" y="0"/>
          <a:ext cx="0" cy="0"/>
          <a:chOff x="0" y="0"/>
          <a:chExt cx="0" cy="0"/>
        </a:xfrm>
      </p:grpSpPr>
      <p:sp>
        <p:nvSpPr>
          <p:cNvPr id="3040" name="Google Shape;3040;p3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41" name="Google Shape;3041;p3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738247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p3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54" name="Google Shape;3054;p3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61920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1"/>
        <p:cNvGrpSpPr/>
        <p:nvPr/>
      </p:nvGrpSpPr>
      <p:grpSpPr>
        <a:xfrm>
          <a:off x="0" y="0"/>
          <a:ext cx="0" cy="0"/>
          <a:chOff x="0" y="0"/>
          <a:chExt cx="0" cy="0"/>
        </a:xfrm>
      </p:grpSpPr>
      <p:sp>
        <p:nvSpPr>
          <p:cNvPr id="3062" name="Google Shape;3062;p3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63" name="Google Shape;3063;p3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4859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0"/>
        <p:cNvGrpSpPr/>
        <p:nvPr/>
      </p:nvGrpSpPr>
      <p:grpSpPr>
        <a:xfrm>
          <a:off x="0" y="0"/>
          <a:ext cx="0" cy="0"/>
          <a:chOff x="0" y="0"/>
          <a:chExt cx="0" cy="0"/>
        </a:xfrm>
      </p:grpSpPr>
      <p:sp>
        <p:nvSpPr>
          <p:cNvPr id="3071" name="Google Shape;3071;p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72" name="Google Shape;3072;p3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69505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9"/>
        <p:cNvGrpSpPr/>
        <p:nvPr/>
      </p:nvGrpSpPr>
      <p:grpSpPr>
        <a:xfrm>
          <a:off x="0" y="0"/>
          <a:ext cx="0" cy="0"/>
          <a:chOff x="0" y="0"/>
          <a:chExt cx="0" cy="0"/>
        </a:xfrm>
      </p:grpSpPr>
      <p:sp>
        <p:nvSpPr>
          <p:cNvPr id="3080" name="Google Shape;3080;p3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81" name="Google Shape;3081;p3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56228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8"/>
        <p:cNvGrpSpPr/>
        <p:nvPr/>
      </p:nvGrpSpPr>
      <p:grpSpPr>
        <a:xfrm>
          <a:off x="0" y="0"/>
          <a:ext cx="0" cy="0"/>
          <a:chOff x="0" y="0"/>
          <a:chExt cx="0" cy="0"/>
        </a:xfrm>
      </p:grpSpPr>
      <p:sp>
        <p:nvSpPr>
          <p:cNvPr id="3089" name="Google Shape;3089;p3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0" name="Google Shape;3090;p3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36400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7"/>
        <p:cNvGrpSpPr/>
        <p:nvPr/>
      </p:nvGrpSpPr>
      <p:grpSpPr>
        <a:xfrm>
          <a:off x="0" y="0"/>
          <a:ext cx="0" cy="0"/>
          <a:chOff x="0" y="0"/>
          <a:chExt cx="0" cy="0"/>
        </a:xfrm>
      </p:grpSpPr>
      <p:sp>
        <p:nvSpPr>
          <p:cNvPr id="3098" name="Google Shape;3098;p3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99" name="Google Shape;3099;p3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04586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6"/>
        <p:cNvGrpSpPr/>
        <p:nvPr/>
      </p:nvGrpSpPr>
      <p:grpSpPr>
        <a:xfrm>
          <a:off x="0" y="0"/>
          <a:ext cx="0" cy="0"/>
          <a:chOff x="0" y="0"/>
          <a:chExt cx="0" cy="0"/>
        </a:xfrm>
      </p:grpSpPr>
      <p:sp>
        <p:nvSpPr>
          <p:cNvPr id="3107" name="Google Shape;3107;p3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08" name="Google Shape;3108;p3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7318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5"/>
        <p:cNvGrpSpPr/>
        <p:nvPr/>
      </p:nvGrpSpPr>
      <p:grpSpPr>
        <a:xfrm>
          <a:off x="0" y="0"/>
          <a:ext cx="0" cy="0"/>
          <a:chOff x="0" y="0"/>
          <a:chExt cx="0" cy="0"/>
        </a:xfrm>
      </p:grpSpPr>
      <p:sp>
        <p:nvSpPr>
          <p:cNvPr id="3116" name="Google Shape;3116;p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17" name="Google Shape;3117;p3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53877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4"/>
        <p:cNvGrpSpPr/>
        <p:nvPr/>
      </p:nvGrpSpPr>
      <p:grpSpPr>
        <a:xfrm>
          <a:off x="0" y="0"/>
          <a:ext cx="0" cy="0"/>
          <a:chOff x="0" y="0"/>
          <a:chExt cx="0" cy="0"/>
        </a:xfrm>
      </p:grpSpPr>
      <p:sp>
        <p:nvSpPr>
          <p:cNvPr id="3125" name="Google Shape;3125;p3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26" name="Google Shape;3126;p3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298850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3"/>
        <p:cNvGrpSpPr/>
        <p:nvPr/>
      </p:nvGrpSpPr>
      <p:grpSpPr>
        <a:xfrm>
          <a:off x="0" y="0"/>
          <a:ext cx="0" cy="0"/>
          <a:chOff x="0" y="0"/>
          <a:chExt cx="0" cy="0"/>
        </a:xfrm>
      </p:grpSpPr>
      <p:sp>
        <p:nvSpPr>
          <p:cNvPr id="3134" name="Google Shape;3134;p3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35" name="Google Shape;3135;p3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63114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2"/>
        <p:cNvGrpSpPr/>
        <p:nvPr/>
      </p:nvGrpSpPr>
      <p:grpSpPr>
        <a:xfrm>
          <a:off x="0" y="0"/>
          <a:ext cx="0" cy="0"/>
          <a:chOff x="0" y="0"/>
          <a:chExt cx="0" cy="0"/>
        </a:xfrm>
      </p:grpSpPr>
      <p:sp>
        <p:nvSpPr>
          <p:cNvPr id="3143" name="Google Shape;3143;p3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44" name="Google Shape;3144;p3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459040"/>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1"/>
        <p:cNvGrpSpPr/>
        <p:nvPr/>
      </p:nvGrpSpPr>
      <p:grpSpPr>
        <a:xfrm>
          <a:off x="0" y="0"/>
          <a:ext cx="0" cy="0"/>
          <a:chOff x="0" y="0"/>
          <a:chExt cx="0" cy="0"/>
        </a:xfrm>
      </p:grpSpPr>
      <p:sp>
        <p:nvSpPr>
          <p:cNvPr id="3152" name="Google Shape;3152;p3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53" name="Google Shape;3153;p3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768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0"/>
        <p:cNvGrpSpPr/>
        <p:nvPr/>
      </p:nvGrpSpPr>
      <p:grpSpPr>
        <a:xfrm>
          <a:off x="0" y="0"/>
          <a:ext cx="0" cy="0"/>
          <a:chOff x="0" y="0"/>
          <a:chExt cx="0" cy="0"/>
        </a:xfrm>
      </p:grpSpPr>
      <p:sp>
        <p:nvSpPr>
          <p:cNvPr id="3161" name="Google Shape;3161;p3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62" name="Google Shape;3162;p3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861951"/>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9"/>
        <p:cNvGrpSpPr/>
        <p:nvPr/>
      </p:nvGrpSpPr>
      <p:grpSpPr>
        <a:xfrm>
          <a:off x="0" y="0"/>
          <a:ext cx="0" cy="0"/>
          <a:chOff x="0" y="0"/>
          <a:chExt cx="0" cy="0"/>
        </a:xfrm>
      </p:grpSpPr>
      <p:sp>
        <p:nvSpPr>
          <p:cNvPr id="3170" name="Google Shape;3170;p3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171" name="Google Shape;3171;p3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01800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478</a:t>
            </a:fld>
            <a:endParaRPr lang="fr-FR"/>
          </a:p>
        </p:txBody>
      </p:sp>
    </p:spTree>
    <p:extLst>
      <p:ext uri="{BB962C8B-B14F-4D97-AF65-F5344CB8AC3E}">
        <p14:creationId xmlns:p14="http://schemas.microsoft.com/office/powerpoint/2010/main" val="78068652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479</a:t>
            </a:fld>
            <a:endParaRPr lang="fr-FR"/>
          </a:p>
        </p:txBody>
      </p:sp>
    </p:spTree>
    <p:extLst>
      <p:ext uri="{BB962C8B-B14F-4D97-AF65-F5344CB8AC3E}">
        <p14:creationId xmlns:p14="http://schemas.microsoft.com/office/powerpoint/2010/main" val="154477555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480</a:t>
            </a:fld>
            <a:endParaRPr lang="fr-FR"/>
          </a:p>
        </p:txBody>
      </p:sp>
    </p:spTree>
    <p:extLst>
      <p:ext uri="{BB962C8B-B14F-4D97-AF65-F5344CB8AC3E}">
        <p14:creationId xmlns:p14="http://schemas.microsoft.com/office/powerpoint/2010/main" val="184163227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481</a:t>
            </a:fld>
            <a:endParaRPr lang="fr-FR"/>
          </a:p>
        </p:txBody>
      </p:sp>
    </p:spTree>
    <p:extLst>
      <p:ext uri="{BB962C8B-B14F-4D97-AF65-F5344CB8AC3E}">
        <p14:creationId xmlns:p14="http://schemas.microsoft.com/office/powerpoint/2010/main" val="267606332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482</a:t>
            </a:fld>
            <a:endParaRPr lang="fr-FR"/>
          </a:p>
        </p:txBody>
      </p:sp>
    </p:spTree>
    <p:extLst>
      <p:ext uri="{BB962C8B-B14F-4D97-AF65-F5344CB8AC3E}">
        <p14:creationId xmlns:p14="http://schemas.microsoft.com/office/powerpoint/2010/main" val="393853466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8"/>
        <p:cNvGrpSpPr/>
        <p:nvPr/>
      </p:nvGrpSpPr>
      <p:grpSpPr>
        <a:xfrm>
          <a:off x="0" y="0"/>
          <a:ext cx="0" cy="0"/>
          <a:chOff x="0" y="0"/>
          <a:chExt cx="0" cy="0"/>
        </a:xfrm>
      </p:grpSpPr>
      <p:sp>
        <p:nvSpPr>
          <p:cNvPr id="3719" name="Google Shape;3719;p4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20" name="Google Shape;3720;p41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907388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p4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28" name="Google Shape;3728;p4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355930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p4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36" name="Google Shape;3736;p4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974663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2"/>
        <p:cNvGrpSpPr/>
        <p:nvPr/>
      </p:nvGrpSpPr>
      <p:grpSpPr>
        <a:xfrm>
          <a:off x="0" y="0"/>
          <a:ext cx="0" cy="0"/>
          <a:chOff x="0" y="0"/>
          <a:chExt cx="0" cy="0"/>
        </a:xfrm>
      </p:grpSpPr>
      <p:sp>
        <p:nvSpPr>
          <p:cNvPr id="3743" name="Google Shape;3743;p4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44" name="Google Shape;3744;p41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696872"/>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0"/>
        <p:cNvGrpSpPr/>
        <p:nvPr/>
      </p:nvGrpSpPr>
      <p:grpSpPr>
        <a:xfrm>
          <a:off x="0" y="0"/>
          <a:ext cx="0" cy="0"/>
          <a:chOff x="0" y="0"/>
          <a:chExt cx="0" cy="0"/>
        </a:xfrm>
      </p:grpSpPr>
      <p:sp>
        <p:nvSpPr>
          <p:cNvPr id="3751" name="Google Shape;3751;p4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52" name="Google Shape;3752;p41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96427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8"/>
        <p:cNvGrpSpPr/>
        <p:nvPr/>
      </p:nvGrpSpPr>
      <p:grpSpPr>
        <a:xfrm>
          <a:off x="0" y="0"/>
          <a:ext cx="0" cy="0"/>
          <a:chOff x="0" y="0"/>
          <a:chExt cx="0" cy="0"/>
        </a:xfrm>
      </p:grpSpPr>
      <p:sp>
        <p:nvSpPr>
          <p:cNvPr id="3759" name="Google Shape;3759;p4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0" name="Google Shape;3760;p41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780124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6"/>
        <p:cNvGrpSpPr/>
        <p:nvPr/>
      </p:nvGrpSpPr>
      <p:grpSpPr>
        <a:xfrm>
          <a:off x="0" y="0"/>
          <a:ext cx="0" cy="0"/>
          <a:chOff x="0" y="0"/>
          <a:chExt cx="0" cy="0"/>
        </a:xfrm>
      </p:grpSpPr>
      <p:sp>
        <p:nvSpPr>
          <p:cNvPr id="3767" name="Google Shape;3767;p4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68" name="Google Shape;3768;p4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895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4"/>
        <p:cNvGrpSpPr/>
        <p:nvPr/>
      </p:nvGrpSpPr>
      <p:grpSpPr>
        <a:xfrm>
          <a:off x="0" y="0"/>
          <a:ext cx="0" cy="0"/>
          <a:chOff x="0" y="0"/>
          <a:chExt cx="0" cy="0"/>
        </a:xfrm>
      </p:grpSpPr>
      <p:sp>
        <p:nvSpPr>
          <p:cNvPr id="3775" name="Google Shape;3775;p4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76" name="Google Shape;3776;p4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4388267"/>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2"/>
        <p:cNvGrpSpPr/>
        <p:nvPr/>
      </p:nvGrpSpPr>
      <p:grpSpPr>
        <a:xfrm>
          <a:off x="0" y="0"/>
          <a:ext cx="0" cy="0"/>
          <a:chOff x="0" y="0"/>
          <a:chExt cx="0" cy="0"/>
        </a:xfrm>
      </p:grpSpPr>
      <p:sp>
        <p:nvSpPr>
          <p:cNvPr id="3783" name="Google Shape;3783;p4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84" name="Google Shape;3784;p42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72890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0"/>
        <p:cNvGrpSpPr/>
        <p:nvPr/>
      </p:nvGrpSpPr>
      <p:grpSpPr>
        <a:xfrm>
          <a:off x="0" y="0"/>
          <a:ext cx="0" cy="0"/>
          <a:chOff x="0" y="0"/>
          <a:chExt cx="0" cy="0"/>
        </a:xfrm>
      </p:grpSpPr>
      <p:sp>
        <p:nvSpPr>
          <p:cNvPr id="3791" name="Google Shape;3791;p4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92" name="Google Shape;3792;p4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713678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8"/>
        <p:cNvGrpSpPr/>
        <p:nvPr/>
      </p:nvGrpSpPr>
      <p:grpSpPr>
        <a:xfrm>
          <a:off x="0" y="0"/>
          <a:ext cx="0" cy="0"/>
          <a:chOff x="0" y="0"/>
          <a:chExt cx="0" cy="0"/>
        </a:xfrm>
      </p:grpSpPr>
      <p:sp>
        <p:nvSpPr>
          <p:cNvPr id="3799" name="Google Shape;3799;p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00" name="Google Shape;3800;p4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24577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p4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08" name="Google Shape;3808;p4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68789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4"/>
        <p:cNvGrpSpPr/>
        <p:nvPr/>
      </p:nvGrpSpPr>
      <p:grpSpPr>
        <a:xfrm>
          <a:off x="0" y="0"/>
          <a:ext cx="0" cy="0"/>
          <a:chOff x="0" y="0"/>
          <a:chExt cx="0" cy="0"/>
        </a:xfrm>
      </p:grpSpPr>
      <p:sp>
        <p:nvSpPr>
          <p:cNvPr id="3815" name="Google Shape;3815;p4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16" name="Google Shape;3816;p4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696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
        <p:cNvGrpSpPr/>
        <p:nvPr/>
      </p:nvGrpSpPr>
      <p:grpSpPr>
        <a:xfrm>
          <a:off x="0" y="0"/>
          <a:ext cx="0" cy="0"/>
          <a:chOff x="0" y="0"/>
          <a:chExt cx="0" cy="0"/>
        </a:xfrm>
      </p:grpSpPr>
      <p:sp>
        <p:nvSpPr>
          <p:cNvPr id="3823" name="Google Shape;3823;p4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24" name="Google Shape;3824;p42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57307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0"/>
        <p:cNvGrpSpPr/>
        <p:nvPr/>
      </p:nvGrpSpPr>
      <p:grpSpPr>
        <a:xfrm>
          <a:off x="0" y="0"/>
          <a:ext cx="0" cy="0"/>
          <a:chOff x="0" y="0"/>
          <a:chExt cx="0" cy="0"/>
        </a:xfrm>
      </p:grpSpPr>
      <p:sp>
        <p:nvSpPr>
          <p:cNvPr id="3831" name="Google Shape;3831;p4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32" name="Google Shape;3832;p42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8676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8"/>
        <p:cNvGrpSpPr/>
        <p:nvPr/>
      </p:nvGrpSpPr>
      <p:grpSpPr>
        <a:xfrm>
          <a:off x="0" y="0"/>
          <a:ext cx="0" cy="0"/>
          <a:chOff x="0" y="0"/>
          <a:chExt cx="0" cy="0"/>
        </a:xfrm>
      </p:grpSpPr>
      <p:sp>
        <p:nvSpPr>
          <p:cNvPr id="3839" name="Google Shape;3839;p4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40" name="Google Shape;3840;p4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771617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p4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48" name="Google Shape;3848;p4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970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p4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56" name="Google Shape;3856;p4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12226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2"/>
        <p:cNvGrpSpPr/>
        <p:nvPr/>
      </p:nvGrpSpPr>
      <p:grpSpPr>
        <a:xfrm>
          <a:off x="0" y="0"/>
          <a:ext cx="0" cy="0"/>
          <a:chOff x="0" y="0"/>
          <a:chExt cx="0" cy="0"/>
        </a:xfrm>
      </p:grpSpPr>
      <p:sp>
        <p:nvSpPr>
          <p:cNvPr id="3863" name="Google Shape;3863;p4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64" name="Google Shape;3864;p43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797303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0"/>
        <p:cNvGrpSpPr/>
        <p:nvPr/>
      </p:nvGrpSpPr>
      <p:grpSpPr>
        <a:xfrm>
          <a:off x="0" y="0"/>
          <a:ext cx="0" cy="0"/>
          <a:chOff x="0" y="0"/>
          <a:chExt cx="0" cy="0"/>
        </a:xfrm>
      </p:grpSpPr>
      <p:sp>
        <p:nvSpPr>
          <p:cNvPr id="3871" name="Google Shape;3871;p4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72" name="Google Shape;3872;p43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48524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p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80" name="Google Shape;3880;p4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74138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p4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88" name="Google Shape;3888;p43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96495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4"/>
        <p:cNvGrpSpPr/>
        <p:nvPr/>
      </p:nvGrpSpPr>
      <p:grpSpPr>
        <a:xfrm>
          <a:off x="0" y="0"/>
          <a:ext cx="0" cy="0"/>
          <a:chOff x="0" y="0"/>
          <a:chExt cx="0" cy="0"/>
        </a:xfrm>
      </p:grpSpPr>
      <p:sp>
        <p:nvSpPr>
          <p:cNvPr id="3895" name="Google Shape;3895;p4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896" name="Google Shape;3896;p4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84178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2"/>
        <p:cNvGrpSpPr/>
        <p:nvPr/>
      </p:nvGrpSpPr>
      <p:grpSpPr>
        <a:xfrm>
          <a:off x="0" y="0"/>
          <a:ext cx="0" cy="0"/>
          <a:chOff x="0" y="0"/>
          <a:chExt cx="0" cy="0"/>
        </a:xfrm>
      </p:grpSpPr>
      <p:sp>
        <p:nvSpPr>
          <p:cNvPr id="3903" name="Google Shape;3903;p4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04" name="Google Shape;3904;p43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098853"/>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p4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12" name="Google Shape;3912;p4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37070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8"/>
        <p:cNvGrpSpPr/>
        <p:nvPr/>
      </p:nvGrpSpPr>
      <p:grpSpPr>
        <a:xfrm>
          <a:off x="0" y="0"/>
          <a:ext cx="0" cy="0"/>
          <a:chOff x="0" y="0"/>
          <a:chExt cx="0" cy="0"/>
        </a:xfrm>
      </p:grpSpPr>
      <p:sp>
        <p:nvSpPr>
          <p:cNvPr id="3919" name="Google Shape;3919;p4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20" name="Google Shape;3920;p43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6705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6"/>
        <p:cNvGrpSpPr/>
        <p:nvPr/>
      </p:nvGrpSpPr>
      <p:grpSpPr>
        <a:xfrm>
          <a:off x="0" y="0"/>
          <a:ext cx="0" cy="0"/>
          <a:chOff x="0" y="0"/>
          <a:chExt cx="0" cy="0"/>
        </a:xfrm>
      </p:grpSpPr>
      <p:sp>
        <p:nvSpPr>
          <p:cNvPr id="3927" name="Google Shape;3927;p4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28" name="Google Shape;3928;p43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630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4"/>
        <p:cNvGrpSpPr/>
        <p:nvPr/>
      </p:nvGrpSpPr>
      <p:grpSpPr>
        <a:xfrm>
          <a:off x="0" y="0"/>
          <a:ext cx="0" cy="0"/>
          <a:chOff x="0" y="0"/>
          <a:chExt cx="0" cy="0"/>
        </a:xfrm>
      </p:grpSpPr>
      <p:sp>
        <p:nvSpPr>
          <p:cNvPr id="3935" name="Google Shape;3935;p4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36" name="Google Shape;3936;p44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374957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2"/>
        <p:cNvGrpSpPr/>
        <p:nvPr/>
      </p:nvGrpSpPr>
      <p:grpSpPr>
        <a:xfrm>
          <a:off x="0" y="0"/>
          <a:ext cx="0" cy="0"/>
          <a:chOff x="0" y="0"/>
          <a:chExt cx="0" cy="0"/>
        </a:xfrm>
      </p:grpSpPr>
      <p:sp>
        <p:nvSpPr>
          <p:cNvPr id="3943" name="Google Shape;3943;p4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44" name="Google Shape;3944;p44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251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0"/>
        <p:cNvGrpSpPr/>
        <p:nvPr/>
      </p:nvGrpSpPr>
      <p:grpSpPr>
        <a:xfrm>
          <a:off x="0" y="0"/>
          <a:ext cx="0" cy="0"/>
          <a:chOff x="0" y="0"/>
          <a:chExt cx="0" cy="0"/>
        </a:xfrm>
      </p:grpSpPr>
      <p:sp>
        <p:nvSpPr>
          <p:cNvPr id="3951" name="Google Shape;3951;p4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2" name="Google Shape;3952;p44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802597"/>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8"/>
        <p:cNvGrpSpPr/>
        <p:nvPr/>
      </p:nvGrpSpPr>
      <p:grpSpPr>
        <a:xfrm>
          <a:off x="0" y="0"/>
          <a:ext cx="0" cy="0"/>
          <a:chOff x="0" y="0"/>
          <a:chExt cx="0" cy="0"/>
        </a:xfrm>
      </p:grpSpPr>
      <p:sp>
        <p:nvSpPr>
          <p:cNvPr id="3959" name="Google Shape;3959;p4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60" name="Google Shape;3960;p44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50146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6"/>
        <p:cNvGrpSpPr/>
        <p:nvPr/>
      </p:nvGrpSpPr>
      <p:grpSpPr>
        <a:xfrm>
          <a:off x="0" y="0"/>
          <a:ext cx="0" cy="0"/>
          <a:chOff x="0" y="0"/>
          <a:chExt cx="0" cy="0"/>
        </a:xfrm>
      </p:grpSpPr>
      <p:sp>
        <p:nvSpPr>
          <p:cNvPr id="3967" name="Google Shape;3967;p4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68" name="Google Shape;3968;p4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592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4"/>
        <p:cNvGrpSpPr/>
        <p:nvPr/>
      </p:nvGrpSpPr>
      <p:grpSpPr>
        <a:xfrm>
          <a:off x="0" y="0"/>
          <a:ext cx="0" cy="0"/>
          <a:chOff x="0" y="0"/>
          <a:chExt cx="0" cy="0"/>
        </a:xfrm>
      </p:grpSpPr>
      <p:sp>
        <p:nvSpPr>
          <p:cNvPr id="3975" name="Google Shape;3975;p4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76" name="Google Shape;3976;p44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375286"/>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548</a:t>
            </a:fld>
            <a:endParaRPr lang="fr-FR"/>
          </a:p>
        </p:txBody>
      </p:sp>
    </p:spTree>
    <p:extLst>
      <p:ext uri="{BB962C8B-B14F-4D97-AF65-F5344CB8AC3E}">
        <p14:creationId xmlns:p14="http://schemas.microsoft.com/office/powerpoint/2010/main" val="352414220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549</a:t>
            </a:fld>
            <a:endParaRPr lang="fr-FR"/>
          </a:p>
        </p:txBody>
      </p:sp>
    </p:spTree>
    <p:extLst>
      <p:ext uri="{BB962C8B-B14F-4D97-AF65-F5344CB8AC3E}">
        <p14:creationId xmlns:p14="http://schemas.microsoft.com/office/powerpoint/2010/main" val="26645350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216903"/>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561</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562</a:t>
            </a:fld>
            <a:endParaRPr lang="fr-FR"/>
          </a:p>
        </p:txBody>
      </p:sp>
    </p:spTree>
    <p:extLst>
      <p:ext uri="{BB962C8B-B14F-4D97-AF65-F5344CB8AC3E}">
        <p14:creationId xmlns:p14="http://schemas.microsoft.com/office/powerpoint/2010/main" val="44207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04800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567</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568</a:t>
            </a:fld>
            <a:endParaRPr lang="fr-FR"/>
          </a:p>
        </p:txBody>
      </p:sp>
    </p:spTree>
    <p:extLst>
      <p:ext uri="{BB962C8B-B14F-4D97-AF65-F5344CB8AC3E}">
        <p14:creationId xmlns:p14="http://schemas.microsoft.com/office/powerpoint/2010/main" val="1227212753"/>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569</a:t>
            </a:fld>
            <a:endParaRPr lang="fr-FR"/>
          </a:p>
        </p:txBody>
      </p:sp>
    </p:spTree>
    <p:extLst>
      <p:ext uri="{BB962C8B-B14F-4D97-AF65-F5344CB8AC3E}">
        <p14:creationId xmlns:p14="http://schemas.microsoft.com/office/powerpoint/2010/main" val="725248230"/>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570</a:t>
            </a:fld>
            <a:endParaRPr lang="fr-FR"/>
          </a:p>
        </p:txBody>
      </p:sp>
    </p:spTree>
    <p:extLst>
      <p:ext uri="{BB962C8B-B14F-4D97-AF65-F5344CB8AC3E}">
        <p14:creationId xmlns:p14="http://schemas.microsoft.com/office/powerpoint/2010/main" val="355534776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571</a:t>
            </a:fld>
            <a:endParaRPr lang="fr-FR"/>
          </a:p>
        </p:txBody>
      </p:sp>
    </p:spTree>
    <p:extLst>
      <p:ext uri="{BB962C8B-B14F-4D97-AF65-F5344CB8AC3E}">
        <p14:creationId xmlns:p14="http://schemas.microsoft.com/office/powerpoint/2010/main" val="941212171"/>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572</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573</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574</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575</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576</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577</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579</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580</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581</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582</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583</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584</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586</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562351687"/>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587</a:t>
            </a:fld>
            <a:endParaRPr lang="fr-FR"/>
          </a:p>
        </p:txBody>
      </p:sp>
    </p:spTree>
    <p:extLst>
      <p:ext uri="{BB962C8B-B14F-4D97-AF65-F5344CB8AC3E}">
        <p14:creationId xmlns:p14="http://schemas.microsoft.com/office/powerpoint/2010/main" val="182194662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588</a:t>
            </a:fld>
            <a:endParaRPr lang="fr-FR"/>
          </a:p>
        </p:txBody>
      </p:sp>
    </p:spTree>
    <p:extLst>
      <p:ext uri="{BB962C8B-B14F-4D97-AF65-F5344CB8AC3E}">
        <p14:creationId xmlns:p14="http://schemas.microsoft.com/office/powerpoint/2010/main" val="2371800451"/>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589</a:t>
            </a:fld>
            <a:endParaRPr lang="fr-FR"/>
          </a:p>
        </p:txBody>
      </p:sp>
    </p:spTree>
    <p:extLst>
      <p:ext uri="{BB962C8B-B14F-4D97-AF65-F5344CB8AC3E}">
        <p14:creationId xmlns:p14="http://schemas.microsoft.com/office/powerpoint/2010/main" val="4129067856"/>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590</a:t>
            </a:fld>
            <a:endParaRPr lang="fr-FR"/>
          </a:p>
        </p:txBody>
      </p:sp>
    </p:spTree>
    <p:extLst>
      <p:ext uri="{BB962C8B-B14F-4D97-AF65-F5344CB8AC3E}">
        <p14:creationId xmlns:p14="http://schemas.microsoft.com/office/powerpoint/2010/main" val="190035654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591</a:t>
            </a:fld>
            <a:endParaRPr lang="fr-FR"/>
          </a:p>
        </p:txBody>
      </p:sp>
    </p:spTree>
    <p:extLst>
      <p:ext uri="{BB962C8B-B14F-4D97-AF65-F5344CB8AC3E}">
        <p14:creationId xmlns:p14="http://schemas.microsoft.com/office/powerpoint/2010/main" val="122651260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3D9D0A2-4D23-4686-912B-7D94E424B7F3}" type="slidenum">
              <a:rPr lang="fr-FR" smtClean="0"/>
              <a:pPr/>
              <a:t>596</a:t>
            </a:fld>
            <a:endParaRPr lang="fr-FR"/>
          </a:p>
        </p:txBody>
      </p:sp>
    </p:spTree>
    <p:extLst>
      <p:ext uri="{BB962C8B-B14F-4D97-AF65-F5344CB8AC3E}">
        <p14:creationId xmlns:p14="http://schemas.microsoft.com/office/powerpoint/2010/main" val="87541254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597</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2957890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599</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600</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601</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602</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603</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604</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605</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606</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607</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608</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609</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610</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611</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614</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733211308"/>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616</a:t>
            </a:fld>
            <a:endParaRPr lang="fr-FR"/>
          </a:p>
        </p:txBody>
      </p:sp>
    </p:spTree>
    <p:extLst>
      <p:ext uri="{BB962C8B-B14F-4D97-AF65-F5344CB8AC3E}">
        <p14:creationId xmlns:p14="http://schemas.microsoft.com/office/powerpoint/2010/main" val="373470048"/>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617</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618</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619</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620</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621</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622</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623</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624</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625</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626</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627</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7"/>
          <p:cNvSpPr>
            <a:spLocks noGrp="1" noChangeArrowheads="1"/>
          </p:cNvSpPr>
          <p:nvPr>
            <p:ph type="sldNum" sz="quarter" idx="5"/>
          </p:nvPr>
        </p:nvSpPr>
        <p:spPr>
          <a:noFill/>
        </p:spPr>
        <p:txBody>
          <a:bodyPr/>
          <a:lstStyle/>
          <a:p>
            <a:fld id="{05BD5ACD-06EE-4874-BC8E-4F8E846ADC41}" type="slidenum">
              <a:rPr lang="ar-EG"/>
              <a:pPr/>
              <a:t>631</a:t>
            </a:fld>
            <a:endParaRPr lang="en-US"/>
          </a:p>
        </p:txBody>
      </p:sp>
      <p:sp>
        <p:nvSpPr>
          <p:cNvPr id="1668099" name="Rectangle 2"/>
          <p:cNvSpPr>
            <a:spLocks noGrp="1" noRot="1" noChangeAspect="1" noChangeArrowheads="1" noTextEdit="1"/>
          </p:cNvSpPr>
          <p:nvPr>
            <p:ph type="sldImg"/>
          </p:nvPr>
        </p:nvSpPr>
        <p:spPr>
          <a:xfrm>
            <a:off x="381000" y="685800"/>
            <a:ext cx="6096000" cy="3429000"/>
          </a:xfrm>
          <a:ln/>
        </p:spPr>
      </p:sp>
      <p:sp>
        <p:nvSpPr>
          <p:cNvPr id="1668100"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94450248"/>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847126"/>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860402"/>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0499073"/>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640263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5903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5903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5903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271"/>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817</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818</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819</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820</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821</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822</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823</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824</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825</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826</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827</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828</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829</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830</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831</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3585746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6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6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4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0"/>
            <a:ext cx="10363200" cy="54864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 name="Footer Placeholder 2"/>
          <p:cNvSpPr>
            <a:spLocks noGrp="1"/>
          </p:cNvSpPr>
          <p:nvPr>
            <p:ph type="ftr" sz="quarter" idx="10"/>
          </p:nvPr>
        </p:nvSpPr>
        <p:spPr/>
        <p:txBody>
          <a:bodyPr/>
          <a:lstStyle>
            <a:lvl1pPr>
              <a:defRPr smtClean="0"/>
            </a:lvl1pPr>
          </a:lstStyle>
          <a:p>
            <a:pPr>
              <a:defRPr/>
            </a:pPr>
            <a:r>
              <a:rPr lang="en-US"/>
              <a:t>The Raising of Incense</a:t>
            </a:r>
            <a:endParaRPr lang="en-US" b="0">
              <a:solidFill>
                <a:schemeClr val="tx1"/>
              </a:solidFill>
            </a:endParaRPr>
          </a:p>
        </p:txBody>
      </p:sp>
    </p:spTree>
    <p:extLst>
      <p:ext uri="{BB962C8B-B14F-4D97-AF65-F5344CB8AC3E}">
        <p14:creationId xmlns:p14="http://schemas.microsoft.com/office/powerpoint/2010/main" val="22100035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103632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06400" y="1371600"/>
            <a:ext cx="50800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689600" y="1371600"/>
            <a:ext cx="5080000" cy="4114800"/>
          </a:xfrm>
        </p:spPr>
        <p:txBody>
          <a:bodyPr/>
          <a:lstStyle>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0"/>
          </p:nvPr>
        </p:nvSpPr>
        <p:spPr/>
        <p:txBody>
          <a:bodyPr/>
          <a:lstStyle>
            <a:lvl1pPr>
              <a:defRPr smtClean="0"/>
            </a:lvl1pPr>
          </a:lstStyle>
          <a:p>
            <a:pPr>
              <a:defRPr/>
            </a:pPr>
            <a:r>
              <a:rPr lang="en-US"/>
              <a:t>The Raising of Incense</a:t>
            </a:r>
            <a:endParaRPr lang="en-US" b="0">
              <a:solidFill>
                <a:schemeClr val="tx1"/>
              </a:solidFill>
            </a:endParaRPr>
          </a:p>
        </p:txBody>
      </p:sp>
    </p:spTree>
    <p:extLst>
      <p:ext uri="{BB962C8B-B14F-4D97-AF65-F5344CB8AC3E}">
        <p14:creationId xmlns:p14="http://schemas.microsoft.com/office/powerpoint/2010/main" val="34559625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4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632.xml"/><Relationship Id="rId3" Type="http://schemas.openxmlformats.org/officeDocument/2006/relationships/image" Target="../media/image1.jpg"/><Relationship Id="rId7" Type="http://schemas.openxmlformats.org/officeDocument/2006/relationships/slide" Target="slide61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598.xml"/><Relationship Id="rId5" Type="http://schemas.openxmlformats.org/officeDocument/2006/relationships/slide" Target="slide259.xml"/><Relationship Id="rId4" Type="http://schemas.openxmlformats.org/officeDocument/2006/relationships/slide" Target="slide3.xml"/><Relationship Id="rId9" Type="http://schemas.openxmlformats.org/officeDocument/2006/relationships/slide" Target="slide8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3" Type="http://schemas.openxmlformats.org/officeDocument/2006/relationships/slide" Target="slide267.xml"/><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slide" Target="slide283.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3.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3.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3.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3.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3.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512.xml.rels><?xml version="1.0" encoding="UTF-8" standalone="yes"?>
<Relationships xmlns="http://schemas.openxmlformats.org/package/2006/relationships"><Relationship Id="rId3" Type="http://schemas.openxmlformats.org/officeDocument/2006/relationships/slide" Target="slide529.xml"/><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3.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3.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3.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3.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3.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3.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3.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3.xml"/></Relationships>
</file>

<file path=ppt/slides/_rels/slide557.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3.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3.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1.xml.rels><?xml version="1.0" encoding="UTF-8" standalone="yes"?>
<Relationships xmlns="http://schemas.openxmlformats.org/package/2006/relationships"><Relationship Id="rId3" Type="http://schemas.openxmlformats.org/officeDocument/2006/relationships/slide" Target="slide562.xml"/><Relationship Id="rId2" Type="http://schemas.openxmlformats.org/officeDocument/2006/relationships/notesSlide" Target="../notesSlides/notesSlide248.xml"/><Relationship Id="rId1" Type="http://schemas.openxmlformats.org/officeDocument/2006/relationships/slideLayout" Target="../slideLayouts/slideLayout13.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3.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3.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3.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3.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3.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3.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3.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3.xml"/></Relationships>
</file>

<file path=ppt/slides/_rels/slide571.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3.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3.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3.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3.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3.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3.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3.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3.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3.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3.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3.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3.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3.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3.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3.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3.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3.xml"/></Relationships>
</file>

<file path=ppt/slides/_rels/slide591.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3.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3.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3.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3.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3.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3.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3.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3.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3.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3.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3.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3.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3.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3.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3.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3.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3.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3.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3.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3.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3.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3.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3.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3.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3.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3.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3.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23.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3.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3.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3.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3.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3.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3.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3.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3.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3.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3.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3.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8.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3.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3.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3.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3.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3.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3.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3.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3.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3.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3.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3.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3.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3.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3.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3.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3.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3.xml"/></Relationships>
</file>

<file path=ppt/slides/_rels/slide672.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3.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3.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3.xml"/></Relationships>
</file>

<file path=ppt/slides/_rels/slide675.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3.xml"/></Relationships>
</file>

<file path=ppt/slides/_rels/slide676.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3.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3.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3.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3.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3.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3.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3.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3.xml"/></Relationships>
</file>

<file path=ppt/slides/_rels/slide685.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3.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3.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3.xml"/></Relationships>
</file>

<file path=ppt/slides/_rels/slide688.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3.xml"/></Relationships>
</file>

<file path=ppt/slides/_rels/slide689.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3.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3.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3.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3.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3.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3.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3.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3.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3.xml"/></Relationships>
</file>

<file path=ppt/slides/_rels/slide699.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3.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3.xml"/></Relationships>
</file>

<file path=ppt/slides/_rels/slide702.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3.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13.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13.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3.xml"/></Relationships>
</file>

<file path=ppt/slides/_rels/slide706.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13.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13.xml"/></Relationships>
</file>

<file path=ppt/slides/_rels/slide708.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13.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13.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3.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13.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13.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13.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13.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3.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13.xml"/></Relationships>
</file>

<file path=ppt/slides/_rels/slide718.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13.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13.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13.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13.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13.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13.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13.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13.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13.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13.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13.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13.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13.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13.xml"/></Relationships>
</file>

<file path=ppt/slides/_rels/slide734.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13.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13.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13.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3.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3.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3.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13.xml"/></Relationships>
</file>

<file path=ppt/slides/_rels/slide743.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13.xml"/></Relationships>
</file>

<file path=ppt/slides/_rels/slide744.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13.xml"/></Relationships>
</file>

<file path=ppt/slides/_rels/slide745.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13.xml"/></Relationships>
</file>

<file path=ppt/slides/_rels/slide746.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13.xml"/></Relationships>
</file>

<file path=ppt/slides/_rels/slide747.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13.xml"/></Relationships>
</file>

<file path=ppt/slides/_rels/slide748.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13.xml"/></Relationships>
</file>

<file path=ppt/slides/_rels/slide749.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50.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3.xml"/></Relationships>
</file>

<file path=ppt/slides/_rels/slide751.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13.xml"/></Relationships>
</file>

<file path=ppt/slides/_rels/slide752.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13.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13.xml"/></Relationships>
</file>

<file path=ppt/slides/_rels/slide754.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13.xml"/></Relationships>
</file>

<file path=ppt/slides/_rels/slide755.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13.xml"/></Relationships>
</file>

<file path=ppt/slides/_rels/slide756.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13.xml"/></Relationships>
</file>

<file path=ppt/slides/_rels/slide757.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3.xml"/></Relationships>
</file>

<file path=ppt/slides/_rels/slide758.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13.xml"/></Relationships>
</file>

<file path=ppt/slides/_rels/slide759.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760.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13.xml"/></Relationships>
</file>

<file path=ppt/slides/_rels/slide761.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13.xml"/></Relationships>
</file>

<file path=ppt/slides/_rels/slide762.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13.xml"/></Relationships>
</file>

<file path=ppt/slides/_rels/slide763.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13.xml"/></Relationships>
</file>

<file path=ppt/slides/_rels/slide764.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13.xml"/></Relationships>
</file>

<file path=ppt/slides/_rels/slide765.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13.xml"/></Relationships>
</file>

<file path=ppt/slides/_rels/slide766.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13.xml"/></Relationships>
</file>

<file path=ppt/slides/_rels/slide767.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13.xml"/></Relationships>
</file>

<file path=ppt/slides/_rels/slide768.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13.xml"/></Relationships>
</file>

<file path=ppt/slides/_rels/slide769.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70.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13.xml"/></Relationships>
</file>

<file path=ppt/slides/_rels/slide771.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13.xml"/></Relationships>
</file>

<file path=ppt/slides/_rels/slide772.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13.xml"/></Relationships>
</file>

<file path=ppt/slides/_rels/slide773.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13.xml"/></Relationships>
</file>

<file path=ppt/slides/_rels/slide774.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13.xml"/></Relationships>
</file>

<file path=ppt/slides/_rels/slide775.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13.xml"/></Relationships>
</file>

<file path=ppt/slides/_rels/slide776.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13.xml"/></Relationships>
</file>

<file path=ppt/slides/_rels/slide777.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13.xml"/></Relationships>
</file>

<file path=ppt/slides/_rels/slide778.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13.xml"/></Relationships>
</file>

<file path=ppt/slides/_rels/slide779.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80.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13.xml"/></Relationships>
</file>

<file path=ppt/slides/_rels/slide781.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13.xml"/></Relationships>
</file>

<file path=ppt/slides/_rels/slide782.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13.xml"/></Relationships>
</file>

<file path=ppt/slides/_rels/slide783.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13.xml"/></Relationships>
</file>

<file path=ppt/slides/_rels/slide784.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3.xml"/></Relationships>
</file>

<file path=ppt/slides/_rels/slide785.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13.xml"/></Relationships>
</file>

<file path=ppt/slides/_rels/slide786.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13.xml"/></Relationships>
</file>

<file path=ppt/slides/_rels/slide787.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13.xml"/></Relationships>
</file>

<file path=ppt/slides/_rels/slide788.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13.xml"/></Relationships>
</file>

<file path=ppt/slides/_rels/slide789.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90.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13.xml"/></Relationships>
</file>

<file path=ppt/slides/_rels/slide791.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13.xml"/></Relationships>
</file>

<file path=ppt/slides/_rels/slide792.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13.xml"/></Relationships>
</file>

<file path=ppt/slides/_rels/slide793.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13.xml"/></Relationships>
</file>

<file path=ppt/slides/_rels/slide794.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13.xml"/></Relationships>
</file>

<file path=ppt/slides/_rels/slide795.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13.xml"/></Relationships>
</file>

<file path=ppt/slides/_rels/slide796.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13.xml"/></Relationships>
</file>

<file path=ppt/slides/_rels/slide797.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13.xml"/></Relationships>
</file>

<file path=ppt/slides/_rels/slide798.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13.xml"/></Relationships>
</file>

<file path=ppt/slides/_rels/slide799.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00.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13.xml"/></Relationships>
</file>

<file path=ppt/slides/_rels/slide801.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13.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3.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13.xml"/></Relationships>
</file>

<file path=ppt/slides/_rels/slide804.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13.xml"/></Relationships>
</file>

<file path=ppt/slides/_rels/slide805.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13.xml"/></Relationships>
</file>

<file path=ppt/slides/_rels/slide806.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13.xml"/></Relationships>
</file>

<file path=ppt/slides/_rels/slide807.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13.xml"/></Relationships>
</file>

<file path=ppt/slides/_rels/slide808.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13.xml"/></Relationships>
</file>

<file path=ppt/slides/_rels/slide809.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10.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13.xml"/></Relationships>
</file>

<file path=ppt/slides/_rels/slide811.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13.xml"/></Relationships>
</file>

<file path=ppt/slides/_rels/slide812.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13.xml"/></Relationships>
</file>

<file path=ppt/slides/_rels/slide813.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13.xml"/></Relationships>
</file>

<file path=ppt/slides/_rels/slide814.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13.xml"/></Relationships>
</file>

<file path=ppt/slides/_rels/slide815.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13.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7.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13.xml"/></Relationships>
</file>

<file path=ppt/slides/_rels/slide818.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13.xml"/></Relationships>
</file>

<file path=ppt/slides/_rels/slide819.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20.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13.xml"/></Relationships>
</file>

<file path=ppt/slides/_rels/slide821.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13.xml"/></Relationships>
</file>

<file path=ppt/slides/_rels/slide822.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13.xml"/></Relationships>
</file>

<file path=ppt/slides/_rels/slide823.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13.xml"/></Relationships>
</file>

<file path=ppt/slides/_rels/slide824.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13.xml"/></Relationships>
</file>

<file path=ppt/slides/_rels/slide825.xml.rels><?xml version="1.0" encoding="UTF-8" standalone="yes"?>
<Relationships xmlns="http://schemas.openxmlformats.org/package/2006/relationships"><Relationship Id="rId3" Type="http://schemas.openxmlformats.org/officeDocument/2006/relationships/slide" Target="slide826.xml"/><Relationship Id="rId2" Type="http://schemas.openxmlformats.org/officeDocument/2006/relationships/notesSlide" Target="../notesSlides/notesSlide489.xml"/><Relationship Id="rId1" Type="http://schemas.openxmlformats.org/officeDocument/2006/relationships/slideLayout" Target="../slideLayouts/slideLayout13.xml"/></Relationships>
</file>

<file path=ppt/slides/_rels/slide826.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13.xml"/></Relationships>
</file>

<file path=ppt/slides/_rels/slide827.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13.xml"/></Relationships>
</file>

<file path=ppt/slides/_rels/slide828.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13.xml"/></Relationships>
</file>

<file path=ppt/slides/_rels/slide829.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30.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13.xml"/></Relationships>
</file>

<file path=ppt/slides/_rels/slide831.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13.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6000" b="1" dirty="0">
                <a:solidFill>
                  <a:srgbClr val="C00000"/>
                </a:solidFill>
                <a:latin typeface="Times New Roman" panose="02020603050405020304" pitchFamily="18" charset="0"/>
              </a:rPr>
              <a:t> </a:t>
            </a:r>
            <a:r>
              <a:rPr lang="fr-FR" sz="6000" b="1" dirty="0">
                <a:solidFill>
                  <a:srgbClr val="C00000"/>
                </a:solidFill>
                <a:latin typeface="Times New Roman" panose="02020603050405020304" pitchFamily="18" charset="0"/>
              </a:rPr>
              <a:t> </a:t>
            </a:r>
            <a:r>
              <a:rPr lang="ar-AE" sz="6000" b="1" dirty="0">
                <a:solidFill>
                  <a:srgbClr val="C00000"/>
                </a:solidFill>
                <a:latin typeface="Times New Roman" panose="02020603050405020304" pitchFamily="18" charset="0"/>
              </a:rPr>
              <a:t> سبت النور</a:t>
            </a:r>
            <a:r>
              <a:rPr lang="fr-FR" sz="6000" b="1" dirty="0">
                <a:solidFill>
                  <a:srgbClr val="C00000"/>
                </a:solidFill>
                <a:latin typeface="Times New Roman" panose="02020603050405020304" pitchFamily="18" charset="0"/>
              </a:rPr>
              <a:t>- </a:t>
            </a:r>
            <a:r>
              <a:rPr lang="ar-SA" sz="6000" b="1" dirty="0">
                <a:solidFill>
                  <a:srgbClr val="C00000"/>
                </a:solidFill>
                <a:latin typeface="Times New Roman" panose="02020603050405020304" pitchFamily="18" charset="0"/>
              </a:rPr>
              <a:t>أبو </a:t>
            </a:r>
            <a:r>
              <a:rPr lang="ar-SA" sz="6000" b="1" dirty="0" err="1">
                <a:solidFill>
                  <a:srgbClr val="C00000"/>
                </a:solidFill>
                <a:latin typeface="Times New Roman" panose="02020603050405020304" pitchFamily="18" charset="0"/>
              </a:rPr>
              <a:t>غلمسيس</a:t>
            </a:r>
            <a:endParaRPr lang="fr-FR" sz="28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Samedi saint – Veillée de l’apocalypse</a:t>
            </a:r>
          </a:p>
        </p:txBody>
      </p:sp>
      <p:sp>
        <p:nvSpPr>
          <p:cNvPr id="4" name="Titre 1">
            <a:extLst>
              <a:ext uri="{FF2B5EF4-FFF2-40B4-BE49-F238E27FC236}">
                <a16:creationId xmlns:a16="http://schemas.microsoft.com/office/drawing/2014/main" id="{BC2E23B8-6EE3-4614-9B56-0EB7219BFC00}"/>
              </a:ext>
            </a:extLst>
          </p:cNvPr>
          <p:cNvSpPr txBox="1">
            <a:spLocks/>
          </p:cNvSpPr>
          <p:nvPr/>
        </p:nvSpPr>
        <p:spPr>
          <a:xfrm>
            <a:off x="911424" y="6597352"/>
            <a:ext cx="4968552" cy="1807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500" b="1" dirty="0">
                <a:solidFill>
                  <a:srgbClr val="C00000"/>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هذان الكوكبان العظيمان الشمس والقمر. جعلهما ينيران في الفلك.</a:t>
            </a:r>
            <a:endParaRPr lang="fr-FR" sz="4400" b="1" dirty="0"/>
          </a:p>
        </p:txBody>
      </p:sp>
      <p:sp>
        <p:nvSpPr>
          <p:cNvPr id="6" name="Rectangle 5"/>
          <p:cNvSpPr/>
          <p:nvPr/>
        </p:nvSpPr>
        <p:spPr>
          <a:xfrm>
            <a:off x="431372" y="721339"/>
            <a:ext cx="6240693" cy="1754326"/>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Nainis</a:t>
            </a:r>
            <a:r>
              <a:rPr lang="fr-FR" sz="3600" b="1">
                <a:latin typeface="CS Avva Shenouda" pitchFamily="34" charset="0"/>
              </a:rPr>
              <a:t>] `mvwctyr </a:t>
            </a:r>
            <a:r>
              <a:rPr lang="fr-FR" sz="3600" b="1" dirty="0">
                <a:latin typeface="CS Avva Shenouda" pitchFamily="34" charset="0"/>
              </a:rPr>
              <a:t>@ </a:t>
            </a:r>
            <a:r>
              <a:rPr lang="fr-FR" sz="3600" b="1" dirty="0" err="1">
                <a:latin typeface="CS Avva Shenouda" pitchFamily="34" charset="0"/>
              </a:rPr>
              <a:t>piry</a:t>
            </a:r>
            <a:r>
              <a:rPr lang="fr-FR" sz="3600" b="1" dirty="0">
                <a:latin typeface="CS Avva Shenouda" pitchFamily="34" charset="0"/>
              </a:rPr>
              <a:t> nem </a:t>
            </a:r>
            <a:r>
              <a:rPr lang="fr-FR" sz="3600" b="1" dirty="0" err="1">
                <a:latin typeface="CS Avva Shenouda" pitchFamily="34" charset="0"/>
              </a:rPr>
              <a:t>piioh</a:t>
            </a:r>
            <a:r>
              <a:rPr lang="fr-FR" sz="3600" b="1" dirty="0">
                <a:latin typeface="CS Avva Shenouda" pitchFamily="34" charset="0"/>
              </a:rPr>
              <a:t> @ </a:t>
            </a:r>
            <a:r>
              <a:rPr lang="fr-FR" sz="3600" b="1" dirty="0" err="1">
                <a:latin typeface="CS Avva Shenouda" pitchFamily="34" charset="0"/>
              </a:rPr>
              <a:t>af,au</a:t>
            </a:r>
            <a:r>
              <a:rPr lang="fr-FR" sz="3600" b="1" dirty="0">
                <a:latin typeface="CS Avva Shenouda" pitchFamily="34" charset="0"/>
              </a:rPr>
              <a:t> </a:t>
            </a:r>
            <a:r>
              <a:rPr lang="fr-FR" sz="3600" b="1" dirty="0" err="1">
                <a:latin typeface="CS Avva Shenouda" pitchFamily="34" charset="0"/>
              </a:rPr>
              <a:t>euerouwini</a:t>
            </a:r>
            <a:r>
              <a:rPr lang="fr-FR" sz="3600" b="1" dirty="0">
                <a:latin typeface="CS Avva Shenouda" pitchFamily="34" charset="0"/>
              </a:rPr>
              <a:t> @ </a:t>
            </a:r>
            <a:r>
              <a:rPr lang="fr-FR" sz="3600" b="1" err="1">
                <a:latin typeface="CS Avva Shenouda" pitchFamily="34" charset="0"/>
              </a:rPr>
              <a:t>qen</a:t>
            </a:r>
            <a:r>
              <a:rPr lang="fr-FR" sz="3600" b="1">
                <a:latin typeface="CS Avva Shenouda" pitchFamily="34" charset="0"/>
              </a:rPr>
              <a:t> pi`ctere`wma</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Ces astres imposants,</a:t>
            </a:r>
          </a:p>
          <a:p>
            <a:pPr algn="ctr"/>
            <a:r>
              <a:rPr lang="fr-FR" sz="3200" b="1" dirty="0">
                <a:latin typeface="Book Antiqua" pitchFamily="18" charset="0"/>
              </a:rPr>
              <a:t>La lune et le soleil</a:t>
            </a:r>
          </a:p>
          <a:p>
            <a:pPr algn="ctr"/>
            <a:r>
              <a:rPr lang="fr-FR" sz="3200" b="1" dirty="0">
                <a:latin typeface="Book Antiqua" pitchFamily="18" charset="0"/>
              </a:rPr>
              <a:t>Il les fit éclairer</a:t>
            </a:r>
          </a:p>
          <a:p>
            <a:pPr algn="ctr"/>
            <a:r>
              <a:rPr lang="fr-FR" sz="3200" b="1" dirty="0">
                <a:latin typeface="Book Antiqua" pitchFamily="18" charset="0"/>
              </a:rPr>
              <a:t>Dans l'univers entier.</a:t>
            </a:r>
          </a:p>
        </p:txBody>
      </p:sp>
    </p:spTree>
    <p:extLst>
      <p:ext uri="{BB962C8B-B14F-4D97-AF65-F5344CB8AC3E}">
        <p14:creationId xmlns:p14="http://schemas.microsoft.com/office/powerpoint/2010/main" val="29336202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3</a:t>
            </a:r>
            <a:r>
              <a:rPr lang="fr-FR" sz="2800" b="1" i="1" baseline="30000" dirty="0">
                <a:solidFill>
                  <a:srgbClr val="C00000"/>
                </a:solidFill>
              </a:rPr>
              <a:t>ème</a:t>
            </a:r>
            <a:r>
              <a:rPr lang="fr-FR" sz="2800" b="1" i="1" dirty="0">
                <a:solidFill>
                  <a:srgbClr val="C00000"/>
                </a:solidFill>
              </a:rPr>
              <a:t> prière d'Isaïe le prophète</a:t>
            </a:r>
            <a:endParaRPr lang="fr-FR" sz="2800" b="1" dirty="0">
              <a:solidFill>
                <a:srgbClr val="C00000"/>
              </a:solidFill>
            </a:endParaRPr>
          </a:p>
          <a:p>
            <a:pPr marL="0" indent="0" algn="ctr">
              <a:buNone/>
            </a:pPr>
            <a:r>
              <a:rPr lang="fr-FR" sz="2800" b="1" i="1" dirty="0">
                <a:solidFill>
                  <a:srgbClr val="C00000"/>
                </a:solidFill>
              </a:rPr>
              <a:t>Isaïe 26 : 1-9</a:t>
            </a:r>
          </a:p>
          <a:p>
            <a:pPr marL="0" indent="0" algn="ctr">
              <a:buNone/>
            </a:pPr>
            <a:endParaRPr lang="fr-FR" sz="2800" b="1" i="1" dirty="0">
              <a:solidFill>
                <a:srgbClr val="C00000"/>
              </a:solidFill>
            </a:endParaRPr>
          </a:p>
          <a:p>
            <a:pPr marL="0" indent="0" algn="just">
              <a:buNone/>
            </a:pPr>
            <a:r>
              <a:rPr lang="fr-FR" sz="2800" b="1" dirty="0"/>
              <a:t>En ce jour-là, ce cantique sera chanté dans le pays de Juda : Nous avons une ville forte ! Le Seigneur a mis pour nous protéger rempart et avant-mur. Ouvrez les portes ! Qu'elle entre, la nation juste, celle qui reste fidèle. Tu construis solidement la paix, Seigneur, pour ceux qui ont confiance en toi. Mettez toujours votre confiance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أشعياء</a:t>
            </a:r>
            <a:r>
              <a:rPr lang="ar-SA" sz="3600" b="1" i="1" dirty="0">
                <a:solidFill>
                  <a:srgbClr val="C00000"/>
                </a:solidFill>
              </a:rPr>
              <a:t> النبي الثالثة</a:t>
            </a:r>
            <a:endParaRPr lang="fr-FR" sz="3600" b="1" dirty="0">
              <a:solidFill>
                <a:srgbClr val="C00000"/>
              </a:solidFill>
            </a:endParaRPr>
          </a:p>
          <a:p>
            <a:pPr algn="ctr"/>
            <a:r>
              <a:rPr lang="ar-SA" sz="3600" b="1" i="1" dirty="0" err="1">
                <a:solidFill>
                  <a:srgbClr val="C00000"/>
                </a:solidFill>
              </a:rPr>
              <a:t>إِشَعْيَاءَ</a:t>
            </a:r>
            <a:r>
              <a:rPr lang="ar-SA" sz="3600" b="1" i="1" dirty="0">
                <a:solidFill>
                  <a:srgbClr val="C00000"/>
                </a:solidFill>
              </a:rPr>
              <a:t> ٢٦: ١ – ٩</a:t>
            </a: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فِي ذَلِكَ </a:t>
            </a:r>
            <a:r>
              <a:rPr lang="ar-SA" sz="3600" b="1" dirty="0" err="1"/>
              <a:t>ٱلْيَوْمِ</a:t>
            </a:r>
            <a:r>
              <a:rPr lang="ar-SA" sz="3600" b="1" dirty="0"/>
              <a:t> يُغَنَّى بِهَذِهِ </a:t>
            </a:r>
            <a:r>
              <a:rPr lang="ar-SA" sz="3600" b="1" dirty="0" err="1"/>
              <a:t>ٱلْأُغْنِيَّةِ</a:t>
            </a:r>
            <a:r>
              <a:rPr lang="ar-SA" sz="3600" b="1" dirty="0"/>
              <a:t> فِي أَرْضِ يَهُوذَا: لَنَا مَدِينَةٌ قَوِيَّةٌ. يَجْعَلُ </a:t>
            </a:r>
            <a:r>
              <a:rPr lang="ar-SA" sz="3600" b="1" dirty="0" err="1"/>
              <a:t>ٱلْخَلَاصَ</a:t>
            </a:r>
            <a:r>
              <a:rPr lang="ar-SA" sz="3600" b="1" dirty="0"/>
              <a:t> أَسْوَارًا وَمَتْرَسَةً. اِفْتَحُوا </a:t>
            </a:r>
            <a:r>
              <a:rPr lang="ar-SA" sz="3600" b="1" dirty="0" err="1"/>
              <a:t>ٱلْأَبْوَابَ</a:t>
            </a:r>
            <a:r>
              <a:rPr lang="ar-SA" sz="3600" b="1" dirty="0"/>
              <a:t> لِتَدْخُلَ </a:t>
            </a:r>
            <a:r>
              <a:rPr lang="ar-SA" sz="3600" b="1" dirty="0" err="1"/>
              <a:t>ٱلْأُمَّةُ</a:t>
            </a:r>
            <a:r>
              <a:rPr lang="ar-SA" sz="3600" b="1" dirty="0"/>
              <a:t> </a:t>
            </a:r>
            <a:r>
              <a:rPr lang="ar-SA" sz="3600" b="1" dirty="0" err="1"/>
              <a:t>ٱلْبَارَّةُ</a:t>
            </a:r>
            <a:r>
              <a:rPr lang="ar-SA" sz="3600" b="1" dirty="0"/>
              <a:t> </a:t>
            </a:r>
            <a:r>
              <a:rPr lang="ar-SA" sz="3600" b="1" dirty="0" err="1"/>
              <a:t>ٱلْحَافِظَةُ</a:t>
            </a:r>
            <a:r>
              <a:rPr lang="ar-SA" sz="3600" b="1" dirty="0"/>
              <a:t> </a:t>
            </a:r>
            <a:r>
              <a:rPr lang="ar-SA" sz="3600" b="1" dirty="0" err="1"/>
              <a:t>ٱلْأَمَانَةَ</a:t>
            </a:r>
            <a:r>
              <a:rPr lang="ar-SA" sz="3600" b="1" dirty="0"/>
              <a:t>. ذُو </a:t>
            </a:r>
            <a:r>
              <a:rPr lang="ar-SA" sz="3600" b="1" dirty="0" err="1"/>
              <a:t>ٱلرَّأْيِ</a:t>
            </a:r>
            <a:r>
              <a:rPr lang="ar-SA" sz="3600" b="1" dirty="0"/>
              <a:t> </a:t>
            </a:r>
            <a:r>
              <a:rPr lang="ar-SA" sz="3600" b="1" dirty="0" err="1"/>
              <a:t>ٱلْمُمَكَّنِ</a:t>
            </a:r>
            <a:r>
              <a:rPr lang="ar-SA" sz="3600" b="1" dirty="0"/>
              <a:t> تَحْفَظُهُ سَالِمًا </a:t>
            </a:r>
            <a:r>
              <a:rPr lang="ar-SA" sz="3600" b="1" dirty="0" err="1"/>
              <a:t>سَالِمًا</a:t>
            </a:r>
            <a:r>
              <a:rPr lang="ar-SA" sz="3600" b="1" dirty="0"/>
              <a:t>، لِأَنَّهُ عَلَيْكَ مُتَوَكِّلٌ. تَوَكَّلُوا عَلَى </a:t>
            </a:r>
            <a:r>
              <a:rPr lang="ar-SA" sz="3600" b="1" dirty="0" err="1"/>
              <a:t>ٱلرَّبِّ</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620389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dans le Seigneur, car le Seigneur est le Rocher pour toujours. Il a rabaissé ceux qui siégeaient dans les hauteurs, il a humilié la citadelle inaccessible, il l'a jetée à terre, il l'a renversée dans la poussière. Elle sera foulée aux pieds par les humbles, piétinée par les pauvres gens.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إِلَى </a:t>
            </a:r>
            <a:r>
              <a:rPr lang="ar-SA" sz="4000" b="1" dirty="0" err="1"/>
              <a:t>ٱلْأَبَدِ</a:t>
            </a:r>
            <a:r>
              <a:rPr lang="ar-SA" sz="4000" b="1" dirty="0"/>
              <a:t>، لِأَنَّ فِي </a:t>
            </a:r>
            <a:r>
              <a:rPr lang="ar-SA" sz="4000" b="1" dirty="0" err="1"/>
              <a:t>يَاهَ</a:t>
            </a:r>
            <a:r>
              <a:rPr lang="ar-SA" sz="4000" b="1" dirty="0"/>
              <a:t> </a:t>
            </a:r>
            <a:r>
              <a:rPr lang="ar-SA" sz="4000" b="1" dirty="0" err="1"/>
              <a:t>ٱلرَّبِّ</a:t>
            </a:r>
            <a:r>
              <a:rPr lang="ar-SA" sz="4000" b="1" dirty="0"/>
              <a:t> صَخْرَ </a:t>
            </a:r>
            <a:r>
              <a:rPr lang="ar-SA" sz="4000" b="1" dirty="0" err="1"/>
              <a:t>ٱلدُّهُورِ</a:t>
            </a:r>
            <a:r>
              <a:rPr lang="ar-SA" sz="4000" b="1" dirty="0"/>
              <a:t>. لِأَنَّهُ يَخْفِضُ سُكَّانَ </a:t>
            </a:r>
            <a:r>
              <a:rPr lang="ar-SA" sz="4000" b="1" dirty="0" err="1"/>
              <a:t>ٱلْعَلَاءِ</a:t>
            </a:r>
            <a:r>
              <a:rPr lang="ar-SA" sz="4000" b="1" dirty="0"/>
              <a:t>، يَضَعُ </a:t>
            </a:r>
            <a:r>
              <a:rPr lang="ar-SA" sz="4000" b="1" dirty="0" err="1"/>
              <a:t>ٱلْقَرْيَةَ</a:t>
            </a:r>
            <a:r>
              <a:rPr lang="ar-SA" sz="4000" b="1" dirty="0"/>
              <a:t> </a:t>
            </a:r>
            <a:r>
              <a:rPr lang="ar-SA" sz="4000" b="1" dirty="0" err="1"/>
              <a:t>ٱلْمُرْتَفِعَةَ</a:t>
            </a:r>
            <a:r>
              <a:rPr lang="ar-SA" sz="4000" b="1" dirty="0"/>
              <a:t>. يَضَعُهَا إِلَى </a:t>
            </a:r>
            <a:r>
              <a:rPr lang="ar-SA" sz="4000" b="1" dirty="0" err="1"/>
              <a:t>ٱلْأَرْضِ</a:t>
            </a:r>
            <a:r>
              <a:rPr lang="ar-SA" sz="4000" b="1" dirty="0"/>
              <a:t>. يُلْصِقُهَا </a:t>
            </a:r>
            <a:r>
              <a:rPr lang="ar-SA" sz="4000" b="1" dirty="0" err="1"/>
              <a:t>بِٱلتُّرَابِ</a:t>
            </a:r>
            <a:r>
              <a:rPr lang="ar-SA" sz="4000" b="1" dirty="0"/>
              <a:t>. تَدُوسُهَا </a:t>
            </a:r>
            <a:r>
              <a:rPr lang="ar-SA" sz="4000" b="1" dirty="0" err="1"/>
              <a:t>ٱلرِّجْلُ</a:t>
            </a:r>
            <a:r>
              <a:rPr lang="ar-SA" sz="4000" b="1" dirty="0"/>
              <a:t>، رِجْلَا </a:t>
            </a:r>
            <a:r>
              <a:rPr lang="ar-SA" sz="4000" b="1" dirty="0" err="1"/>
              <a:t>ٱلْبَائِسِ</a:t>
            </a:r>
            <a:r>
              <a:rPr lang="ar-SA" sz="4000" b="1" dirty="0"/>
              <a:t>، أَقْدَامُ </a:t>
            </a:r>
            <a:r>
              <a:rPr lang="ar-SA" sz="4000" b="1" dirty="0" err="1"/>
              <a:t>ٱلْمَسَاكِينِ</a:t>
            </a:r>
            <a:r>
              <a:rPr lang="ar-SA" sz="4000" b="1" dirty="0"/>
              <a:t>.</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16835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chemin du juste va tout droit, et toi qui es droit, Seigneur, tu aplanis le sentier du juste. Sur le chemin que tracent tes sentences, nous espérons en toi, Seigneur. Nous rappeler ton nom, voilà tout notre désir. Mon âme aspire vers toi pendant la nuit, mon esprit te cherche dès le matin. Lorsque tes jugements s'exercent sur la terre, les habitants du monde découvrent la justice.</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طَرِيقُ </a:t>
            </a:r>
            <a:r>
              <a:rPr lang="ar-SA" sz="4000" b="1" dirty="0" err="1"/>
              <a:t>ٱلصِّدِّيقِ</a:t>
            </a:r>
            <a:r>
              <a:rPr lang="ar-SA" sz="4000" b="1" dirty="0"/>
              <a:t> </a:t>
            </a:r>
            <a:r>
              <a:rPr lang="ar-SA" sz="4000" b="1" dirty="0" err="1"/>
              <a:t>ٱسْتِقَامَةٌ</a:t>
            </a:r>
            <a:r>
              <a:rPr lang="ar-SA" sz="4000" b="1" dirty="0"/>
              <a:t>. تُمَهِّدُ أَيُّهَا </a:t>
            </a:r>
            <a:r>
              <a:rPr lang="ar-SA" sz="4000" b="1" dirty="0" err="1"/>
              <a:t>ٱلْمُسْتَقِيمُ</a:t>
            </a:r>
            <a:r>
              <a:rPr lang="ar-SA" sz="4000" b="1" dirty="0"/>
              <a:t> سَبِيلَ </a:t>
            </a:r>
            <a:r>
              <a:rPr lang="ar-SA" sz="4000" b="1" dirty="0" err="1"/>
              <a:t>ٱلصِّدِّيقِ</a:t>
            </a:r>
            <a:r>
              <a:rPr lang="ar-SA" sz="4000" b="1" dirty="0"/>
              <a:t>. فَفِي طَرِيقِ أَحْكَامِكَ </a:t>
            </a:r>
            <a:r>
              <a:rPr lang="ar-SA" sz="4000" b="1" dirty="0" err="1"/>
              <a:t>يَارَبُّ</a:t>
            </a:r>
            <a:r>
              <a:rPr lang="ar-SA" sz="4000" b="1" dirty="0"/>
              <a:t> </a:t>
            </a:r>
            <a:r>
              <a:rPr lang="ar-SA" sz="4000" b="1" dirty="0" err="1"/>
              <a:t>ٱنْتَظَرْنَاكَ</a:t>
            </a:r>
            <a:r>
              <a:rPr lang="ar-SA" sz="4000" b="1" dirty="0"/>
              <a:t>. إِلَى </a:t>
            </a:r>
            <a:r>
              <a:rPr lang="ar-SA" sz="4000" b="1" dirty="0" err="1"/>
              <a:t>ٱسْمِكَ</a:t>
            </a:r>
            <a:r>
              <a:rPr lang="ar-SA" sz="4000" b="1" dirty="0"/>
              <a:t> وَإِلَى ذِكْرِكَ شَهْوَةُ </a:t>
            </a:r>
            <a:r>
              <a:rPr lang="ar-SA" sz="4000" b="1" dirty="0" err="1"/>
              <a:t>ٱلنَّفْسِ</a:t>
            </a:r>
            <a:r>
              <a:rPr lang="ar-SA" sz="4000" b="1" dirty="0"/>
              <a:t>. بِنَفْسِي </a:t>
            </a:r>
            <a:r>
              <a:rPr lang="ar-SA" sz="4000" b="1" dirty="0" err="1"/>
              <a:t>ٱشْتَهَيْتُكَ</a:t>
            </a:r>
            <a:r>
              <a:rPr lang="ar-SA" sz="4000" b="1" dirty="0"/>
              <a:t> فِي </a:t>
            </a:r>
            <a:r>
              <a:rPr lang="ar-SA" sz="4000" b="1" dirty="0" err="1"/>
              <a:t>ٱللَّيْلِ</a:t>
            </a:r>
            <a:r>
              <a:rPr lang="ar-SA" sz="4000" b="1" dirty="0"/>
              <a:t>. أَيْضًا بِرُوحِي فِي دَاخِلِي إِلَيْكَ أَبْتَكِرُ. لِأَنَّهُ حِينَمَا تَكُونُ أَحْكَامُكَ فِي </a:t>
            </a:r>
            <a:r>
              <a:rPr lang="ar-SA" sz="4000" b="1" dirty="0" err="1"/>
              <a:t>ٱلْأَرْضِ</a:t>
            </a:r>
            <a:r>
              <a:rPr lang="ar-SA" sz="4000" b="1" dirty="0"/>
              <a:t> يَتَعَلَّمُ سُكَّانُ </a:t>
            </a:r>
            <a:r>
              <a:rPr lang="ar-SA" sz="4000" b="1" dirty="0" err="1"/>
              <a:t>ٱلْمَسْكُونَةِ</a:t>
            </a:r>
            <a:r>
              <a:rPr lang="ar-SA" sz="4000" b="1" dirty="0"/>
              <a:t> </a:t>
            </a:r>
            <a:r>
              <a:rPr lang="ar-SA" sz="4000" b="1" dirty="0" err="1"/>
              <a:t>ٱلْعَدْلَ</a:t>
            </a:r>
            <a:r>
              <a:rPr lang="ar-SA" sz="4000" b="1" dirty="0"/>
              <a:t>.</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44945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du prophète Jérémie </a:t>
            </a:r>
            <a:endParaRPr lang="fr-FR" sz="2800" b="1" dirty="0">
              <a:solidFill>
                <a:srgbClr val="C00000"/>
              </a:solidFill>
            </a:endParaRPr>
          </a:p>
          <a:p>
            <a:pPr marL="0" indent="0" algn="ctr">
              <a:buNone/>
            </a:pPr>
            <a:r>
              <a:rPr lang="fr-FR" sz="2800" b="1" i="1" dirty="0">
                <a:solidFill>
                  <a:srgbClr val="C00000"/>
                </a:solidFill>
              </a:rPr>
              <a:t>Lamentations 5 : 16 – 22</a:t>
            </a:r>
          </a:p>
          <a:p>
            <a:pPr marL="0" indent="0" algn="ctr">
              <a:buNone/>
            </a:pPr>
            <a:endParaRPr lang="fr-FR" sz="2800" b="1" i="1" dirty="0">
              <a:solidFill>
                <a:srgbClr val="C00000"/>
              </a:solidFill>
            </a:endParaRPr>
          </a:p>
          <a:p>
            <a:pPr marL="0" indent="0" algn="just">
              <a:buNone/>
            </a:pPr>
            <a:r>
              <a:rPr lang="fr-FR" sz="2800" b="1" dirty="0"/>
              <a:t>La couronne de notre tête est tombée. Malheur à nous, car nous avons péché ! Voilà pourquoi notre cœur est malade, voilà pourquoi s'obscurcissent nos yeux : c'est que la montagne Sion est désolée, des chacals y rôdent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أرميا النبي</a:t>
            </a:r>
            <a:endParaRPr lang="fr-FR" sz="3600" b="1" dirty="0">
              <a:solidFill>
                <a:srgbClr val="C00000"/>
              </a:solidFill>
            </a:endParaRPr>
          </a:p>
          <a:p>
            <a:pPr algn="ctr"/>
            <a:r>
              <a:rPr lang="ar-SA" sz="3600" b="1" i="1" dirty="0">
                <a:solidFill>
                  <a:srgbClr val="C00000"/>
                </a:solidFill>
              </a:rPr>
              <a:t>مراثي ٥: ١٦ – ٢٢</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وَيْلٌ لَنَا لِأَنَّنَا قَدْ أَخْطَأْنَا. مِنْ أَجْلِ هَذَا حَزِنَ قَلْبُنَا. مِنْ أَجْلِ هَذِهِ أَظْلَمَتْ عُيُونُنَا. مِنْ أَجْلِ جَبَلِ صِهْيَوْنَ </a:t>
            </a:r>
            <a:r>
              <a:rPr lang="ar-SA" sz="3600" b="1" dirty="0" err="1"/>
              <a:t>ٱلْخَرِبِ</a:t>
            </a:r>
            <a:r>
              <a:rPr lang="ar-SA" sz="3600" b="1" dirty="0"/>
              <a:t>. </a:t>
            </a:r>
            <a:r>
              <a:rPr lang="ar-SA" sz="3600" b="1" dirty="0" err="1"/>
              <a:t>ٱلثَّعَالِبُ</a:t>
            </a:r>
            <a:r>
              <a:rPr lang="ar-SA" sz="3600" b="1" dirty="0"/>
              <a:t> مَاشِيَةٌ فِيهِ. </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268467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toi, Seigneur, tu demeures à jamais ; ton trône subsiste d'âge en âge ! Pourquoi nous oublierais-tu pour toujours, nous abandonnerais-tu jusqu'à la fin des jours ? Fais-nous revenir à toi, Seigneur, et nous reviendrons. Renouvelle nos jours comme autrefois, si tu ne nous as pas tout à fait rejetés, irrité contre nous sans mesure.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أَنْتَ </a:t>
            </a:r>
            <a:r>
              <a:rPr lang="ar-SA" sz="4000" b="1" dirty="0" err="1"/>
              <a:t>يَارَبُّ</a:t>
            </a:r>
            <a:r>
              <a:rPr lang="ar-SA" sz="4000" b="1" dirty="0"/>
              <a:t> إِلَى </a:t>
            </a:r>
            <a:r>
              <a:rPr lang="ar-SA" sz="4000" b="1" dirty="0" err="1"/>
              <a:t>ٱلْأَبَدِ</a:t>
            </a:r>
            <a:r>
              <a:rPr lang="ar-SA" sz="4000" b="1" dirty="0"/>
              <a:t> تَجْلِسُ. كُرْسِيُّكَ إِلَى دَوْرٍ فَدَوْرٍ. لِمَاذَا تَنْسَانَا إِلَى </a:t>
            </a:r>
            <a:r>
              <a:rPr lang="ar-SA" sz="4000" b="1" dirty="0" err="1"/>
              <a:t>ٱلْأَبَدِ</a:t>
            </a:r>
            <a:r>
              <a:rPr lang="ar-SA" sz="4000" b="1" dirty="0"/>
              <a:t> وَتَتْرُكُنَا طُولَ </a:t>
            </a:r>
            <a:r>
              <a:rPr lang="ar-SA" sz="4000" b="1" dirty="0" err="1"/>
              <a:t>ٱلْأَيَّامِ</a:t>
            </a:r>
            <a:r>
              <a:rPr lang="ar-SA" sz="4000" b="1" dirty="0"/>
              <a:t>؟ اُرْدُدْنَا </a:t>
            </a:r>
            <a:r>
              <a:rPr lang="ar-SA" sz="4000" b="1" dirty="0" err="1"/>
              <a:t>يَارَبُّ</a:t>
            </a:r>
            <a:r>
              <a:rPr lang="ar-SA" sz="4000" b="1" dirty="0"/>
              <a:t> إِلَيْكَ فَنَرْتَدَّ. جَدِّدْ أَيَّامَنَا </a:t>
            </a:r>
            <a:r>
              <a:rPr lang="ar-SA" sz="4000" b="1" dirty="0" err="1"/>
              <a:t>كَٱلْقَدِيمِ</a:t>
            </a:r>
            <a:r>
              <a:rPr lang="ar-SA" sz="4000" b="1" dirty="0"/>
              <a:t>. هَلْ كُلَّ </a:t>
            </a:r>
            <a:r>
              <a:rPr lang="ar-SA" sz="4000" b="1" dirty="0" err="1"/>
              <a:t>ٱلرَّفْضِ</a:t>
            </a:r>
            <a:r>
              <a:rPr lang="ar-SA" sz="4000" b="1" dirty="0"/>
              <a:t> رَفَضْتَنَا؟ هَلْ غَضِبْتَ عَلَيْنَا جِدًّا؟ </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77296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du prophète Baruch </a:t>
            </a:r>
            <a:endParaRPr lang="fr-FR" sz="2800" dirty="0">
              <a:solidFill>
                <a:srgbClr val="C00000"/>
              </a:solidFill>
            </a:endParaRPr>
          </a:p>
          <a:p>
            <a:pPr marL="0" indent="0" algn="ctr">
              <a:buNone/>
            </a:pPr>
            <a:r>
              <a:rPr lang="fr-FR" sz="2800" b="1" i="1" dirty="0">
                <a:solidFill>
                  <a:srgbClr val="C00000"/>
                </a:solidFill>
              </a:rPr>
              <a:t>Baruch 2 : 11 - 15</a:t>
            </a:r>
          </a:p>
          <a:p>
            <a:pPr marL="0" indent="0" algn="just">
              <a:buNone/>
            </a:pPr>
            <a:endParaRPr lang="fr-FR" sz="2800" b="1" dirty="0"/>
          </a:p>
          <a:p>
            <a:pPr marL="0" indent="0" algn="just">
              <a:buNone/>
            </a:pPr>
            <a:r>
              <a:rPr lang="fr-FR" sz="2800" b="1" dirty="0"/>
              <a:t>Et maintenant, Seigneur, Dieu d'Israël, toi qui tiras ton peuple du pays d'Egypte à main forte, par signes et miracles, par grande puissance et bras étendu, te faisant de la sorte un nom comme il en est aujourd'hui, nous avons péché, nous avons été impies, nous avons été injustes, Seigneur notre Dieu, pour tous tes préceptes.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a:t>
            </a:r>
            <a:r>
              <a:rPr lang="ar-SA" sz="3600" b="1" i="1" dirty="0" err="1">
                <a:solidFill>
                  <a:srgbClr val="C00000"/>
                </a:solidFill>
              </a:rPr>
              <a:t>باروخ</a:t>
            </a:r>
            <a:r>
              <a:rPr lang="ar-SA" sz="3600" b="1" i="1" dirty="0">
                <a:solidFill>
                  <a:srgbClr val="C00000"/>
                </a:solidFill>
              </a:rPr>
              <a:t> النبي</a:t>
            </a:r>
            <a:endParaRPr lang="fr-FR" sz="3600" dirty="0">
              <a:solidFill>
                <a:srgbClr val="C00000"/>
              </a:solidFill>
            </a:endParaRPr>
          </a:p>
          <a:p>
            <a:pPr algn="ctr"/>
            <a:r>
              <a:rPr lang="ar-SA" sz="3600" b="1" i="1" dirty="0" err="1">
                <a:solidFill>
                  <a:srgbClr val="C00000"/>
                </a:solidFill>
              </a:rPr>
              <a:t>باروخ</a:t>
            </a:r>
            <a:r>
              <a:rPr lang="ar-SA" sz="3600" b="1" i="1" dirty="0">
                <a:solidFill>
                  <a:srgbClr val="C00000"/>
                </a:solidFill>
              </a:rPr>
              <a:t> ٢: ١١ – ١٥</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فَالآنَ أَيُّهَا الرَّبُّ إِلهُ إِسْرَائِيلَ الَّذِي أَخْرَجَ شَعْبَهُ مِنْ أَرْضِ مِصْرَ بِيَدٍ قَدِيرَةٍ وَبِآيَاتٍ وَمُعْجِزَاتٍ وَقُوَّةٍ عَظِيمَةٍ وَذِرَاعٍ مَبْسُوطَةٍ وَأَقَامَ لَهُ اسْماً كَمَا فِي هذَا الْيَوْمِ</a:t>
            </a:r>
            <a:r>
              <a:rPr lang="fr-FR" sz="3600" b="1" dirty="0"/>
              <a:t>.</a:t>
            </a:r>
            <a:br>
              <a:rPr lang="fr-FR" sz="3600" b="1" dirty="0"/>
            </a:br>
            <a:r>
              <a:rPr lang="ar-SA" sz="3600" b="1" dirty="0"/>
              <a:t>إِنَّا خَطِئْنَا وَنَافَقْنَا وَأَثِمْنَا أَيُّهَا الرَّبُّ إِلهُنَا فِي جَمِيعِ رُسُومِك</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28018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Que ta colère se détourne de nous, puisque nous ne sommes plus qu'un petit reste parmi les nations où tu nous dispersas. Ecoute, Seigneur, notre prière et notre supplication délivre-nous à cause de toi-même, et fais-nous trouver grâce devant ceux qui nous ont déportés, afin que la terre entière sache que tu es le Seigneur, notre Dieu, puisqu'Israël et sa race portent ton Nom.</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لِيَنْصَرِفْ غَضَبُكَ عَنَّا فَقَدْ بَقِينَا نَفَراً قَلِيلاً فِي الأُمَمِ الَّذِينَ شَتَّتَّنَا بَيْنَهُمْ</a:t>
            </a:r>
            <a:r>
              <a:rPr lang="fr-FR" sz="4000" b="1" dirty="0"/>
              <a:t>. </a:t>
            </a:r>
            <a:r>
              <a:rPr lang="ar-SA" sz="4000" b="1" dirty="0"/>
              <a:t>اسْمَعْ يَا رَبُّ صَلاَتَنَا وَتَضَرُّعَنَا وَأَنْقِذْنَا لأَجْلِكَ وَأَنِلْنَا حُظْوَةً أَمَامَ وُجُوهِ الَّذِينَ أَجْلَوْنَا لِكَيْ تَعْرِفَ الأَرْضُ بِأَسْرِهَا أَنَّكَ أَنْتَ الرَّبُّ إِلهُنَا وَأَنَّهُ بِاسْمِكَ دُعِيَ إِسْرَائِيلُ وَعَشَائِرُهُ.</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11961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du prophète Élie</a:t>
            </a:r>
            <a:endParaRPr lang="fr-FR" sz="2800" dirty="0">
              <a:solidFill>
                <a:srgbClr val="C00000"/>
              </a:solidFill>
            </a:endParaRPr>
          </a:p>
          <a:p>
            <a:pPr marL="0" indent="0" algn="ctr">
              <a:buNone/>
            </a:pPr>
            <a:r>
              <a:rPr lang="fr-FR" sz="2800" b="1" i="1" dirty="0">
                <a:solidFill>
                  <a:srgbClr val="C00000"/>
                </a:solidFill>
              </a:rPr>
              <a:t>1er Livre des Rois 18 : 36 - 39</a:t>
            </a:r>
            <a:endParaRPr lang="fr-FR" sz="2800" b="1" dirty="0">
              <a:solidFill>
                <a:srgbClr val="C00000"/>
              </a:solidFill>
            </a:endParaRPr>
          </a:p>
          <a:p>
            <a:pPr marL="0" indent="0" algn="just">
              <a:buNone/>
            </a:pPr>
            <a:endParaRPr lang="fr-FR" sz="2800" b="1" dirty="0"/>
          </a:p>
          <a:p>
            <a:pPr marL="0" indent="0" algn="just">
              <a:buNone/>
            </a:pPr>
            <a:r>
              <a:rPr lang="fr-FR" sz="2800" b="1" dirty="0"/>
              <a:t>A l'heure du sacrifice du soir, Élie le prophète s'avança et dit :  Seigneur, Dieu d'Abraham, d'Isaac et d'Israël, on saura aujourd'hui que tu es Dieu en Israël, que je suis ton serviteur, et que j'ai accompli toutes ces choses sur ton ordre.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إيليا النبي</a:t>
            </a:r>
            <a:endParaRPr lang="fr-FR" sz="3600" b="1" dirty="0">
              <a:solidFill>
                <a:srgbClr val="C00000"/>
              </a:solidFill>
            </a:endParaRPr>
          </a:p>
          <a:p>
            <a:pPr algn="ctr"/>
            <a:r>
              <a:rPr lang="ar-SA" sz="3600" b="1" i="1" dirty="0">
                <a:solidFill>
                  <a:srgbClr val="C00000"/>
                </a:solidFill>
              </a:rPr>
              <a:t>ملوك الأول ١٨: ٣٦ – ٣٩</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وَكَانَ عِنْدَ إِصْعَادِ </a:t>
            </a:r>
            <a:r>
              <a:rPr lang="ar-SA" sz="3600" b="1" dirty="0" err="1"/>
              <a:t>ٱلتَّقْدِمَةِ</a:t>
            </a:r>
            <a:r>
              <a:rPr lang="ar-SA" sz="3600" b="1" dirty="0"/>
              <a:t> أَنَّ إِيلِيَّا </a:t>
            </a:r>
            <a:r>
              <a:rPr lang="ar-SA" sz="3600" b="1" dirty="0" err="1"/>
              <a:t>ٱلنَّبِيَّ</a:t>
            </a:r>
            <a:r>
              <a:rPr lang="ar-SA" sz="3600" b="1" dirty="0"/>
              <a:t> تَقَدَّمَ وَقَالَ: «أَيُّهَا </a:t>
            </a:r>
            <a:r>
              <a:rPr lang="ar-SA" sz="3600" b="1" dirty="0" err="1"/>
              <a:t>ٱلرَّبُّ</a:t>
            </a:r>
            <a:r>
              <a:rPr lang="ar-SA" sz="3600" b="1" dirty="0"/>
              <a:t> إِلَهُ إِبْرَاهِيمَ وَإِسْحَاقَ وَإِسْرَائِيلَ، لِيُعْلَمِ </a:t>
            </a:r>
            <a:r>
              <a:rPr lang="ar-SA" sz="3600" b="1" dirty="0" err="1"/>
              <a:t>ٱلْيَوْمَ</a:t>
            </a:r>
            <a:r>
              <a:rPr lang="ar-SA" sz="3600" b="1" dirty="0"/>
              <a:t> أَنَّكَ أَنْتَ </a:t>
            </a:r>
            <a:r>
              <a:rPr lang="ar-SA" sz="3600" b="1" dirty="0" err="1"/>
              <a:t>ٱللهُ</a:t>
            </a:r>
            <a:r>
              <a:rPr lang="ar-SA" sz="3600" b="1" dirty="0"/>
              <a:t> فِي إِسْرَائِيلَ، وَأَنِّي أَنَا عَبْدُكَ، وَبِأَمْرِكَ قَدْ فَعَلْتُ كُلَّ هَذِهِ </a:t>
            </a:r>
            <a:r>
              <a:rPr lang="ar-SA" sz="3600" b="1" dirty="0" err="1"/>
              <a:t>ٱلْأُمُورِ</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978950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Réponds-moi, Seigneur, réponds-moi, pour que tout ce peuple sache que c'est toi, Seigneur, qui es Dieu, et qui as retourné leur cœur ! Alors le feu du Seigneur tomba, il dévora la victime et le bois, les pierres et la poussière, et l'eau qui était dans la rigole. Tout le peuple en fut témoin ; les gens tombèrent la face contre terre et dirent :  C'est le Seigneur qui est Dieu ! C'est le Seigneur qui est Dieu !</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err="1"/>
              <a:t>ٱسْتَجِبْنِي</a:t>
            </a:r>
            <a:r>
              <a:rPr lang="ar-SA" sz="4000" b="1" dirty="0"/>
              <a:t> </a:t>
            </a:r>
            <a:r>
              <a:rPr lang="ar-SA" sz="4000" b="1" dirty="0" err="1"/>
              <a:t>يَارَبُّ</a:t>
            </a:r>
            <a:r>
              <a:rPr lang="ar-SA" sz="4000" b="1" dirty="0"/>
              <a:t> </a:t>
            </a:r>
            <a:r>
              <a:rPr lang="ar-SA" sz="4000" b="1" dirty="0" err="1"/>
              <a:t>ٱسْتَجِبْنِي</a:t>
            </a:r>
            <a:r>
              <a:rPr lang="ar-SA" sz="4000" b="1" dirty="0"/>
              <a:t>، لِيَعْلَمَ هَذَا </a:t>
            </a:r>
            <a:r>
              <a:rPr lang="ar-SA" sz="4000" b="1" dirty="0" err="1"/>
              <a:t>ٱلشَّعْبُ</a:t>
            </a:r>
            <a:r>
              <a:rPr lang="ar-SA" sz="4000" b="1" dirty="0"/>
              <a:t> أَنَّكَ أَنْتَ </a:t>
            </a:r>
            <a:r>
              <a:rPr lang="ar-SA" sz="4000" b="1" dirty="0" err="1"/>
              <a:t>ٱلرَّبُّ</a:t>
            </a:r>
            <a:r>
              <a:rPr lang="ar-SA" sz="4000" b="1" dirty="0"/>
              <a:t> </a:t>
            </a:r>
            <a:r>
              <a:rPr lang="ar-SA" sz="4000" b="1" dirty="0" err="1"/>
              <a:t>ٱلْإِلَهُ</a:t>
            </a:r>
            <a:r>
              <a:rPr lang="ar-SA" sz="4000" b="1" dirty="0"/>
              <a:t>، وَأَنَّكَ أَنْتَ حَوَّلْتَ قُلُوبَهُمْ رُجُوعًا». فَسَقَطَتْ نَارُ </a:t>
            </a:r>
            <a:r>
              <a:rPr lang="ar-SA" sz="4000" b="1" dirty="0" err="1"/>
              <a:t>ٱلرَّبِّ</a:t>
            </a:r>
            <a:r>
              <a:rPr lang="ar-SA" sz="4000" b="1" dirty="0"/>
              <a:t> وَأَكَلَتِ </a:t>
            </a:r>
            <a:r>
              <a:rPr lang="ar-SA" sz="4000" b="1" dirty="0" err="1"/>
              <a:t>ٱلْمُحْرَقَةَ</a:t>
            </a:r>
            <a:r>
              <a:rPr lang="ar-SA" sz="4000" b="1" dirty="0"/>
              <a:t> </a:t>
            </a:r>
            <a:r>
              <a:rPr lang="ar-SA" sz="4000" b="1" dirty="0" err="1"/>
              <a:t>وَٱلْحَطَبَ</a:t>
            </a:r>
            <a:r>
              <a:rPr lang="ar-SA" sz="4000" b="1" dirty="0"/>
              <a:t> </a:t>
            </a:r>
            <a:r>
              <a:rPr lang="ar-SA" sz="4000" b="1" dirty="0" err="1"/>
              <a:t>وَٱلْحِجَارَةَ</a:t>
            </a:r>
            <a:r>
              <a:rPr lang="ar-SA" sz="4000" b="1" dirty="0"/>
              <a:t> </a:t>
            </a:r>
            <a:r>
              <a:rPr lang="ar-SA" sz="4000" b="1" dirty="0" err="1"/>
              <a:t>وَٱلتُّرَابَ</a:t>
            </a:r>
            <a:r>
              <a:rPr lang="ar-SA" sz="4000" b="1" dirty="0"/>
              <a:t>، وَلَحَسَتِ </a:t>
            </a:r>
            <a:r>
              <a:rPr lang="ar-SA" sz="4000" b="1" dirty="0" err="1"/>
              <a:t>ٱلْمِيَاهَ</a:t>
            </a:r>
            <a:r>
              <a:rPr lang="ar-SA" sz="4000" b="1" dirty="0"/>
              <a:t> </a:t>
            </a:r>
            <a:r>
              <a:rPr lang="ar-SA" sz="4000" b="1" dirty="0" err="1"/>
              <a:t>ٱلَّتِي</a:t>
            </a:r>
            <a:r>
              <a:rPr lang="ar-SA" sz="4000" b="1" dirty="0"/>
              <a:t> فِي </a:t>
            </a:r>
            <a:r>
              <a:rPr lang="ar-SA" sz="4000" b="1" dirty="0" err="1"/>
              <a:t>ٱلْقَنَاةِ</a:t>
            </a:r>
            <a:r>
              <a:rPr lang="ar-SA" sz="4000" b="1" dirty="0"/>
              <a:t>. فَلَمَّا رَأَى جَمِيعُ </a:t>
            </a:r>
            <a:r>
              <a:rPr lang="ar-SA" sz="4000" b="1" dirty="0" err="1"/>
              <a:t>ٱلشَّعْبِ</a:t>
            </a:r>
            <a:r>
              <a:rPr lang="ar-SA" sz="4000" b="1" dirty="0"/>
              <a:t> ذَلِكَ سَقَطُوا عَلَى وُجُوهِهِمْ وَقَالُوا: «</a:t>
            </a:r>
            <a:r>
              <a:rPr lang="ar-SA" sz="4000" b="1" dirty="0" err="1"/>
              <a:t>ٱلرَّبُّ</a:t>
            </a:r>
            <a:r>
              <a:rPr lang="ar-SA" sz="4000" b="1" dirty="0"/>
              <a:t> هُوَ </a:t>
            </a:r>
            <a:r>
              <a:rPr lang="ar-SA" sz="4000" b="1" dirty="0" err="1"/>
              <a:t>ٱللهُ</a:t>
            </a:r>
            <a:r>
              <a:rPr lang="ar-SA" sz="4000" b="1" dirty="0"/>
              <a:t>! </a:t>
            </a:r>
            <a:r>
              <a:rPr lang="ar-SA" sz="4000" b="1" dirty="0" err="1"/>
              <a:t>ٱلرَّبُّ</a:t>
            </a:r>
            <a:r>
              <a:rPr lang="ar-SA" sz="4000" b="1" dirty="0"/>
              <a:t> هُوَ </a:t>
            </a:r>
            <a:r>
              <a:rPr lang="ar-SA" sz="4000" b="1" dirty="0" err="1"/>
              <a:t>ٱللهُ</a:t>
            </a:r>
            <a:r>
              <a:rPr lang="ar-SA" sz="4000" b="1" dirty="0"/>
              <a:t>!».</a:t>
            </a: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408062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David</a:t>
            </a:r>
            <a:endParaRPr lang="fr-FR" sz="2800" b="1" dirty="0">
              <a:solidFill>
                <a:srgbClr val="C00000"/>
              </a:solidFill>
            </a:endParaRPr>
          </a:p>
          <a:p>
            <a:pPr marL="0" indent="0" algn="ctr">
              <a:buNone/>
            </a:pPr>
            <a:r>
              <a:rPr lang="fr-FR" sz="2800" b="1" i="1" dirty="0">
                <a:solidFill>
                  <a:srgbClr val="C00000"/>
                </a:solidFill>
              </a:rPr>
              <a:t>1 Chroniques 29 : 10 - 13</a:t>
            </a:r>
            <a:endParaRPr lang="fr-FR" sz="2800" b="1" dirty="0">
              <a:solidFill>
                <a:srgbClr val="C00000"/>
              </a:solidFill>
            </a:endParaRPr>
          </a:p>
          <a:p>
            <a:pPr marL="0" indent="0" algn="just">
              <a:buNone/>
            </a:pPr>
            <a:r>
              <a:rPr lang="fr-FR" sz="2800" b="1" dirty="0"/>
              <a:t>"Béni sois-tu, Seigneur, Dieu d'Israël notre père, depuis toujours et à jamais ! A toi, Seigneur, la grandeur, la force, la splendeur, la durée et la gloire, car tout ce qui est au ciel et sur la terre est à toi. A toi, Seigneur, la royauté : tu es souverainement élevé au-dessus de tout. La richesse et la gloire te précèdent, tu es maître de tout, dans ta main sont la force et la puissance ; à ta main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lvl="1" algn="ctr" rtl="1"/>
            <a:r>
              <a:rPr lang="ar-SA" sz="3600" b="1" i="1" dirty="0">
                <a:solidFill>
                  <a:srgbClr val="C00000"/>
                </a:solidFill>
              </a:rPr>
              <a:t>صلاة داود النبي</a:t>
            </a:r>
            <a:endParaRPr lang="fr-FR" sz="3600" b="1" dirty="0">
              <a:solidFill>
                <a:srgbClr val="C00000"/>
              </a:solidFill>
            </a:endParaRPr>
          </a:p>
          <a:p>
            <a:pPr lvl="1" algn="ctr"/>
            <a:r>
              <a:rPr lang="ar-SA" sz="3600" b="1" i="1" dirty="0">
                <a:solidFill>
                  <a:srgbClr val="C00000"/>
                </a:solidFill>
              </a:rPr>
              <a:t>اخبار ايام الاول ٢٩: ١٠ – ١٣</a:t>
            </a:r>
            <a:endParaRPr lang="fr-FR" sz="3600" b="1" dirty="0">
              <a:solidFill>
                <a:srgbClr val="C00000"/>
              </a:solidFill>
            </a:endParaRPr>
          </a:p>
          <a:p>
            <a:pPr lvl="0" algn="just" rtl="1" fontAlgn="base">
              <a:spcBef>
                <a:spcPct val="20000"/>
              </a:spcBef>
              <a:spcAft>
                <a:spcPct val="0"/>
              </a:spcAft>
              <a:defRPr/>
            </a:pPr>
            <a:r>
              <a:rPr lang="ar-SA" sz="3600" b="1" dirty="0"/>
              <a:t>مُبَارَكٌ أَنْتَ أَيُّهَا </a:t>
            </a:r>
            <a:r>
              <a:rPr lang="ar-SA" sz="3600" b="1" dirty="0" err="1"/>
              <a:t>ٱلرَّبُّ</a:t>
            </a:r>
            <a:r>
              <a:rPr lang="ar-SA" sz="3600" b="1" dirty="0"/>
              <a:t> إِلَهُ إِسْرَائِيلَ أَبِينَا مِنَ </a:t>
            </a:r>
            <a:r>
              <a:rPr lang="ar-SA" sz="3600" b="1" dirty="0" err="1"/>
              <a:t>ٱلْأَزَلِ</a:t>
            </a:r>
            <a:r>
              <a:rPr lang="ar-SA" sz="3600" b="1" dirty="0"/>
              <a:t> وَإِلَى </a:t>
            </a:r>
            <a:r>
              <a:rPr lang="ar-SA" sz="3600" b="1" dirty="0" err="1"/>
              <a:t>ٱلْأَبَدِ</a:t>
            </a:r>
            <a:r>
              <a:rPr lang="ar-SA" sz="3600" b="1" dirty="0"/>
              <a:t>. لَكَ </a:t>
            </a:r>
            <a:r>
              <a:rPr lang="ar-SA" sz="3600" b="1" dirty="0" err="1"/>
              <a:t>يَارَبُّ</a:t>
            </a:r>
            <a:r>
              <a:rPr lang="ar-SA" sz="3600" b="1" dirty="0"/>
              <a:t> </a:t>
            </a:r>
            <a:r>
              <a:rPr lang="ar-SA" sz="3600" b="1" dirty="0" err="1"/>
              <a:t>ٱلْعَظَمَةُ</a:t>
            </a:r>
            <a:r>
              <a:rPr lang="ar-SA" sz="3600" b="1" dirty="0"/>
              <a:t> </a:t>
            </a:r>
            <a:r>
              <a:rPr lang="ar-SA" sz="3600" b="1" dirty="0" err="1"/>
              <a:t>وَٱلْجَبَرُوتُ</a:t>
            </a:r>
            <a:r>
              <a:rPr lang="ar-SA" sz="3600" b="1" dirty="0"/>
              <a:t> </a:t>
            </a:r>
            <a:r>
              <a:rPr lang="ar-SA" sz="3600" b="1" dirty="0" err="1"/>
              <a:t>وَٱلْجَلَالُ</a:t>
            </a:r>
            <a:r>
              <a:rPr lang="ar-SA" sz="3600" b="1" dirty="0"/>
              <a:t> </a:t>
            </a:r>
            <a:r>
              <a:rPr lang="ar-SA" sz="3600" b="1" dirty="0" err="1"/>
              <a:t>وَٱلْبَهَاءُ</a:t>
            </a:r>
            <a:r>
              <a:rPr lang="ar-SA" sz="3600" b="1" dirty="0"/>
              <a:t> </a:t>
            </a:r>
            <a:r>
              <a:rPr lang="ar-SA" sz="3600" b="1" dirty="0" err="1"/>
              <a:t>وَٱلْمَجْدُ</a:t>
            </a:r>
            <a:r>
              <a:rPr lang="ar-SA" sz="3600" b="1" dirty="0"/>
              <a:t>، لِأَنَّ لَكَ كُلَّ مَا فِي </a:t>
            </a:r>
            <a:r>
              <a:rPr lang="ar-SA" sz="3600" b="1" dirty="0" err="1"/>
              <a:t>ٱلسَّمَاءِ</a:t>
            </a:r>
            <a:r>
              <a:rPr lang="ar-SA" sz="3600" b="1" dirty="0"/>
              <a:t> </a:t>
            </a:r>
            <a:r>
              <a:rPr lang="ar-SA" sz="3600" b="1" dirty="0" err="1"/>
              <a:t>وَٱلْأَرْضِ</a:t>
            </a:r>
            <a:r>
              <a:rPr lang="ar-SA" sz="3600" b="1" dirty="0"/>
              <a:t>. لَكَ </a:t>
            </a:r>
            <a:r>
              <a:rPr lang="ar-SA" sz="3600" b="1" dirty="0" err="1"/>
              <a:t>يَارَبُّ</a:t>
            </a:r>
            <a:r>
              <a:rPr lang="ar-SA" sz="3600" b="1" dirty="0"/>
              <a:t> </a:t>
            </a:r>
            <a:r>
              <a:rPr lang="ar-SA" sz="3600" b="1" dirty="0" err="1"/>
              <a:t>ٱلْمُلْكُ</a:t>
            </a:r>
            <a:r>
              <a:rPr lang="ar-SA" sz="3600" b="1" dirty="0"/>
              <a:t>، وَقَدِ </a:t>
            </a:r>
            <a:r>
              <a:rPr lang="ar-SA" sz="3600" b="1" dirty="0" err="1"/>
              <a:t>ٱرْتَفَعْتَ</a:t>
            </a:r>
            <a:r>
              <a:rPr lang="ar-SA" sz="3600" b="1" dirty="0"/>
              <a:t> رَأْسًا عَلَى </a:t>
            </a:r>
            <a:r>
              <a:rPr lang="ar-SA" sz="3600" b="1" dirty="0" err="1"/>
              <a:t>ٱلْجَمِيعِ</a:t>
            </a:r>
            <a:r>
              <a:rPr lang="ar-SA" sz="3600" b="1" dirty="0"/>
              <a:t>. </a:t>
            </a:r>
            <a:r>
              <a:rPr lang="ar-SA" sz="3600" b="1" dirty="0" err="1"/>
              <a:t>وَٱلْغِنَى</a:t>
            </a:r>
            <a:r>
              <a:rPr lang="ar-SA" sz="3600" b="1" dirty="0"/>
              <a:t> </a:t>
            </a:r>
            <a:r>
              <a:rPr lang="ar-SA" sz="3600" b="1" dirty="0" err="1"/>
              <a:t>وَٱلْكَرَامَةُ</a:t>
            </a:r>
            <a:r>
              <a:rPr lang="ar-SA" sz="3600" b="1" dirty="0"/>
              <a:t> مِنْ لَدُنْكَ، وَأَنْتَ تَتَسَلَّطُ عَلَى </a:t>
            </a:r>
            <a:r>
              <a:rPr lang="ar-SA" sz="3600" b="1" dirty="0" err="1"/>
              <a:t>ٱلْجَمِيعِ</a:t>
            </a:r>
            <a:r>
              <a:rPr lang="ar-SA" sz="3600" b="1" dirty="0"/>
              <a:t>، وَبِيَدِكَ </a:t>
            </a:r>
            <a:r>
              <a:rPr lang="ar-SA" sz="3600" b="1" dirty="0" err="1"/>
              <a:t>ٱلْقُوَّةُ</a:t>
            </a:r>
            <a:r>
              <a:rPr lang="ar-SA" sz="3600" b="1" dirty="0"/>
              <a:t> </a:t>
            </a:r>
            <a:r>
              <a:rPr lang="ar-SA" sz="3600" b="1" dirty="0" err="1"/>
              <a:t>وَٱلْجَبَرُوتُ</a:t>
            </a:r>
            <a:r>
              <a:rPr lang="ar-SA" sz="3600" b="1" dirty="0"/>
              <a:t>، وَبِيَدِكَ تَعْظِيم</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2365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أخرج الرياح من خباياها. نفخ في الأشجار حتى أزهرت.</a:t>
            </a:r>
            <a:endParaRPr lang="fr-FR" sz="4400" b="1" dirty="0"/>
          </a:p>
        </p:txBody>
      </p:sp>
      <p:sp>
        <p:nvSpPr>
          <p:cNvPr id="6" name="Rectangle 5"/>
          <p:cNvSpPr/>
          <p:nvPr/>
        </p:nvSpPr>
        <p:spPr>
          <a:xfrm>
            <a:off x="431372" y="721339"/>
            <a:ext cx="6240693" cy="1754326"/>
          </a:xfrm>
          <a:prstGeom prst="rect">
            <a:avLst/>
          </a:prstGeom>
        </p:spPr>
        <p:txBody>
          <a:bodyPr wrap="square">
            <a:spAutoFit/>
          </a:bodyPr>
          <a:lstStyle/>
          <a:p>
            <a:pPr algn="just"/>
            <a:r>
              <a:rPr lang="fr-FR" sz="3600" b="1">
                <a:latin typeface="CS Avva Shenouda" pitchFamily="34" charset="0"/>
              </a:rPr>
              <a:t>Af`ini `nhan;you `ebolqen nef`ahwr </a:t>
            </a:r>
            <a:r>
              <a:rPr lang="fr-FR" sz="3600" b="1" dirty="0">
                <a:latin typeface="CS Avva Shenouda" pitchFamily="34" charset="0"/>
              </a:rPr>
              <a:t>@ </a:t>
            </a:r>
            <a:r>
              <a:rPr lang="fr-FR" sz="3600" b="1" err="1">
                <a:latin typeface="CS Avva Shenouda" pitchFamily="34" charset="0"/>
              </a:rPr>
              <a:t>afnifi</a:t>
            </a:r>
            <a:r>
              <a:rPr lang="fr-FR" sz="3600" b="1">
                <a:latin typeface="CS Avva Shenouda" pitchFamily="34" charset="0"/>
              </a:rPr>
              <a:t> `nca ni`ssyn @ sa`ntouviri `ebol</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Il fit surgir les vents</a:t>
            </a:r>
          </a:p>
          <a:p>
            <a:pPr algn="ctr"/>
            <a:r>
              <a:rPr lang="fr-FR" sz="3200" b="1" dirty="0">
                <a:latin typeface="Book Antiqua" pitchFamily="18" charset="0"/>
              </a:rPr>
              <a:t>Jaillis de ses trésors.</a:t>
            </a:r>
          </a:p>
          <a:p>
            <a:pPr algn="ctr"/>
            <a:r>
              <a:rPr lang="fr-FR" sz="3200" b="1" dirty="0">
                <a:latin typeface="Book Antiqua" pitchFamily="18" charset="0"/>
              </a:rPr>
              <a:t>Il souffla dans les arbres</a:t>
            </a:r>
          </a:p>
          <a:p>
            <a:pPr algn="ctr"/>
            <a:r>
              <a:rPr lang="fr-FR" sz="3200" b="1" dirty="0">
                <a:latin typeface="Book Antiqua" pitchFamily="18" charset="0"/>
              </a:rPr>
              <a:t>Jusqu’à leur floraison</a:t>
            </a:r>
          </a:p>
        </p:txBody>
      </p:sp>
    </p:spTree>
    <p:extLst>
      <p:ext uri="{BB962C8B-B14F-4D97-AF65-F5344CB8AC3E}">
        <p14:creationId xmlns:p14="http://schemas.microsoft.com/office/powerpoint/2010/main" val="42039471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d'élever et d'affermir qui que ce soit. A cette heure, ô notre Dieu, nous te célébrons, nous louons ton éclatant renom. " </a:t>
            </a:r>
          </a:p>
          <a:p>
            <a:pPr marL="0" indent="0" algn="just">
              <a:buNone/>
            </a:pPr>
            <a:endParaRPr lang="fr-FR" sz="2800" b="1" i="1" dirty="0">
              <a:solidFill>
                <a:srgbClr val="C00000"/>
              </a:solidFill>
            </a:endParaRP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وَتَشْدِيدُ </a:t>
            </a:r>
            <a:r>
              <a:rPr lang="ar-SA" sz="4000" b="1" dirty="0" err="1"/>
              <a:t>ٱلْجَمِيعِ</a:t>
            </a:r>
            <a:r>
              <a:rPr lang="ar-SA" sz="4000" b="1" dirty="0"/>
              <a:t>. </a:t>
            </a:r>
            <a:r>
              <a:rPr lang="ar-SA" sz="4000" b="1" dirty="0" err="1"/>
              <a:t>وَٱلْآنَ</a:t>
            </a:r>
            <a:r>
              <a:rPr lang="ar-SA" sz="4000" b="1" dirty="0"/>
              <a:t>، يَا إِلَهَنَا نَحْمَدُكَ وَنُسَبِّحُ </a:t>
            </a:r>
            <a:r>
              <a:rPr lang="ar-SA" sz="4000" b="1" dirty="0" err="1"/>
              <a:t>ٱسْمَكَ</a:t>
            </a:r>
            <a:r>
              <a:rPr lang="ar-SA" sz="4000" b="1" dirty="0"/>
              <a:t> </a:t>
            </a:r>
            <a:r>
              <a:rPr lang="ar-SA" sz="4000" b="1" dirty="0" err="1"/>
              <a:t>ٱلْجَلِيلَ</a:t>
            </a:r>
            <a:r>
              <a:rPr lang="ar-SA" sz="4000" b="1" dirty="0"/>
              <a:t>.</a:t>
            </a:r>
            <a:endParaRPr lang="fr-FR" sz="4000" b="1" dirty="0"/>
          </a:p>
          <a:p>
            <a:pPr lvl="0" algn="just" rtl="1">
              <a:defRPr/>
            </a:pPr>
            <a:endParaRPr lang="fr-FR" sz="4000" b="1" i="1" dirty="0">
              <a:solidFill>
                <a:srgbClr val="C00000"/>
              </a:solidFill>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58251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roi Salomon</a:t>
            </a:r>
            <a:endParaRPr lang="fr-FR" sz="2800" b="1" dirty="0">
              <a:solidFill>
                <a:srgbClr val="C00000"/>
              </a:solidFill>
            </a:endParaRPr>
          </a:p>
          <a:p>
            <a:pPr marL="0" indent="0" algn="ctr">
              <a:buNone/>
            </a:pPr>
            <a:r>
              <a:rPr lang="fr-FR" sz="2800" b="1" i="1" dirty="0">
                <a:solidFill>
                  <a:srgbClr val="C00000"/>
                </a:solidFill>
              </a:rPr>
              <a:t>1er Livre des Rois 8 : 22 – 30</a:t>
            </a:r>
          </a:p>
          <a:p>
            <a:pPr marL="0" indent="0" algn="just">
              <a:buNone/>
            </a:pPr>
            <a:endParaRPr lang="fr-FR" sz="2800" b="1" i="1" dirty="0"/>
          </a:p>
          <a:p>
            <a:pPr marL="0" indent="0" algn="just">
              <a:buNone/>
            </a:pPr>
            <a:r>
              <a:rPr lang="fr-FR" sz="2800" b="1" dirty="0"/>
              <a:t>Salomon se plaça devant l'autel du Seigneur, en face de toute l'assemblée d'Israël ; il étendit les mains vers le ciel et fit cette prière : Seigneur, Dieu d'Israël, il n'y a pas de Dieu comme toi, ni là-haut dans les cieux, ni sur la terre ici-bas ; car tu gardes fidèlement ton Alliance avec tes serviteurs, quand ils marchent devant toi de tout leur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الملك سليمان</a:t>
            </a:r>
            <a:endParaRPr lang="fr-FR" sz="3600" b="1" i="1" dirty="0">
              <a:solidFill>
                <a:srgbClr val="C00000"/>
              </a:solidFill>
            </a:endParaRPr>
          </a:p>
          <a:p>
            <a:pPr algn="ctr"/>
            <a:r>
              <a:rPr lang="ar-SA" sz="3600" b="1" i="1" dirty="0">
                <a:solidFill>
                  <a:srgbClr val="C00000"/>
                </a:solidFill>
              </a:rPr>
              <a:t>ملوك الأول ٨: ٢٢ – ٣٠</a:t>
            </a:r>
            <a:endParaRPr lang="fr-FR" sz="3600" b="1" i="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وَوَقَفَ سُلَيْمَانُ أَمَامَ مَذْبَحِ </a:t>
            </a:r>
            <a:r>
              <a:rPr lang="ar-SA" sz="3600" b="1" dirty="0" err="1"/>
              <a:t>ٱلرَّبِّ</a:t>
            </a:r>
            <a:r>
              <a:rPr lang="ar-SA" sz="3600" b="1" dirty="0"/>
              <a:t> تُجَاهَ كُلِّ جَمَاعَةِ إِسْرَائِيلَ، وَبَسَطَ يَدَيْهِ إِلَى </a:t>
            </a:r>
            <a:r>
              <a:rPr lang="ar-SA" sz="3600" b="1" dirty="0" err="1"/>
              <a:t>ٱلسَّمَاءِ</a:t>
            </a:r>
            <a:r>
              <a:rPr lang="ar-SA" sz="3600" b="1" dirty="0"/>
              <a:t> وَقَالَ: «أَيُّهَا </a:t>
            </a:r>
            <a:r>
              <a:rPr lang="ar-SA" sz="3600" b="1" dirty="0" err="1"/>
              <a:t>ٱلرَّبُّ</a:t>
            </a:r>
            <a:r>
              <a:rPr lang="ar-SA" sz="3600" b="1" dirty="0"/>
              <a:t> إِلَهُ إِسْرَائِيلَ، لَيْسَ إِلَهٌ مِثْلَكَ فِي </a:t>
            </a:r>
            <a:r>
              <a:rPr lang="ar-SA" sz="3600" b="1" dirty="0" err="1"/>
              <a:t>ٱلسَّمَاءِ</a:t>
            </a:r>
            <a:r>
              <a:rPr lang="ar-SA" sz="3600" b="1" dirty="0"/>
              <a:t> مِنْ فَوْقُ، وَلَا عَلَى </a:t>
            </a:r>
            <a:r>
              <a:rPr lang="ar-SA" sz="3600" b="1" dirty="0" err="1"/>
              <a:t>ٱلْأَرْضِ</a:t>
            </a:r>
            <a:r>
              <a:rPr lang="ar-SA" sz="3600" b="1" dirty="0"/>
              <a:t> مِنْ أَسْفَلُ، حَافِظُ </a:t>
            </a:r>
            <a:r>
              <a:rPr lang="ar-SA" sz="3600" b="1" dirty="0" err="1"/>
              <a:t>ٱلْعَهْدِ</a:t>
            </a:r>
            <a:r>
              <a:rPr lang="ar-SA" sz="3600" b="1" dirty="0"/>
              <a:t> </a:t>
            </a:r>
            <a:r>
              <a:rPr lang="ar-SA" sz="3600" b="1" dirty="0" err="1"/>
              <a:t>وَٱلرَّحْمَةِ</a:t>
            </a:r>
            <a:r>
              <a:rPr lang="ar-SA" sz="3600" b="1" dirty="0"/>
              <a:t> لِعَبِيدِكَ </a:t>
            </a:r>
            <a:r>
              <a:rPr lang="ar-SA" sz="3600" b="1" dirty="0" err="1"/>
              <a:t>ٱلسَّائِرِينَ</a:t>
            </a:r>
            <a:r>
              <a:rPr lang="ar-SA" sz="3600" b="1" dirty="0"/>
              <a:t> أَمَامَكَ بِكُلِّ</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973233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cœur. Tu as gardé pour ton serviteur David, mon père, ce que tu lui avais dit ; et ce que tu lui avais dit de ta bouche, aujourd’hui tu l’as accompli de ta main. </a:t>
            </a:r>
          </a:p>
          <a:p>
            <a:pPr marL="0" indent="0" algn="just">
              <a:buNone/>
            </a:pPr>
            <a:endParaRPr lang="fr-FR" sz="2800" b="1" dirty="0">
              <a:solidFill>
                <a:srgbClr val="C00000"/>
              </a:solidFill>
            </a:endParaRPr>
          </a:p>
          <a:p>
            <a:pPr marL="0" indent="0" algn="just">
              <a:buNone/>
            </a:pPr>
            <a:r>
              <a:rPr lang="fr-FR" sz="2800" b="1" dirty="0"/>
              <a:t>Et maintenant, Seigneur, Dieu d’Israël, par égard pour ton serviteur David, mon père, garde la parole que tu lui avais dite : “Tes descendants qui siégeront sur le trône d’Israël ne seront pas écartés de ma présence, pourvu que tes fils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قُلُوبِهِمْ. </a:t>
            </a:r>
            <a:r>
              <a:rPr lang="ar-SA" sz="4000" b="1" dirty="0" err="1"/>
              <a:t>ٱلَّذِي</a:t>
            </a:r>
            <a:r>
              <a:rPr lang="ar-SA" sz="4000" b="1" dirty="0"/>
              <a:t> قَدْ حَفِظْتَ لِعَبْدِكَ دَاوُدَ أَبِي مَا كَلَّمْتَهُ بِهِ، فَتَكَلَّمْتَ بِفَمِكَ وَأَكْمَلْتَ بِيَدِكَ كَهَذَا </a:t>
            </a:r>
            <a:r>
              <a:rPr lang="ar-SA" sz="4000" b="1" dirty="0" err="1"/>
              <a:t>ٱلْيَوْمِ</a:t>
            </a:r>
            <a:r>
              <a:rPr lang="ar-SA" sz="4000" b="1" dirty="0"/>
              <a:t>. </a:t>
            </a:r>
            <a:endParaRPr lang="fr-FR" sz="4000" b="1" dirty="0"/>
          </a:p>
          <a:p>
            <a:pPr lvl="0" algn="just" rtl="1">
              <a:defRPr/>
            </a:pPr>
            <a:endParaRPr kumimoji="0" lang="fr-FR"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a:p>
            <a:pPr lvl="0" algn="just" rtl="1">
              <a:defRPr/>
            </a:pPr>
            <a:r>
              <a:rPr lang="ar-SA" sz="4000" b="1" dirty="0" err="1"/>
              <a:t>وَٱلْآنَ</a:t>
            </a:r>
            <a:r>
              <a:rPr lang="ar-SA" sz="4000" b="1" dirty="0"/>
              <a:t> أَيُّهَا </a:t>
            </a:r>
            <a:r>
              <a:rPr lang="ar-SA" sz="4000" b="1" dirty="0" err="1"/>
              <a:t>ٱلرَّبُّ</a:t>
            </a:r>
            <a:r>
              <a:rPr lang="ar-SA" sz="4000" b="1" dirty="0"/>
              <a:t> إِلَهُ إِسْرَائِيلَ </a:t>
            </a:r>
            <a:r>
              <a:rPr lang="ar-SA" sz="4000" b="1" dirty="0" err="1"/>
              <a:t>ٱحْفَظْ</a:t>
            </a:r>
            <a:r>
              <a:rPr lang="ar-SA" sz="4000" b="1" dirty="0"/>
              <a:t> لِعَبْدِكَ دَاوُدَ أَبِي مَا كَلَّمْتَهُ بِهِ قَائِلًا: لَا يُعْدَمُ لَكَ أَمَامِي رَجُلٌ يَجْلِسُ عَلَى كُرْسِيِّ إِسْرَائِيلَ، إِنْ كَانَ بَنُوكَ</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314382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veillent à suivre leur chemin en marchant devant moi, comme tu as marché devant moi.” Maintenant donc, Dieu d’Israël, que se vérifie la parole que tu as dite à ton serviteur David, mon père ! Serait-il donc possible que Dieu habite sur la terre? Les cieux et les hauteurs des cieux ne peuvent te contenir : encore moins ce Temple que j'ai construit ! Sois attentif à la prière et à la supplication de ton serviteur. Écoute, Seigneur mon Dieu, la prière et le cri qu'il lance aujourd'hui vers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4000" b="1" dirty="0"/>
              <a:t>إِنَّماَ يَحْفَظُونَ طُرُقَهُمْ حَتَّى يَسِيرُوا أَمَامِي كَمَا سِرْتَ أَنْتَ أَمَامِي. </a:t>
            </a:r>
            <a:r>
              <a:rPr lang="ar-SA" sz="4000" b="1" dirty="0" err="1"/>
              <a:t>وَٱلْآنَ</a:t>
            </a:r>
            <a:r>
              <a:rPr lang="ar-SA" sz="4000" b="1" dirty="0"/>
              <a:t> يَا إِلَهَ إِسْرَائِيلَ فَلْيَتَحَقَّقْ كَلَامُكَ </a:t>
            </a:r>
            <a:r>
              <a:rPr lang="ar-SA" sz="4000" b="1" dirty="0" err="1"/>
              <a:t>ٱلَّذِي</a:t>
            </a:r>
            <a:r>
              <a:rPr lang="ar-SA" sz="4000" b="1" dirty="0"/>
              <a:t> كَلَّمْتَ بِهِ عَبْدَكَ دَاوُدَ أَبِي. لِأَنَّهُ هَلْ يَسْكُنُ </a:t>
            </a:r>
            <a:r>
              <a:rPr lang="ar-SA" sz="4000" b="1" dirty="0" err="1"/>
              <a:t>ٱللهُ</a:t>
            </a:r>
            <a:r>
              <a:rPr lang="ar-SA" sz="4000" b="1" dirty="0"/>
              <a:t> حَقًّا عَلَى </a:t>
            </a:r>
            <a:r>
              <a:rPr lang="ar-SA" sz="4000" b="1" dirty="0" err="1"/>
              <a:t>ٱلْأَرْضِ</a:t>
            </a:r>
            <a:r>
              <a:rPr lang="ar-SA" sz="4000" b="1" dirty="0"/>
              <a:t>؟ </a:t>
            </a:r>
            <a:r>
              <a:rPr lang="ar-SA" sz="4000" b="1" dirty="0" err="1"/>
              <a:t>هُوَذَا</a:t>
            </a:r>
            <a:r>
              <a:rPr lang="ar-SA" sz="4000" b="1" dirty="0"/>
              <a:t> </a:t>
            </a:r>
            <a:r>
              <a:rPr lang="ar-SA" sz="4000" b="1" dirty="0" err="1"/>
              <a:t>ٱلسَّمَاوَاتُ</a:t>
            </a:r>
            <a:r>
              <a:rPr lang="ar-SA" sz="4000" b="1" dirty="0"/>
              <a:t> وَسَمَاءُ </a:t>
            </a:r>
            <a:r>
              <a:rPr lang="ar-SA" sz="4000" b="1" dirty="0" err="1"/>
              <a:t>ٱلسَّمَاوَاتِ</a:t>
            </a:r>
            <a:r>
              <a:rPr lang="ar-SA" sz="4000" b="1" dirty="0"/>
              <a:t> لَا تَسَعُكَ، فَكَمْ </a:t>
            </a:r>
            <a:r>
              <a:rPr lang="ar-SA" sz="4000" b="1" dirty="0" err="1"/>
              <a:t>بِٱلْأَقَلِّ</a:t>
            </a:r>
            <a:r>
              <a:rPr lang="ar-SA" sz="4000" b="1" dirty="0"/>
              <a:t> هَذَا </a:t>
            </a:r>
            <a:r>
              <a:rPr lang="ar-SA" sz="4000" b="1" dirty="0" err="1"/>
              <a:t>ٱلْبَيْتُ</a:t>
            </a:r>
            <a:r>
              <a:rPr lang="ar-SA" sz="4000" b="1" dirty="0"/>
              <a:t> </a:t>
            </a:r>
            <a:r>
              <a:rPr lang="ar-SA" sz="4000" b="1" dirty="0" err="1"/>
              <a:t>ٱلَّذِي</a:t>
            </a:r>
            <a:r>
              <a:rPr lang="ar-SA" sz="4000" b="1" dirty="0"/>
              <a:t> بَنَيْتُ؟ </a:t>
            </a:r>
            <a:r>
              <a:rPr lang="ar-SA" sz="4000" b="1" dirty="0" err="1"/>
              <a:t>فَٱلْتَفِتْ</a:t>
            </a:r>
            <a:r>
              <a:rPr lang="ar-SA" sz="4000" b="1" dirty="0"/>
              <a:t> إِلَى صَلَاةِ عَبْدِكَ وَإِلَى تَضَرُّعِهِ أَيُّهَا </a:t>
            </a:r>
            <a:r>
              <a:rPr lang="ar-SA" sz="4000" b="1" dirty="0" err="1"/>
              <a:t>ٱلرَّبُّ</a:t>
            </a:r>
            <a:r>
              <a:rPr lang="ar-SA" sz="4000" b="1" dirty="0"/>
              <a:t> إِلَهِي، </a:t>
            </a:r>
            <a:r>
              <a:rPr lang="ar-SA" sz="4000" b="1" dirty="0" err="1"/>
              <a:t>وَٱسْمَعِ</a:t>
            </a:r>
            <a:r>
              <a:rPr lang="ar-SA" sz="4000" b="1" dirty="0"/>
              <a:t> </a:t>
            </a:r>
            <a:r>
              <a:rPr lang="ar-SA" sz="4000" b="1" dirty="0" err="1"/>
              <a:t>ٱلصُّرَاخَ</a:t>
            </a:r>
            <a:r>
              <a:rPr lang="ar-SA" sz="4000" b="1" dirty="0"/>
              <a:t> </a:t>
            </a:r>
            <a:r>
              <a:rPr lang="ar-SA" sz="4000" b="1" dirty="0" err="1"/>
              <a:t>وَٱلصَّلَاةَ</a:t>
            </a:r>
            <a:r>
              <a:rPr lang="ar-SA" sz="4000" b="1" dirty="0"/>
              <a:t> </a:t>
            </a:r>
            <a:r>
              <a:rPr lang="ar-SA" sz="4000" b="1" dirty="0" err="1"/>
              <a:t>ٱلَّتِي</a:t>
            </a:r>
            <a:r>
              <a:rPr lang="ar-SA" sz="4000" b="1" dirty="0"/>
              <a:t> يُصَلِّيهَا عَبْدُكَ أَمَامَكَ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689278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toi. Que tes yeux soient ouverts nuit et jour sur ce Temple, sur ce lieu dont tu as dit : C'est ici que sera mon Nom. Écoute donc la prière que ton serviteur viendra faire en ce lieu.  Écoute la supplication de ton serviteur et de ton peuple Israël, lorsqu'ils prieront en ce lieu. Toi, du ciel où tu habites, écoute et pardonne.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err="1"/>
              <a:t>ٱلْيَوْمَ</a:t>
            </a:r>
            <a:r>
              <a:rPr lang="ar-SA" sz="4000" b="1" dirty="0"/>
              <a:t>.</a:t>
            </a:r>
            <a:r>
              <a:rPr lang="fr-FR" sz="4000" b="1" dirty="0"/>
              <a:t> </a:t>
            </a:r>
            <a:r>
              <a:rPr lang="ar-SA" sz="4000" b="1" dirty="0"/>
              <a:t>لِتَكُونَ عَيْنَاكَ مَفْتُوحَتَيْنِ عَلَى هَذَا </a:t>
            </a:r>
            <a:r>
              <a:rPr lang="ar-SA" sz="4000" b="1" dirty="0" err="1"/>
              <a:t>ٱلْبَيْتِ</a:t>
            </a:r>
            <a:r>
              <a:rPr lang="ar-SA" sz="4000" b="1" dirty="0"/>
              <a:t> لَيْلًا وَنَهَارًا، عَلَى </a:t>
            </a:r>
            <a:r>
              <a:rPr lang="ar-SA" sz="4000" b="1" dirty="0" err="1"/>
              <a:t>ٱلْمَوْضِعِ</a:t>
            </a:r>
            <a:r>
              <a:rPr lang="ar-SA" sz="4000" b="1" dirty="0"/>
              <a:t> </a:t>
            </a:r>
            <a:r>
              <a:rPr lang="ar-SA" sz="4000" b="1" dirty="0" err="1"/>
              <a:t>ٱلَّذِي</a:t>
            </a:r>
            <a:r>
              <a:rPr lang="ar-SA" sz="4000" b="1" dirty="0"/>
              <a:t> قُلْتَ: إِنَّ </a:t>
            </a:r>
            <a:r>
              <a:rPr lang="ar-SA" sz="4000" b="1" dirty="0" err="1"/>
              <a:t>ٱسْمِي</a:t>
            </a:r>
            <a:r>
              <a:rPr lang="ar-SA" sz="4000" b="1" dirty="0"/>
              <a:t> يَكُونُ فِيهِ، لِتَسْمَعَ </a:t>
            </a:r>
            <a:r>
              <a:rPr lang="ar-SA" sz="4000" b="1" dirty="0" err="1"/>
              <a:t>ٱلصَّلَاةَ</a:t>
            </a:r>
            <a:r>
              <a:rPr lang="ar-SA" sz="4000" b="1" dirty="0"/>
              <a:t> </a:t>
            </a:r>
            <a:r>
              <a:rPr lang="ar-SA" sz="4000" b="1" dirty="0" err="1"/>
              <a:t>ٱلَّتِي</a:t>
            </a:r>
            <a:r>
              <a:rPr lang="ar-SA" sz="4000" b="1" dirty="0"/>
              <a:t> يُصَلِّيهَا عَبْدُكَ فِي هَذَا </a:t>
            </a:r>
            <a:r>
              <a:rPr lang="ar-SA" sz="4000" b="1" dirty="0" err="1"/>
              <a:t>ٱلْمَوْضِعِ</a:t>
            </a:r>
            <a:r>
              <a:rPr lang="ar-SA" sz="4000" b="1" dirty="0"/>
              <a:t>. </a:t>
            </a:r>
            <a:r>
              <a:rPr lang="ar-SA" sz="4000" b="1" dirty="0" err="1"/>
              <a:t>وَٱسْمَعْ</a:t>
            </a:r>
            <a:r>
              <a:rPr lang="ar-SA" sz="4000" b="1" dirty="0"/>
              <a:t> تَضَرُّعَ عَبْدِكَ وَشَعْبِكَ إِسْرَائِيلَ </a:t>
            </a:r>
            <a:r>
              <a:rPr lang="ar-SA" sz="4000" b="1" dirty="0" err="1"/>
              <a:t>ٱلَّذِينَ</a:t>
            </a:r>
            <a:r>
              <a:rPr lang="ar-SA" sz="4000" b="1" dirty="0"/>
              <a:t> يُصَلُّونَ فِي هَذَا </a:t>
            </a:r>
            <a:r>
              <a:rPr lang="ar-SA" sz="4000" b="1" dirty="0" err="1"/>
              <a:t>ٱلْمَوْضِعِ</a:t>
            </a:r>
            <a:r>
              <a:rPr lang="ar-SA" sz="4000" b="1" dirty="0"/>
              <a:t>، </a:t>
            </a:r>
            <a:r>
              <a:rPr lang="ar-SA" sz="4000" b="1" dirty="0" err="1"/>
              <a:t>وَٱسْمَعْ</a:t>
            </a:r>
            <a:r>
              <a:rPr lang="ar-SA" sz="4000" b="1" dirty="0"/>
              <a:t> أَنْتَ فِي مَوْضِعِ سُكْنَاكَ فِي </a:t>
            </a:r>
            <a:r>
              <a:rPr lang="ar-SA" sz="4000" b="1" dirty="0" err="1"/>
              <a:t>ٱلسَّمَاءِ</a:t>
            </a:r>
            <a:r>
              <a:rPr lang="ar-SA" sz="4000" b="1" dirty="0"/>
              <a:t>، وَإِذَا سَمِعْتَ </a:t>
            </a:r>
            <a:r>
              <a:rPr lang="ar-SA" sz="4000" b="1" dirty="0" err="1"/>
              <a:t>فَٱغْفِرْ</a:t>
            </a:r>
            <a:r>
              <a:rPr lang="ar-SA" sz="4000" b="1" dirty="0"/>
              <a:t>.</a:t>
            </a:r>
            <a:endParaRPr lang="fr-FR" sz="4000" b="1" dirty="0"/>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55254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Daniel</a:t>
            </a:r>
            <a:endParaRPr lang="fr-FR" sz="2800" b="1" dirty="0">
              <a:solidFill>
                <a:srgbClr val="C00000"/>
              </a:solidFill>
            </a:endParaRPr>
          </a:p>
          <a:p>
            <a:pPr marL="0" indent="0" algn="ctr">
              <a:buNone/>
            </a:pPr>
            <a:r>
              <a:rPr lang="fr-FR" sz="2800" b="1" i="1" dirty="0">
                <a:solidFill>
                  <a:srgbClr val="C00000"/>
                </a:solidFill>
              </a:rPr>
              <a:t>Daniel 9 : 4 – 19</a:t>
            </a:r>
          </a:p>
          <a:p>
            <a:pPr marL="0" indent="0" algn="just">
              <a:buNone/>
            </a:pPr>
            <a:endParaRPr lang="fr-FR" sz="2800" b="1" i="1" dirty="0">
              <a:solidFill>
                <a:srgbClr val="C00000"/>
              </a:solidFill>
            </a:endParaRPr>
          </a:p>
          <a:p>
            <a:pPr marL="0" indent="0" algn="just">
              <a:buNone/>
            </a:pPr>
            <a:r>
              <a:rPr lang="fr-FR" sz="2800" b="1" dirty="0"/>
              <a:t>Je fis au Seigneur mon Dieu cette prière et cette confession : Ah ! Seigneur, Dieu grand et redoutable, qui gardes ton alliance et ton amour à ceux qui t'aiment et qui observent tes commandements, nous avons péché, nous avons commis l'iniquité, nous avons fait le mal, nous avons été rebelles, nous nous sommes détournés de tes commandements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دانيال النبي</a:t>
            </a:r>
            <a:endParaRPr lang="fr-FR" sz="3600" b="1" dirty="0">
              <a:solidFill>
                <a:srgbClr val="C00000"/>
              </a:solidFill>
            </a:endParaRPr>
          </a:p>
          <a:p>
            <a:pPr algn="ctr"/>
            <a:r>
              <a:rPr lang="ar-SA" sz="3600" b="1" i="1" dirty="0">
                <a:solidFill>
                  <a:srgbClr val="C00000"/>
                </a:solidFill>
              </a:rPr>
              <a:t>دانيال ٩: ٤ – ١٩</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وَصَلَّيْتُ إِلَى </a:t>
            </a:r>
            <a:r>
              <a:rPr lang="ar-SA" sz="3600" b="1" dirty="0" err="1"/>
              <a:t>ٱلرَّبِّ</a:t>
            </a:r>
            <a:r>
              <a:rPr lang="ar-SA" sz="3600" b="1" dirty="0"/>
              <a:t> إِلَهِي </a:t>
            </a:r>
            <a:r>
              <a:rPr lang="ar-SA" sz="3600" b="1" dirty="0" err="1"/>
              <a:t>وَٱعْتَرَفْتُ</a:t>
            </a:r>
            <a:r>
              <a:rPr lang="ar-SA" sz="3600" b="1" dirty="0"/>
              <a:t> وَقُلْتُ: «أَيُّهَا </a:t>
            </a:r>
            <a:r>
              <a:rPr lang="ar-SA" sz="3600" b="1" dirty="0" err="1"/>
              <a:t>ٱلرَّبُّ</a:t>
            </a:r>
            <a:r>
              <a:rPr lang="ar-SA" sz="3600" b="1" dirty="0"/>
              <a:t> </a:t>
            </a:r>
            <a:r>
              <a:rPr lang="ar-SA" sz="3600" b="1" dirty="0" err="1"/>
              <a:t>ٱلْإِلَهُ</a:t>
            </a:r>
            <a:r>
              <a:rPr lang="ar-SA" sz="3600" b="1" dirty="0"/>
              <a:t> </a:t>
            </a:r>
            <a:r>
              <a:rPr lang="ar-SA" sz="3600" b="1" dirty="0" err="1"/>
              <a:t>ٱلْعَظِيمُ</a:t>
            </a:r>
            <a:r>
              <a:rPr lang="ar-SA" sz="3600" b="1" dirty="0"/>
              <a:t> </a:t>
            </a:r>
            <a:r>
              <a:rPr lang="ar-SA" sz="3600" b="1" dirty="0" err="1"/>
              <a:t>ٱلْمَهُوبُ</a:t>
            </a:r>
            <a:r>
              <a:rPr lang="ar-SA" sz="3600" b="1" dirty="0"/>
              <a:t>، حَافِظَ </a:t>
            </a:r>
            <a:r>
              <a:rPr lang="ar-SA" sz="3600" b="1" dirty="0" err="1"/>
              <a:t>ٱلْعَهْدِ</a:t>
            </a:r>
            <a:r>
              <a:rPr lang="ar-SA" sz="3600" b="1" dirty="0"/>
              <a:t> </a:t>
            </a:r>
            <a:r>
              <a:rPr lang="ar-SA" sz="3600" b="1" dirty="0" err="1"/>
              <a:t>وَٱلرَّحْمَةِ</a:t>
            </a:r>
            <a:r>
              <a:rPr lang="ar-SA" sz="3600" b="1" dirty="0"/>
              <a:t> لِمُحِبِّيهِ وَحَافِظِي وَصَايَاهُ. أَخْطَأْنَا وَأَثِمْنَا وَعَمِلْنَا </a:t>
            </a:r>
            <a:r>
              <a:rPr lang="ar-SA" sz="3600" b="1" dirty="0" err="1"/>
              <a:t>ٱلشَّرَّ</a:t>
            </a:r>
            <a:r>
              <a:rPr lang="ar-SA" sz="3600" b="1" dirty="0"/>
              <a:t>، وَتَمَرَّدْنَا وَحِدْنَا عَنْ وَصَايَاكَ</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391504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de tes préceptes. Nous n'avons pas écouté tes serviteurs les prophètes, qui ont parlé en ton nom à nos rois, à nos chefs, à nos pères, à tout le peuple du pays. A toi, Seigneur, la justice ; à nous la honte au visage, comme on le voit aujourd'hui pour les hommes de la Judée, de Jérusalem et de tout Israël, pour ceux qui sont près et pour ceux qui sont loin, dans tous les pays où tu les as chassés, à cause des infidélités qu'ils ont commises envers toi.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وَعَنْ أَحْكَامِكَ. وَمَا سَمِعْنَا مِنْ عَبِيدِكَ </a:t>
            </a:r>
            <a:r>
              <a:rPr lang="ar-SA" sz="4000" b="1" dirty="0" err="1"/>
              <a:t>ٱلْأَنْبِيَاءِ</a:t>
            </a:r>
            <a:r>
              <a:rPr lang="ar-SA" sz="4000" b="1" dirty="0"/>
              <a:t> </a:t>
            </a:r>
            <a:r>
              <a:rPr lang="ar-SA" sz="4000" b="1" dirty="0" err="1"/>
              <a:t>ٱلَّذِينَ</a:t>
            </a:r>
            <a:r>
              <a:rPr lang="ar-SA" sz="4000" b="1" dirty="0"/>
              <a:t> </a:t>
            </a:r>
            <a:r>
              <a:rPr lang="ar-SA" sz="4000" b="1" dirty="0" err="1"/>
              <a:t>بِٱسْمِكَ</a:t>
            </a:r>
            <a:r>
              <a:rPr lang="ar-SA" sz="4000" b="1" dirty="0"/>
              <a:t> كَلَّمُوا مُلُوكَنَا وَرُؤَسَاءَنَا وَآبَاءَنَا وَكُلَّ شَعْبِ </a:t>
            </a:r>
            <a:r>
              <a:rPr lang="ar-SA" sz="4000" b="1" dirty="0" err="1"/>
              <a:t>ٱلْأَرْضِ</a:t>
            </a:r>
            <a:r>
              <a:rPr lang="ar-SA" sz="4000" b="1" dirty="0"/>
              <a:t>. لَكَ يَا سَيِّدُ </a:t>
            </a:r>
            <a:r>
              <a:rPr lang="ar-SA" sz="4000" b="1" dirty="0" err="1"/>
              <a:t>ٱلْبِرُّ</a:t>
            </a:r>
            <a:r>
              <a:rPr lang="ar-SA" sz="4000" b="1" dirty="0"/>
              <a:t>، أَمَّا لَنَا فَخِزْيُ </a:t>
            </a:r>
            <a:r>
              <a:rPr lang="ar-SA" sz="4000" b="1" dirty="0" err="1"/>
              <a:t>ٱلْوُجُوهِ</a:t>
            </a:r>
            <a:r>
              <a:rPr lang="ar-SA" sz="4000" b="1" dirty="0"/>
              <a:t>، كَمَا هُوَ </a:t>
            </a:r>
            <a:r>
              <a:rPr lang="ar-SA" sz="4000" b="1" dirty="0" err="1"/>
              <a:t>ٱلْيَوْمَ</a:t>
            </a:r>
            <a:r>
              <a:rPr lang="ar-SA" sz="4000" b="1" dirty="0"/>
              <a:t> لِرِجَالِ يَهُوذَا وَلِسُكَّانِ أُورُشَلِيمَ، وَلِكُلِّ إِسْرَائِيلَ </a:t>
            </a:r>
            <a:r>
              <a:rPr lang="ar-SA" sz="4000" b="1" dirty="0" err="1"/>
              <a:t>ٱلْقَرِيبِينَ</a:t>
            </a:r>
            <a:r>
              <a:rPr lang="ar-SA" sz="4000" b="1" dirty="0"/>
              <a:t> </a:t>
            </a:r>
            <a:r>
              <a:rPr lang="ar-SA" sz="4000" b="1" dirty="0" err="1"/>
              <a:t>وَٱلْبَعِيدِينَ</a:t>
            </a:r>
            <a:r>
              <a:rPr lang="ar-SA" sz="4000" b="1" dirty="0"/>
              <a:t> فِي كُلِّ </a:t>
            </a:r>
            <a:r>
              <a:rPr lang="ar-SA" sz="4000" b="1" dirty="0" err="1"/>
              <a:t>ٱلْأَرَاضِي</a:t>
            </a:r>
            <a:r>
              <a:rPr lang="ar-SA" sz="4000" b="1" dirty="0"/>
              <a:t> </a:t>
            </a:r>
            <a:r>
              <a:rPr lang="ar-SA" sz="4000" b="1" dirty="0" err="1"/>
              <a:t>ٱلَّتِي</a:t>
            </a:r>
            <a:r>
              <a:rPr lang="ar-SA" sz="4000" b="1" dirty="0"/>
              <a:t> طَرَدْتَهُمْ إِلَيْهَا، مِنْ أَجْلِ خِيَانَتِهِمِ </a:t>
            </a:r>
            <a:r>
              <a:rPr lang="ar-SA" sz="4000" b="1" dirty="0" err="1"/>
              <a:t>ٱلَّتِي</a:t>
            </a:r>
            <a:r>
              <a:rPr lang="ar-SA" sz="4000" b="1" dirty="0"/>
              <a:t> خَانُوكَ إِيَّاهَا.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085681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Seigneur, à nous la honte au visage, à nos rois, à nos chefs, à nos pères, parce que nous avons péché contre toi. Au Seigneur notre Dieu, la miséricorde et le pardon, car nous nous sommes révoltés contre lui, nous n'avons pas écouté la voix du Seigneur, notre Dieu ; nous n'avons pas suivi les lois qu'il nous proposait par ses serviteurs les prophètes. Tout Israël a transgressé ta loi, a déserté sans écouter ta voix, et se sont répandues sur nous la malédiction et l'imprécation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يَا سَيِّدُ، لَنَا خِزْيُ </a:t>
            </a:r>
            <a:r>
              <a:rPr lang="ar-SA" sz="4000" b="1" dirty="0" err="1"/>
              <a:t>ٱلْوُجُوهِ</a:t>
            </a:r>
            <a:r>
              <a:rPr lang="ar-SA" sz="4000" b="1" dirty="0"/>
              <a:t>، لِمُلُوكِنَا، لِرُؤَسَائِنَا وَلِآبَائِنَا لِأَنَّنَا أَخْطَأْنَا إِلَيْكَ. لِلرَّبِّ إِلَهِنَا </a:t>
            </a:r>
            <a:r>
              <a:rPr lang="ar-SA" sz="4000" b="1" dirty="0" err="1"/>
              <a:t>ٱلْمَرَاحِمُ</a:t>
            </a:r>
            <a:r>
              <a:rPr lang="ar-SA" sz="4000" b="1" dirty="0"/>
              <a:t> </a:t>
            </a:r>
            <a:r>
              <a:rPr lang="ar-SA" sz="4000" b="1" dirty="0" err="1"/>
              <a:t>وَٱلْمَغْفِرَةُ</a:t>
            </a:r>
            <a:r>
              <a:rPr lang="ar-SA" sz="4000" b="1" dirty="0"/>
              <a:t>، لِأَنَّنَا تَمَرَّدْنَا عَلَيْهِ. وَمَا سَمِعْنَا صَوْتَ </a:t>
            </a:r>
            <a:r>
              <a:rPr lang="ar-SA" sz="4000" b="1" dirty="0" err="1"/>
              <a:t>ٱلرَّبِّ</a:t>
            </a:r>
            <a:r>
              <a:rPr lang="ar-SA" sz="4000" b="1" dirty="0"/>
              <a:t> إِلَهِنَا لِنَسْلُكَ فِي شَرَائِعِهِ </a:t>
            </a:r>
            <a:r>
              <a:rPr lang="ar-SA" sz="4000" b="1" dirty="0" err="1"/>
              <a:t>ٱلَّتِي</a:t>
            </a:r>
            <a:r>
              <a:rPr lang="ar-SA" sz="4000" b="1" dirty="0"/>
              <a:t> جَعَلَهَا أَمَامَنَا عَنْ يَدِ عَبِيدِهِ </a:t>
            </a:r>
            <a:r>
              <a:rPr lang="ar-SA" sz="4000" b="1" dirty="0" err="1"/>
              <a:t>ٱلْأَنْبِيَاءِ</a:t>
            </a:r>
            <a:r>
              <a:rPr lang="ar-SA" sz="4000" b="1" dirty="0"/>
              <a:t>. وَكُلُّ إِسْرَائِيلَ قَدْ تَعَدَّى عَلَى شَرِيعَتِكَ، وَحَادُوا لِئَلَّا يَسْمَعُوا صَوْتَكَ،</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69837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inscrites dans la loi de Moïse, le serviteur de Dieu car nous avons péché contre lui.</a:t>
            </a:r>
          </a:p>
          <a:p>
            <a:pPr marL="0" indent="0" algn="just">
              <a:buNone/>
            </a:pPr>
            <a:endParaRPr lang="fr-FR" sz="2800" b="1" dirty="0">
              <a:solidFill>
                <a:srgbClr val="C00000"/>
              </a:solidFill>
            </a:endParaRPr>
          </a:p>
          <a:p>
            <a:pPr marL="0" indent="0" algn="just">
              <a:buNone/>
            </a:pPr>
            <a:r>
              <a:rPr lang="fr-FR" sz="2800" b="1" dirty="0"/>
              <a:t>Et il a mis à exécution les paroles qu'il avait dites contre nous et contre les princes qui nous gouvernaient : il ferait venir à nous une calamité si grande qu'il n'en sera pas sous le ciel de plus grande qu'à Jérusalem. Ainsi qu'il est écrit dans la loi de Moïse, toute cette calamité est venue sur nous, mais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فَسَكَبْتَ عَلَيْنَا </a:t>
            </a:r>
            <a:r>
              <a:rPr lang="ar-SA" sz="4000" b="1" dirty="0" err="1"/>
              <a:t>ٱللَّعْنَةَ</a:t>
            </a:r>
            <a:r>
              <a:rPr lang="ar-SA" sz="4000" b="1" dirty="0"/>
              <a:t> </a:t>
            </a:r>
            <a:r>
              <a:rPr lang="ar-SA" sz="4000" b="1" dirty="0" err="1"/>
              <a:t>وَٱلْحَلْفَ</a:t>
            </a:r>
            <a:r>
              <a:rPr lang="ar-SA" sz="4000" b="1" dirty="0"/>
              <a:t> </a:t>
            </a:r>
            <a:r>
              <a:rPr lang="ar-SA" sz="4000" b="1" dirty="0" err="1"/>
              <a:t>ٱلْمَكْتُوبَ</a:t>
            </a:r>
            <a:r>
              <a:rPr lang="ar-SA" sz="4000" b="1" dirty="0"/>
              <a:t> فِي شَرِيعَةِ مُوسَى عَبْدِ </a:t>
            </a:r>
            <a:r>
              <a:rPr lang="ar-SA" sz="4000" b="1" dirty="0" err="1"/>
              <a:t>ٱللهِ</a:t>
            </a:r>
            <a:r>
              <a:rPr lang="ar-SA" sz="4000" b="1" dirty="0"/>
              <a:t>، لِأَنَّنَا أَخْطَأْنَا إِلَيْهِ.</a:t>
            </a:r>
            <a:endParaRPr lang="fr-FR" sz="4000" b="1" dirty="0"/>
          </a:p>
          <a:p>
            <a:pPr lvl="0" algn="just" rtl="1">
              <a:defRPr/>
            </a:pPr>
            <a:endParaRPr kumimoji="0" lang="fr-FR"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a:p>
            <a:pPr lvl="0" algn="just" rtl="1">
              <a:defRPr/>
            </a:pPr>
            <a:r>
              <a:rPr lang="ar-SA" sz="4000" b="1" dirty="0"/>
              <a:t>وَقَدْ أَقَامَ كَلِمَاتِهِ </a:t>
            </a:r>
            <a:r>
              <a:rPr lang="ar-SA" sz="4000" b="1" dirty="0" err="1"/>
              <a:t>ٱلَّتِي</a:t>
            </a:r>
            <a:r>
              <a:rPr lang="ar-SA" sz="4000" b="1" dirty="0"/>
              <a:t> تَكَلَّمَ بِهَا عَلَيْنَا وَعَلَى قُضَاتِنَا </a:t>
            </a:r>
            <a:r>
              <a:rPr lang="ar-SA" sz="4000" b="1" dirty="0" err="1"/>
              <a:t>ٱلَّذِينَ</a:t>
            </a:r>
            <a:r>
              <a:rPr lang="ar-SA" sz="4000" b="1" dirty="0"/>
              <a:t> قَضَوْا لَنَا، لِيَجْلِبَ عَلَيْنَا شَرًّا عَظِيمًا، مَا لَمْ يُجْرَ تَحْتَ </a:t>
            </a:r>
            <a:r>
              <a:rPr lang="ar-SA" sz="4000" b="1" dirty="0" err="1"/>
              <a:t>ٱلسَّمَاوَاتِ</a:t>
            </a:r>
            <a:r>
              <a:rPr lang="ar-SA" sz="4000" b="1" dirty="0"/>
              <a:t> كُلِّهَا كَمَا أُجْرِيَ عَلَى أُورُشَلِيمَ. كَمَا كُتِبَ فِي شَرِيعَةِ مُوسَى، قَدْ جَاءَ عَلَيْنَا كُلُّ هَذَا </a:t>
            </a:r>
            <a:r>
              <a:rPr lang="ar-SA" sz="4000" b="1" dirty="0" err="1"/>
              <a:t>ٱلشَّرِّ</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759852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nous n'avons pas rasséréné la face du Seigneur, notre Dieu, en revenant de nos iniquités, en apprenant à connaître ta vérité. Le Seigneur a veillé à la calamité, il l'a fait venir sur nous. Car juste est le Seigneur notre Dieu, dans toutes les </a:t>
            </a:r>
            <a:r>
              <a:rPr lang="fr-FR" sz="2800" b="1" dirty="0" err="1"/>
              <a:t>oeuvres</a:t>
            </a:r>
            <a:r>
              <a:rPr lang="fr-FR" sz="2800" b="1" dirty="0"/>
              <a:t> qu'il a faites, mais nous, nous n'avons pas écouté sa voix. Et maintenant, Seigneur notre Dieu, qui par ta main puissante as fait sortir ton peuple du pays d'Egypte, et ton renom en perdure jusqu'à ce jour, nous avons péché, nous avons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fr-FR" sz="4000" b="1" dirty="0"/>
              <a:t> </a:t>
            </a:r>
            <a:r>
              <a:rPr lang="ar-SA" sz="4000" b="1" dirty="0"/>
              <a:t>وَلَمْ نَتَضَرَّعْ إِلَى وَجْهِ </a:t>
            </a:r>
            <a:r>
              <a:rPr lang="ar-SA" sz="4000" b="1" dirty="0" err="1"/>
              <a:t>ٱلرَّبِّ</a:t>
            </a:r>
            <a:r>
              <a:rPr lang="ar-SA" sz="4000" b="1" dirty="0"/>
              <a:t> إِلَهِنَا لِنَرْجِعَ مِنْ آثَامِنَا وَنَفْطِنَ بِحَقِّكَ. فَسَهِرَ </a:t>
            </a:r>
            <a:r>
              <a:rPr lang="ar-SA" sz="4000" b="1" dirty="0" err="1"/>
              <a:t>ٱلرَّبُّ</a:t>
            </a:r>
            <a:r>
              <a:rPr lang="ar-SA" sz="4000" b="1" dirty="0"/>
              <a:t> عَلَى </a:t>
            </a:r>
            <a:r>
              <a:rPr lang="ar-SA" sz="4000" b="1" dirty="0" err="1"/>
              <a:t>ٱلشَّرِّ</a:t>
            </a:r>
            <a:r>
              <a:rPr lang="ar-SA" sz="4000" b="1" dirty="0"/>
              <a:t> وَجَلَبَهُ عَلَيْنَا، لِأَنَّ </a:t>
            </a:r>
            <a:r>
              <a:rPr lang="ar-SA" sz="4000" b="1" dirty="0" err="1"/>
              <a:t>ٱلرَّبَّ</a:t>
            </a:r>
            <a:r>
              <a:rPr lang="ar-SA" sz="4000" b="1" dirty="0"/>
              <a:t> إِلَهَنَا بَارٌّ فِي كُلِّ أَعْمَالِهِ </a:t>
            </a:r>
            <a:r>
              <a:rPr lang="ar-SA" sz="4000" b="1" dirty="0" err="1"/>
              <a:t>ٱلَّتِي</a:t>
            </a:r>
            <a:r>
              <a:rPr lang="ar-SA" sz="4000" b="1" dirty="0"/>
              <a:t> عَمِلَهَا إِذْ لَمْ نَسْمَعْ صَوْتَهُ. </a:t>
            </a:r>
            <a:r>
              <a:rPr lang="ar-SA" sz="4000" b="1" dirty="0" err="1"/>
              <a:t>وَٱلْآنَ</a:t>
            </a:r>
            <a:r>
              <a:rPr lang="ar-SA" sz="4000" b="1" dirty="0"/>
              <a:t> أَيُّهَا </a:t>
            </a:r>
            <a:r>
              <a:rPr lang="ar-SA" sz="4000" b="1" dirty="0" err="1"/>
              <a:t>ٱلسَّيِّدُ</a:t>
            </a:r>
            <a:r>
              <a:rPr lang="ar-SA" sz="4000" b="1" dirty="0"/>
              <a:t> إِلَهُنَا، </a:t>
            </a:r>
            <a:r>
              <a:rPr lang="ar-SA" sz="4000" b="1" dirty="0" err="1"/>
              <a:t>ٱلَّذِي</a:t>
            </a:r>
            <a:r>
              <a:rPr lang="ar-SA" sz="4000" b="1" dirty="0"/>
              <a:t> أَخْرَجْتَ شَعْبَكَ مِنْ أَرْضِ مِصْرَ بِيَدٍ قَوِيَّةٍ، وَجَعَلْتَ لِنَفْسِكَ </a:t>
            </a:r>
            <a:r>
              <a:rPr lang="ar-SA" sz="4000" b="1" dirty="0" err="1"/>
              <a:t>ٱسْمًا</a:t>
            </a:r>
            <a:r>
              <a:rPr lang="ar-SA" sz="4000" b="1" dirty="0"/>
              <a:t> كَمَا هُوَ هَذَا </a:t>
            </a:r>
            <a:r>
              <a:rPr lang="ar-SA" sz="4000" b="1" dirty="0" err="1"/>
              <a:t>ٱلْيَوْمَ</a:t>
            </a:r>
            <a:r>
              <a:rPr lang="ar-SA" sz="4000" b="1" dirty="0"/>
              <a:t>، قَدْ أَخْطَأْنَا، عَمِلْنَا شَرًّا.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785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5"/>
            <a:ext cx="5164616" cy="2123658"/>
          </a:xfrm>
          <a:prstGeom prst="rect">
            <a:avLst/>
          </a:prstGeom>
        </p:spPr>
        <p:txBody>
          <a:bodyPr wrap="square">
            <a:spAutoFit/>
          </a:bodyPr>
          <a:lstStyle/>
          <a:p>
            <a:pPr algn="just" rtl="1"/>
            <a:r>
              <a:rPr lang="ar-EG" sz="4400" b="1" dirty="0"/>
              <a:t>أمطر مطرًا على وجه الأرض حتى أنبتت وأعطت ثمرها.</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Afhwou</a:t>
            </a:r>
            <a:r>
              <a:rPr lang="fr-FR" sz="3600" b="1">
                <a:latin typeface="CS Avva Shenouda" pitchFamily="34" charset="0"/>
              </a:rPr>
              <a:t> `noumounhwou </a:t>
            </a:r>
            <a:r>
              <a:rPr lang="fr-FR" sz="3600" b="1" dirty="0">
                <a:latin typeface="CS Avva Shenouda" pitchFamily="34" charset="0"/>
              </a:rPr>
              <a:t>@ </a:t>
            </a:r>
            <a:r>
              <a:rPr lang="fr-FR" sz="3600" b="1" err="1">
                <a:latin typeface="CS Avva Shenouda" pitchFamily="34" charset="0"/>
              </a:rPr>
              <a:t>hijen</a:t>
            </a:r>
            <a:r>
              <a:rPr lang="fr-FR" sz="3600" b="1">
                <a:latin typeface="CS Avva Shenouda" pitchFamily="34" charset="0"/>
              </a:rPr>
              <a:t> `pho `m`pkahi @ sa`ntefrwt `e`pswi @ `ntef] `mpefoutah</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Il fit tomber la pluie</a:t>
            </a:r>
          </a:p>
          <a:p>
            <a:pPr algn="ctr"/>
            <a:r>
              <a:rPr lang="fr-FR" sz="3200" b="1" dirty="0">
                <a:latin typeface="Book Antiqua" pitchFamily="18" charset="0"/>
              </a:rPr>
              <a:t>Sur la face de la terre</a:t>
            </a:r>
          </a:p>
          <a:p>
            <a:pPr algn="ctr"/>
            <a:r>
              <a:rPr lang="fr-FR" sz="3200" b="1" dirty="0">
                <a:latin typeface="Book Antiqua" pitchFamily="18" charset="0"/>
              </a:rPr>
              <a:t>Jusqu'à la faire germer</a:t>
            </a:r>
          </a:p>
          <a:p>
            <a:pPr algn="ctr"/>
            <a:r>
              <a:rPr lang="fr-FR" sz="3200" b="1" dirty="0">
                <a:latin typeface="Book Antiqua" pitchFamily="18" charset="0"/>
              </a:rPr>
              <a:t>Et elle donna ses fruits.</a:t>
            </a:r>
          </a:p>
        </p:txBody>
      </p:sp>
    </p:spTree>
    <p:extLst>
      <p:ext uri="{BB962C8B-B14F-4D97-AF65-F5344CB8AC3E}">
        <p14:creationId xmlns:p14="http://schemas.microsoft.com/office/powerpoint/2010/main" val="17923065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commis le mal. Seigneur, par toutes tes justices, détourne ta colère et ta fureur de Jérusalem, ta ville, ta montagne sainte, car à cause de nos péchés et des fautes de nos pères, Jérusalem et ton peuple sont en opprobre à tous ceux qui nous environnent. Et maintenant, écoute, ô notre Dieu, la prière de ton serviteur et ses supplications. Que ta face illumine ton sanctuaire désolé, par toi-même, Seigneur ! Prête l'oreille, mon Dieu, et écoute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يَا سَيِّدُ، حَسَبَ كُلِّ رَحْمَتِكَ </a:t>
            </a:r>
            <a:r>
              <a:rPr lang="ar-SA" sz="4000" b="1" dirty="0" err="1"/>
              <a:t>ٱصْرِفْ</a:t>
            </a:r>
            <a:r>
              <a:rPr lang="ar-SA" sz="4000" b="1" dirty="0"/>
              <a:t> سَخَطَكَ وَغَضَبَكَ عَنْ مَدِينَتِكَ أُورُشَلِيمَ جَبَلِ قُدْسِكَ، إِذْ لِخَطَايَانَا وَلِآثَامِ آبَائِنَا صَارَتْ أُورُشَلِيمُ وَشَعْبُكَ عَارًا عِنْدَ جَمِيعِ </a:t>
            </a:r>
            <a:r>
              <a:rPr lang="ar-SA" sz="4000" b="1" dirty="0" err="1"/>
              <a:t>ٱلَّذِينَ</a:t>
            </a:r>
            <a:r>
              <a:rPr lang="ar-SA" sz="4000" b="1" dirty="0"/>
              <a:t> حَوْلَنَا. </a:t>
            </a:r>
            <a:r>
              <a:rPr lang="ar-SA" sz="4000" b="1" dirty="0" err="1"/>
              <a:t>فَٱسْمَعِ</a:t>
            </a:r>
            <a:r>
              <a:rPr lang="ar-SA" sz="4000" b="1" dirty="0"/>
              <a:t> </a:t>
            </a:r>
            <a:r>
              <a:rPr lang="ar-SA" sz="4000" b="1" dirty="0" err="1"/>
              <a:t>ٱلْآنَ</a:t>
            </a:r>
            <a:r>
              <a:rPr lang="ar-SA" sz="4000" b="1" dirty="0"/>
              <a:t> يَا إِلَهَنَا صَلَاةَ عَبْدِكَ وَتَضَرُّعَاتِهِ، وَأَضِئْ بِوَجْهِكَ عَلَى مَقْدِسِكَ </a:t>
            </a:r>
            <a:r>
              <a:rPr lang="ar-SA" sz="4000" b="1" dirty="0" err="1"/>
              <a:t>ٱلْخَرِبِ</a:t>
            </a:r>
            <a:r>
              <a:rPr lang="ar-SA" sz="4000" b="1" dirty="0"/>
              <a:t> مِنْ أَجْلِ </a:t>
            </a:r>
            <a:r>
              <a:rPr lang="ar-SA" sz="4000" b="1" dirty="0" err="1"/>
              <a:t>ٱلسَّيِّدِ</a:t>
            </a:r>
            <a:r>
              <a:rPr lang="ar-SA" sz="4000" b="1" dirty="0"/>
              <a:t>. أَمِلْ أُذُنَكَ يَا إِلَهِي </a:t>
            </a:r>
            <a:r>
              <a:rPr lang="ar-SA" sz="4000" b="1" dirty="0" err="1"/>
              <a:t>وَٱسْمَعْ</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497229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Ouvre les yeux et vois nos désolations et la ville sur laquelle on invoque ton nom ! Ce n'est pas en raison de nos </a:t>
            </a:r>
            <a:r>
              <a:rPr lang="fr-FR" sz="2800" b="1" dirty="0" err="1"/>
              <a:t>oeuvres</a:t>
            </a:r>
            <a:r>
              <a:rPr lang="fr-FR" sz="2800" b="1" dirty="0"/>
              <a:t> justes que nous répandons devant toi nos supplications, mais en raison de tes grandes miséricordes. Seigneur, écoute ! Seigneur, pardonne ! Seigneur, veille et agis ! Ne tarde point ! par toi-même, mon Dieu ! car ton nom est invoqué sur ta ville et ton peuple. »</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fr-FR" sz="4000" b="1" dirty="0"/>
              <a:t> </a:t>
            </a:r>
            <a:r>
              <a:rPr lang="ar-SA" sz="4000" b="1" dirty="0"/>
              <a:t>اِفْتَحْ عَيْنَيْكَ </a:t>
            </a:r>
            <a:r>
              <a:rPr lang="ar-SA" sz="4000" b="1" dirty="0" err="1"/>
              <a:t>وَٱنْظُرْ</a:t>
            </a:r>
            <a:r>
              <a:rPr lang="ar-SA" sz="4000" b="1" dirty="0"/>
              <a:t> خِرَبَنَا </a:t>
            </a:r>
            <a:r>
              <a:rPr lang="ar-SA" sz="4000" b="1" dirty="0" err="1"/>
              <a:t>وَٱلْمَدِينَةَ</a:t>
            </a:r>
            <a:r>
              <a:rPr lang="ar-SA" sz="4000" b="1" dirty="0"/>
              <a:t> </a:t>
            </a:r>
            <a:r>
              <a:rPr lang="ar-SA" sz="4000" b="1" dirty="0" err="1"/>
              <a:t>ٱلَّتِي</a:t>
            </a:r>
            <a:r>
              <a:rPr lang="ar-SA" sz="4000" b="1" dirty="0"/>
              <a:t> دُعِيَ </a:t>
            </a:r>
            <a:r>
              <a:rPr lang="ar-SA" sz="4000" b="1" dirty="0" err="1"/>
              <a:t>ٱسْمُكَ</a:t>
            </a:r>
            <a:r>
              <a:rPr lang="ar-SA" sz="4000" b="1" dirty="0"/>
              <a:t> عَلَيْهَا، لِأَنَّهُ لَا لِأَجْلِ بِرِّنَا نَطْرَحُ تَضَرُّعَاتِنَا أَمَامَ وَجْهِكَ، بَلْ لِأَجْلِ مَرَاحِمِكَ </a:t>
            </a:r>
            <a:r>
              <a:rPr lang="ar-SA" sz="4000" b="1" dirty="0" err="1"/>
              <a:t>ٱلْعَظِيمَةِ</a:t>
            </a:r>
            <a:r>
              <a:rPr lang="ar-SA" sz="4000" b="1" dirty="0"/>
              <a:t>. يَا سَيِّدُ </a:t>
            </a:r>
            <a:r>
              <a:rPr lang="ar-SA" sz="4000" b="1" dirty="0" err="1"/>
              <a:t>ٱسْمَعْ</a:t>
            </a:r>
            <a:r>
              <a:rPr lang="ar-SA" sz="4000" b="1" dirty="0"/>
              <a:t>. يَا سَيِّدُ </a:t>
            </a:r>
            <a:r>
              <a:rPr lang="ar-SA" sz="4000" b="1" dirty="0" err="1"/>
              <a:t>ٱغْفِرْ</a:t>
            </a:r>
            <a:r>
              <a:rPr lang="ar-SA" sz="4000" b="1" dirty="0"/>
              <a:t>. يَا سَيِّدُ أَصْغِ </a:t>
            </a:r>
            <a:r>
              <a:rPr lang="ar-SA" sz="4000" b="1" dirty="0" err="1"/>
              <a:t>وَٱصْنَعْ</a:t>
            </a:r>
            <a:r>
              <a:rPr lang="ar-SA" sz="4000" b="1" dirty="0"/>
              <a:t>. لَا تُؤَخِّرْ مِنْ أَجْلِ نَفْسِكَ يَا إِلَهِي، لِأَنَّ </a:t>
            </a:r>
            <a:r>
              <a:rPr lang="ar-SA" sz="4000" b="1" dirty="0" err="1"/>
              <a:t>ٱسْمَكَ</a:t>
            </a:r>
            <a:r>
              <a:rPr lang="ar-SA" sz="4000" b="1" dirty="0"/>
              <a:t> دُعِيَ عَلَى مَدِينَتِكَ وَعَلَى شَعْبِكَ».</a:t>
            </a:r>
            <a:endParaRPr lang="fr-FR" sz="4000" b="1" dirty="0"/>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411161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Histoire des trois jeunes saints</a:t>
            </a:r>
            <a:endParaRPr lang="fr-FR" sz="2800" b="1" dirty="0">
              <a:solidFill>
                <a:srgbClr val="C00000"/>
              </a:solidFill>
            </a:endParaRPr>
          </a:p>
          <a:p>
            <a:pPr marL="0" indent="0" algn="ctr">
              <a:buNone/>
            </a:pPr>
            <a:r>
              <a:rPr lang="fr-FR" sz="2800" b="1" i="1" dirty="0">
                <a:solidFill>
                  <a:srgbClr val="C00000"/>
                </a:solidFill>
              </a:rPr>
              <a:t>Daniel 3 : 1 – 24</a:t>
            </a:r>
          </a:p>
          <a:p>
            <a:pPr marL="0" indent="0" algn="ctr">
              <a:buNone/>
            </a:pPr>
            <a:endParaRPr lang="fr-FR" sz="2800" b="1" i="1" dirty="0">
              <a:solidFill>
                <a:srgbClr val="C00000"/>
              </a:solidFill>
            </a:endParaRPr>
          </a:p>
          <a:p>
            <a:pPr marL="0" indent="0" algn="just">
              <a:buNone/>
            </a:pPr>
            <a:r>
              <a:rPr lang="fr-FR" sz="2800" b="1" dirty="0"/>
              <a:t>Dans sa 18</a:t>
            </a:r>
            <a:r>
              <a:rPr lang="fr-FR" sz="2800" b="1" baseline="30000" dirty="0"/>
              <a:t>ème</a:t>
            </a:r>
            <a:r>
              <a:rPr lang="fr-FR" sz="2800" b="1" dirty="0"/>
              <a:t> année, le roi Nabuchodonosor fit une statue d'or, haute de 60 coudées et large de six, qu'il dressa dans la plaine de Dura, dans la province de Babylone. Le roi Nabuchodonosor manda aux satrapes, magistrats, gouverneurs, conseillers, trésoriers, juges et juristes, et à toutes les autorités de la province, de s'assembler et de se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rtl="1"/>
            <a:r>
              <a:rPr lang="ar-SA" sz="3600" b="1" i="1" dirty="0">
                <a:solidFill>
                  <a:srgbClr val="C00000"/>
                </a:solidFill>
              </a:rPr>
              <a:t>رؤيا دانيال النبي من أجل الثلاث فتية القديسين دانيال ٣: ١ – ٢٤</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في السنة الثامنة عشر </a:t>
            </a:r>
            <a:r>
              <a:rPr lang="ar-SA" sz="3600" b="1" dirty="0" err="1"/>
              <a:t>لنَبُوخَذْنَصَّرُ</a:t>
            </a:r>
            <a:r>
              <a:rPr lang="ar-SA" sz="3600" b="1" dirty="0"/>
              <a:t> </a:t>
            </a:r>
            <a:r>
              <a:rPr lang="ar-SA" sz="3600" b="1" dirty="0" err="1"/>
              <a:t>ٱلْمَلِكُ</a:t>
            </a:r>
            <a:r>
              <a:rPr lang="ar-SA" sz="3600" b="1" dirty="0"/>
              <a:t> صَنَعَ تِمْثَالًا مِنْ ذَهَبٍ طُولُهُ سِتُّونَ ذِرَاعًا وَعَرْضُهُ سِتُّ أَذْرُعٍ، وَنَصَبَهُ فِي بُقْعَةِ دُورَا فِي وِلَايَةِ بَابِلَ. ثُمَّ أَرْسَلَ </a:t>
            </a:r>
            <a:r>
              <a:rPr lang="ar-SA" sz="3600" b="1" dirty="0" err="1"/>
              <a:t>نَبُوخَذْنَصَّرُ</a:t>
            </a:r>
            <a:r>
              <a:rPr lang="ar-SA" sz="3600" b="1" dirty="0"/>
              <a:t> </a:t>
            </a:r>
            <a:r>
              <a:rPr lang="ar-SA" sz="3600" b="1" dirty="0" err="1"/>
              <a:t>ٱلْمَلِكُ</a:t>
            </a:r>
            <a:r>
              <a:rPr lang="ar-SA" sz="3600" b="1" dirty="0"/>
              <a:t> لِيَجْمَعَ </a:t>
            </a:r>
            <a:r>
              <a:rPr lang="ar-SA" sz="3600" b="1" dirty="0" err="1"/>
              <a:t>ٱلْمَرَازِبَةَ</a:t>
            </a:r>
            <a:r>
              <a:rPr lang="ar-SA" sz="3600" b="1" dirty="0"/>
              <a:t> </a:t>
            </a:r>
            <a:r>
              <a:rPr lang="ar-SA" sz="3600" b="1" dirty="0" err="1"/>
              <a:t>وَٱلشِّحَنَ</a:t>
            </a:r>
            <a:r>
              <a:rPr lang="ar-SA" sz="3600" b="1" dirty="0"/>
              <a:t> </a:t>
            </a:r>
            <a:r>
              <a:rPr lang="ar-SA" sz="3600" b="1" dirty="0" err="1"/>
              <a:t>وَٱلْوُلَاةَ</a:t>
            </a:r>
            <a:r>
              <a:rPr lang="ar-SA" sz="3600" b="1" dirty="0"/>
              <a:t> </a:t>
            </a:r>
            <a:r>
              <a:rPr lang="ar-SA" sz="3600" b="1" dirty="0" err="1"/>
              <a:t>وَٱلْقُضَاةَ</a:t>
            </a:r>
            <a:r>
              <a:rPr lang="ar-SA" sz="3600" b="1" dirty="0"/>
              <a:t> </a:t>
            </a:r>
            <a:r>
              <a:rPr lang="ar-SA" sz="3600" b="1" dirty="0" err="1"/>
              <a:t>وَٱلْخَزَنَةَ</a:t>
            </a:r>
            <a:r>
              <a:rPr lang="ar-SA" sz="3600" b="1" dirty="0"/>
              <a:t> </a:t>
            </a:r>
            <a:r>
              <a:rPr lang="ar-SA" sz="3600" b="1" dirty="0" err="1"/>
              <a:t>وَٱلْفُقَهَاءَ</a:t>
            </a:r>
            <a:r>
              <a:rPr lang="ar-SA" sz="3600" b="1" dirty="0"/>
              <a:t> </a:t>
            </a:r>
            <a:r>
              <a:rPr lang="ar-SA" sz="3600" b="1" dirty="0" err="1"/>
              <a:t>وَٱلْمُفْتِينَ</a:t>
            </a:r>
            <a:r>
              <a:rPr lang="ar-SA" sz="3600" b="1" dirty="0"/>
              <a:t> وَكُلَّ حُكَّامِ </a:t>
            </a:r>
            <a:r>
              <a:rPr lang="ar-SA" sz="3600" b="1" dirty="0" err="1"/>
              <a:t>ٱلْوِلَايَاتِ</a:t>
            </a:r>
            <a:r>
              <a:rPr lang="ar-SA" sz="3600" b="1" dirty="0"/>
              <a:t>، لِيَأْتُوا لِتَدْشِينِ</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42901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rendre à la dédicace de la statue élevée par le roi Nabuchodonosor. Lors s'assemblèrent satrapes, magistrats, gouverneurs, conseillers, trésoriers, juges et juristes et toutes les autorités de la province pour la dédicace de la statue qu'avait élevée le roi Nabuchodonosor, et ils se tinrent devant la statue qu'avait élevée le roi Nabuchodonosor.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err="1"/>
              <a:t>ٱلتِّمْثَالِ</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حِينَئِذٍ </a:t>
            </a:r>
            <a:r>
              <a:rPr lang="ar-SA" sz="4000" b="1" dirty="0" err="1"/>
              <a:t>ٱجْتَمَعَ</a:t>
            </a:r>
            <a:r>
              <a:rPr lang="ar-SA" sz="4000" b="1" dirty="0"/>
              <a:t> </a:t>
            </a:r>
            <a:r>
              <a:rPr lang="ar-SA" sz="4000" b="1" dirty="0" err="1"/>
              <a:t>ٱلْمَرَازِبَةُ</a:t>
            </a:r>
            <a:r>
              <a:rPr lang="ar-SA" sz="4000" b="1" dirty="0"/>
              <a:t> </a:t>
            </a:r>
            <a:r>
              <a:rPr lang="ar-SA" sz="4000" b="1" dirty="0" err="1"/>
              <a:t>وَٱلشِّحَنُ</a:t>
            </a:r>
            <a:r>
              <a:rPr lang="ar-SA" sz="4000" b="1" dirty="0"/>
              <a:t> </a:t>
            </a:r>
            <a:r>
              <a:rPr lang="ar-SA" sz="4000" b="1" dirty="0" err="1"/>
              <a:t>وَٱلْوُلَاةُ</a:t>
            </a:r>
            <a:r>
              <a:rPr lang="ar-SA" sz="4000" b="1" dirty="0"/>
              <a:t> </a:t>
            </a:r>
            <a:r>
              <a:rPr lang="ar-SA" sz="4000" b="1" dirty="0" err="1"/>
              <a:t>وَٱلْقُضَاةُ</a:t>
            </a:r>
            <a:r>
              <a:rPr lang="ar-SA" sz="4000" b="1" dirty="0"/>
              <a:t> </a:t>
            </a:r>
            <a:r>
              <a:rPr lang="ar-SA" sz="4000" b="1" dirty="0" err="1"/>
              <a:t>وَٱلْخَزَنَةُ</a:t>
            </a:r>
            <a:r>
              <a:rPr lang="ar-SA" sz="4000" b="1" dirty="0"/>
              <a:t> </a:t>
            </a:r>
            <a:r>
              <a:rPr lang="ar-SA" sz="4000" b="1" dirty="0" err="1"/>
              <a:t>وَٱلْفُقَهَاءُ</a:t>
            </a:r>
            <a:r>
              <a:rPr lang="ar-SA" sz="4000" b="1" dirty="0"/>
              <a:t> </a:t>
            </a:r>
            <a:r>
              <a:rPr lang="ar-SA" sz="4000" b="1" dirty="0" err="1"/>
              <a:t>وَٱلْمُفْتُونَ</a:t>
            </a:r>
            <a:r>
              <a:rPr lang="ar-SA" sz="4000" b="1" dirty="0"/>
              <a:t> وَكُلُّ حُكَّامِ </a:t>
            </a:r>
            <a:r>
              <a:rPr lang="ar-SA" sz="4000" b="1" dirty="0" err="1"/>
              <a:t>ٱلْوِلَايَاتِ</a:t>
            </a:r>
            <a:r>
              <a:rPr lang="ar-SA" sz="4000" b="1" dirty="0"/>
              <a:t> لِتَدْشِينِ </a:t>
            </a:r>
            <a:r>
              <a:rPr lang="ar-SA" sz="4000" b="1" dirty="0" err="1"/>
              <a:t>ٱلتِّمْثَالِ</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وَوَقَفُوا أَمَامَ </a:t>
            </a:r>
            <a:r>
              <a:rPr lang="ar-SA" sz="4000" b="1" dirty="0" err="1"/>
              <a:t>ٱلتِّمْثَالِ</a:t>
            </a:r>
            <a:r>
              <a:rPr lang="ar-SA" sz="4000" b="1" dirty="0"/>
              <a:t> </a:t>
            </a:r>
            <a:r>
              <a:rPr lang="ar-SA" sz="4000" b="1" dirty="0" err="1"/>
              <a:t>ٱلَّذِي</a:t>
            </a:r>
            <a:r>
              <a:rPr lang="ar-SA" sz="4000" b="1" dirty="0"/>
              <a:t> نَصَبَهُ </a:t>
            </a:r>
            <a:r>
              <a:rPr lang="ar-SA" sz="4000" b="1" dirty="0" err="1"/>
              <a:t>نَبُوخَذْنَصَّرُ</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8890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héraut proclama avec force : "A vous, peuples, nations et langues, voici ce qui a été commandé à l'instant où vous entendrez sonner trompe, pipeau, cithare, sambuque, psaltérion, cornemuse et toute espèce de musique, vous vous prosternerez et ferez adoration à la statue d'or qu'a élevée le roi Nabuchodonosor. Quant à celui qui ne se prosternera ni ne fera adoration, il sera immédiatement jeté dans la fournaise de feu ardent."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وَنَادَى مُنَادٍ بِشِدَّةٍ: «قَدْ أُمِرْتُمْ أَيُّهَا </a:t>
            </a:r>
            <a:r>
              <a:rPr lang="ar-SA" sz="4000" b="1" dirty="0" err="1"/>
              <a:t>ٱلشُّعُوبُ</a:t>
            </a:r>
            <a:r>
              <a:rPr lang="ar-SA" sz="4000" b="1" dirty="0"/>
              <a:t> </a:t>
            </a:r>
            <a:r>
              <a:rPr lang="ar-SA" sz="4000" b="1" dirty="0" err="1"/>
              <a:t>وَٱلْأُمَمُ</a:t>
            </a:r>
            <a:r>
              <a:rPr lang="ar-SA" sz="4000" b="1" dirty="0"/>
              <a:t> </a:t>
            </a:r>
            <a:r>
              <a:rPr lang="ar-SA" sz="4000" b="1" dirty="0" err="1"/>
              <a:t>وَٱلْأَلْسِنَةُ</a:t>
            </a:r>
            <a:r>
              <a:rPr lang="ar-SA" sz="4000" b="1" dirty="0"/>
              <a:t>، عِنْدَمَا تَسْمَعُونَ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a:t>
            </a:r>
            <a:r>
              <a:rPr lang="ar-SA" sz="4000" b="1" dirty="0" err="1"/>
              <a:t>وَٱلْمِزْمَارِ</a:t>
            </a:r>
            <a:r>
              <a:rPr lang="ar-SA" sz="4000" b="1" dirty="0"/>
              <a:t> وَكُلِّ أَنْوَاعِ </a:t>
            </a:r>
            <a:r>
              <a:rPr lang="ar-SA" sz="4000" b="1" dirty="0" err="1"/>
              <a:t>ٱلْعَزْفِ</a:t>
            </a:r>
            <a:r>
              <a:rPr lang="ar-SA" sz="4000" b="1" dirty="0"/>
              <a:t>، أَنْ تَخِرُّوا وَتَسْجُدُوا لِتِمْثَالِ </a:t>
            </a:r>
            <a:r>
              <a:rPr lang="ar-SA" sz="4000" b="1" dirty="0" err="1"/>
              <a:t>ٱلذَّهَبِ</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وَمَنْ لَا يَخِرُّ وَيَسْجُدُ، فَفِي تِلْكَ </a:t>
            </a:r>
            <a:r>
              <a:rPr lang="ar-SA" sz="4000" b="1" dirty="0" err="1"/>
              <a:t>ٱلسَّاعَةِ</a:t>
            </a:r>
            <a:r>
              <a:rPr lang="ar-SA" sz="4000" b="1" dirty="0"/>
              <a:t> يُلْقَى فِي وَسَطِ أَتُّونِ نَارٍ مُتَّقِدَةٍ».</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95236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Sur quoi, dès que tous les peuples eurent entendu sonner trompe, pipeau, cithare, sambuque, psaltérion, cornemuse et toute espèce de musique, se prosternèrent tous les peuples, nations et langues, faisant adoration à la statue d'or qu'avait élevée le roi Nabuchodonosor. Cependant certains Chaldéens s'en vinrent dénoncer les Juifs. Ils dirent au roi Nabuchodonosor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لِأَجْلِ ذَلِكَ وَقْتَمَا سَمِعَ كُلُّ </a:t>
            </a:r>
            <a:r>
              <a:rPr lang="ar-SA" sz="4000" b="1" dirty="0" err="1"/>
              <a:t>ٱلشُّعُوبِ</a:t>
            </a:r>
            <a:r>
              <a:rPr lang="ar-SA" sz="4000" b="1" dirty="0"/>
              <a:t>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وَكُلِّ أَنْوَاعِ </a:t>
            </a:r>
            <a:r>
              <a:rPr lang="ar-SA" sz="4000" b="1" dirty="0" err="1"/>
              <a:t>ٱلْعَزْفِ</a:t>
            </a:r>
            <a:r>
              <a:rPr lang="ar-SA" sz="4000" b="1" dirty="0"/>
              <a:t>، خَرَّ كُلُّ </a:t>
            </a:r>
            <a:r>
              <a:rPr lang="ar-SA" sz="4000" b="1" dirty="0" err="1"/>
              <a:t>ٱلشُّعُوبِ</a:t>
            </a:r>
            <a:r>
              <a:rPr lang="ar-SA" sz="4000" b="1" dirty="0"/>
              <a:t> </a:t>
            </a:r>
            <a:r>
              <a:rPr lang="ar-SA" sz="4000" b="1" dirty="0" err="1"/>
              <a:t>وَٱلْأُمَمِ</a:t>
            </a:r>
            <a:r>
              <a:rPr lang="ar-SA" sz="4000" b="1" dirty="0"/>
              <a:t> </a:t>
            </a:r>
            <a:r>
              <a:rPr lang="ar-SA" sz="4000" b="1" dirty="0" err="1"/>
              <a:t>وَٱلْأَلْسِنَةِ</a:t>
            </a:r>
            <a:r>
              <a:rPr lang="ar-SA" sz="4000" b="1" dirty="0"/>
              <a:t> وَسَجَدُوا لِتِمْثَالِ </a:t>
            </a:r>
            <a:r>
              <a:rPr lang="ar-SA" sz="4000" b="1" dirty="0" err="1"/>
              <a:t>ٱلذَّهَبِ</a:t>
            </a:r>
            <a:r>
              <a:rPr lang="ar-SA" sz="4000" b="1" dirty="0"/>
              <a:t> </a:t>
            </a:r>
            <a:r>
              <a:rPr lang="ar-SA" sz="4000" b="1" dirty="0" err="1"/>
              <a:t>ٱلَّذِي</a:t>
            </a:r>
            <a:r>
              <a:rPr lang="ar-SA" sz="4000" b="1" dirty="0"/>
              <a:t> نَصَبَهُ </a:t>
            </a:r>
            <a:r>
              <a:rPr lang="ar-SA" sz="4000" b="1" dirty="0" err="1"/>
              <a:t>نَبُوخَذْنَصَّرُ</a:t>
            </a:r>
            <a:r>
              <a:rPr lang="ar-SA" sz="4000" b="1" dirty="0"/>
              <a:t> </a:t>
            </a:r>
            <a:r>
              <a:rPr lang="ar-SA" sz="4000" b="1" dirty="0" err="1"/>
              <a:t>ٱلْمَلِكُ</a:t>
            </a:r>
            <a:r>
              <a:rPr lang="ar-SA" sz="4000" b="1" dirty="0"/>
              <a:t>. لِأَجْلِ ذَلِكَ تَقَدَّمَ حِينَئِذٍ رِجَالٌ كَلْدَانِيُّونَ </a:t>
            </a:r>
            <a:r>
              <a:rPr lang="ar-SA" sz="4000" b="1" dirty="0" err="1"/>
              <a:t>وَٱشْتَكَوْا</a:t>
            </a:r>
            <a:r>
              <a:rPr lang="ar-SA" sz="4000" b="1" dirty="0"/>
              <a:t> عَلَى </a:t>
            </a:r>
            <a:r>
              <a:rPr lang="ar-SA" sz="4000" b="1" dirty="0" err="1"/>
              <a:t>ٱلْيَهُودِ</a:t>
            </a:r>
            <a:r>
              <a:rPr lang="ar-SA" sz="4000" b="1" dirty="0"/>
              <a:t>، أَجَابُوا وَقَالُوا لِلْمَلِكِ </a:t>
            </a:r>
            <a:r>
              <a:rPr lang="ar-SA" sz="4000" b="1" dirty="0" err="1"/>
              <a:t>نَبُوخَذْنَصَّرَ</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4661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 roi, vis à jamais ! O roi, tu as promulgué un décret prescrivant à tout homme qui entendrait sonner trompe, pipeau, cithare, sambuque, psaltérion, cornemuse et toute espèce de musique, de se prosterner et de faire adoration à la statue d'or, et arrêtant que ceux qui ne se prosterneraient ni ne feraient adoration seraient jetés dans la fournaise de feu ardent.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«أَيُّهَا </a:t>
            </a:r>
            <a:r>
              <a:rPr lang="ar-SA" sz="4000" b="1" dirty="0" err="1"/>
              <a:t>ٱلْمَلِكُ</a:t>
            </a:r>
            <a:r>
              <a:rPr lang="ar-SA" sz="4000" b="1" dirty="0"/>
              <a:t>، عِشْ إِلَى </a:t>
            </a:r>
            <a:r>
              <a:rPr lang="ar-SA" sz="4000" b="1" dirty="0" err="1"/>
              <a:t>ٱلْأَبَدِ</a:t>
            </a:r>
            <a:r>
              <a:rPr lang="ar-SA" sz="4000" b="1" dirty="0"/>
              <a:t>! أَنْتَ أَيُّهَا </a:t>
            </a:r>
            <a:r>
              <a:rPr lang="ar-SA" sz="4000" b="1" dirty="0" err="1"/>
              <a:t>ٱلْمَلِكُ</a:t>
            </a:r>
            <a:r>
              <a:rPr lang="ar-SA" sz="4000" b="1" dirty="0"/>
              <a:t> قَدْ أَصْدَرْتَ أَمْرًا بِأَنَّ كُلَّ إِنْسَانٍ يَسْمَعُ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a:t>
            </a:r>
            <a:r>
              <a:rPr lang="ar-SA" sz="4000" b="1" dirty="0" err="1"/>
              <a:t>وَٱلْمِزْمَارِ</a:t>
            </a:r>
            <a:r>
              <a:rPr lang="ar-SA" sz="4000" b="1" dirty="0"/>
              <a:t> وَكُلِّ أَنْوَاعِ </a:t>
            </a:r>
            <a:r>
              <a:rPr lang="ar-SA" sz="4000" b="1" dirty="0" err="1"/>
              <a:t>ٱلْعَزْفِ</a:t>
            </a:r>
            <a:r>
              <a:rPr lang="ar-SA" sz="4000" b="1" dirty="0"/>
              <a:t>، يَخِرُّ وَيَسْجُدُ لِتِمْثَالِ </a:t>
            </a:r>
            <a:r>
              <a:rPr lang="ar-SA" sz="4000" b="1" dirty="0" err="1"/>
              <a:t>ٱلذَّهَبِ</a:t>
            </a:r>
            <a:r>
              <a:rPr lang="ar-SA" sz="4000" b="1" dirty="0"/>
              <a:t>. وَمَنْ لَا يَخِرُّ وَيَسْجُدُ فَإِنَّهُ يُلْقَى فِي وَسَطِ أَتُّونِ نَارٍ مُتَّقِدَةٍ.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6009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Or voici des Juifs que tu as assignés aux affaires de la province de Babylone :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 ces gens n'ont pas tenu compte de tes ordres, ô roi ; ils ne servent pas ton dieu et ils n'ont pas fait adoration à la statue d'or que tu as élevée." Alors, frémissant de colère, Nabuchodonosor manda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Aussitôt on amena ces gens devant le roi. Le roi </a:t>
            </a:r>
            <a:r>
              <a:rPr lang="fr-FR" sz="2800" b="1" dirty="0" err="1"/>
              <a:t>Nabucodonosor</a:t>
            </a:r>
            <a:r>
              <a:rPr lang="fr-FR" sz="2800" b="1" dirty="0"/>
              <a:t> leur parla ainsi dans sa colère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يُوجَدُ رِجَالٌ يَهُودٌ، </a:t>
            </a:r>
            <a:r>
              <a:rPr lang="ar-SA" sz="4000" b="1" dirty="0" err="1"/>
              <a:t>ٱلَّذِينَ</a:t>
            </a:r>
            <a:r>
              <a:rPr lang="ar-SA" sz="4000" b="1" dirty="0"/>
              <a:t> وَكَّلْتَهُمْ عَلَى أَعْمَالِ وِلَايَةِ بَابِلَ: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هَؤُلَاءِ </a:t>
            </a:r>
            <a:r>
              <a:rPr lang="ar-SA" sz="4000" b="1" dirty="0" err="1"/>
              <a:t>ٱلرِّجَالُ</a:t>
            </a:r>
            <a:r>
              <a:rPr lang="ar-SA" sz="4000" b="1" dirty="0"/>
              <a:t> لَمْ يَجْعَلُوا لَكَ أَيُّهَا </a:t>
            </a:r>
            <a:r>
              <a:rPr lang="ar-SA" sz="4000" b="1" dirty="0" err="1"/>
              <a:t>ٱلْمَلِكُ</a:t>
            </a:r>
            <a:r>
              <a:rPr lang="ar-SA" sz="4000" b="1" dirty="0"/>
              <a:t> </a:t>
            </a:r>
            <a:r>
              <a:rPr lang="ar-SA" sz="4000" b="1" dirty="0" err="1"/>
              <a:t>ٱعْتِبَارًا</a:t>
            </a:r>
            <a:r>
              <a:rPr lang="ar-SA" sz="4000" b="1" dirty="0"/>
              <a:t>. آلِهَتُكَ لَا يَعْبُدُونَ، وَلِتِمْثَالِ </a:t>
            </a:r>
            <a:r>
              <a:rPr lang="ar-SA" sz="4000" b="1" dirty="0" err="1"/>
              <a:t>ٱلذَّهَبِ</a:t>
            </a:r>
            <a:r>
              <a:rPr lang="ar-SA" sz="4000" b="1" dirty="0"/>
              <a:t> </a:t>
            </a:r>
            <a:r>
              <a:rPr lang="ar-SA" sz="4000" b="1" dirty="0" err="1"/>
              <a:t>ٱلَّذِي</a:t>
            </a:r>
            <a:r>
              <a:rPr lang="ar-SA" sz="4000" b="1" dirty="0"/>
              <a:t> نَصَبْتَ لَا يَسْجُدُونَ». حِينَئِذٍ أَمَرَ </a:t>
            </a:r>
            <a:r>
              <a:rPr lang="ar-SA" sz="4000" b="1" dirty="0" err="1"/>
              <a:t>نَبُوخَذْنَصَّرُ</a:t>
            </a:r>
            <a:r>
              <a:rPr lang="ar-SA" sz="4000" b="1" dirty="0"/>
              <a:t> بِغَضَبٍ وَغَيْظٍ بِإِحْضَارِ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فَأَتَوْا بِهَؤُلَاءِ </a:t>
            </a:r>
            <a:r>
              <a:rPr lang="ar-SA" sz="4000" b="1" dirty="0" err="1"/>
              <a:t>ٱلرِّجَالِ</a:t>
            </a:r>
            <a:r>
              <a:rPr lang="ar-SA" sz="4000" b="1" dirty="0"/>
              <a:t> قُدَّامَ </a:t>
            </a:r>
            <a:r>
              <a:rPr lang="ar-SA" sz="4000" b="1" dirty="0" err="1"/>
              <a:t>ٱلْمَلِكِ</a:t>
            </a:r>
            <a:r>
              <a:rPr lang="ar-SA" sz="4000" b="1" dirty="0"/>
              <a:t>. فَأَجَابَ </a:t>
            </a:r>
            <a:r>
              <a:rPr lang="ar-SA" sz="4000" b="1" dirty="0" err="1"/>
              <a:t>نَبُوخَذْنَصَّرُ</a:t>
            </a:r>
            <a:r>
              <a:rPr lang="ar-SA" sz="4000" b="1" dirty="0"/>
              <a:t> وَقَالَ لَهُمْ: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55441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Est-il vrai,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que vous refusez de servir mes dieux et d'adorer la statue d'or que j'ai fait ériger ? Êtes-vous prêts, maintenant, à vous prosterner pour adorer la statue que j'ai dressée, quand vous entendrez le cor, la flûte, la cithare, la harpe, la lyre, la cornemuse et tous les autres instruments de musique ? Si vous n'adorez pas cette statue, vous serez immédiatement jetés dans la fournaise ; et quel est le dieu qui vous délivrera de ma main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4000" b="1" dirty="0"/>
              <a:t>«تَعَمُّدًا يَا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لَا تَعْبُدُونَ آلِهَتِي وَلَا تَسْجُدُونَ لِتِمْثَالِ </a:t>
            </a:r>
            <a:r>
              <a:rPr lang="ar-SA" sz="4000" b="1" dirty="0" err="1"/>
              <a:t>ٱلذَّهَبِ</a:t>
            </a:r>
            <a:r>
              <a:rPr lang="ar-SA" sz="4000" b="1" dirty="0"/>
              <a:t> </a:t>
            </a:r>
            <a:r>
              <a:rPr lang="ar-SA" sz="4000" b="1" dirty="0" err="1"/>
              <a:t>ٱلَّذِي</a:t>
            </a:r>
            <a:r>
              <a:rPr lang="ar-SA" sz="4000" b="1" dirty="0"/>
              <a:t> نَصَبْتُ! فَإِنْ كُنْتُمُ </a:t>
            </a:r>
            <a:r>
              <a:rPr lang="ar-SA" sz="4000" b="1" dirty="0" err="1"/>
              <a:t>ٱلْآنَ</a:t>
            </a:r>
            <a:r>
              <a:rPr lang="ar-SA" sz="4000" b="1" dirty="0"/>
              <a:t> مُسْتَعِدِّينَ عِنْدَمَا تَسْمَعُونَ صَوْتَ </a:t>
            </a:r>
            <a:r>
              <a:rPr lang="ar-SA" sz="4000" b="1" dirty="0" err="1"/>
              <a:t>ٱلْقَرْنِ</a:t>
            </a:r>
            <a:r>
              <a:rPr lang="ar-SA" sz="4000" b="1" dirty="0"/>
              <a:t> </a:t>
            </a:r>
            <a:r>
              <a:rPr lang="ar-SA" sz="4000" b="1" dirty="0" err="1"/>
              <a:t>وَٱلنَّايِ</a:t>
            </a:r>
            <a:r>
              <a:rPr lang="ar-SA" sz="4000" b="1" dirty="0"/>
              <a:t> </a:t>
            </a:r>
            <a:r>
              <a:rPr lang="ar-SA" sz="4000" b="1" dirty="0" err="1"/>
              <a:t>وَٱلْعُودِ</a:t>
            </a:r>
            <a:r>
              <a:rPr lang="ar-SA" sz="4000" b="1" dirty="0"/>
              <a:t> </a:t>
            </a:r>
            <a:r>
              <a:rPr lang="ar-SA" sz="4000" b="1" dirty="0" err="1"/>
              <a:t>وَٱلرَّبَابِ</a:t>
            </a:r>
            <a:r>
              <a:rPr lang="ar-SA" sz="4000" b="1" dirty="0"/>
              <a:t> </a:t>
            </a:r>
            <a:r>
              <a:rPr lang="ar-SA" sz="4000" b="1" dirty="0" err="1"/>
              <a:t>وَٱلسِّنْطِيرِ</a:t>
            </a:r>
            <a:r>
              <a:rPr lang="ar-SA" sz="4000" b="1" dirty="0"/>
              <a:t> </a:t>
            </a:r>
            <a:r>
              <a:rPr lang="ar-SA" sz="4000" b="1" dirty="0" err="1"/>
              <a:t>وَٱلْمِزْمَارِ</a:t>
            </a:r>
            <a:r>
              <a:rPr lang="ar-SA" sz="4000" b="1" dirty="0"/>
              <a:t> وَكُلَّ أَنْوَاعِ </a:t>
            </a:r>
            <a:r>
              <a:rPr lang="ar-SA" sz="4000" b="1" dirty="0" err="1"/>
              <a:t>ٱلْعَزْفِ</a:t>
            </a:r>
            <a:r>
              <a:rPr lang="ar-SA" sz="4000" b="1" dirty="0"/>
              <a:t> إِلَى أَنْ تَخِرُّوا وَتَسْجُدُوا لِلتِّمْثَالِ </a:t>
            </a:r>
            <a:r>
              <a:rPr lang="ar-SA" sz="4000" b="1" dirty="0" err="1"/>
              <a:t>ٱلَّذِي</a:t>
            </a:r>
            <a:r>
              <a:rPr lang="ar-SA" sz="4000" b="1" dirty="0"/>
              <a:t> عَمِلْتُهُ. وَإِنْ لَمْ تَسْجُدُوا فَفِي تِلْكَ </a:t>
            </a:r>
            <a:r>
              <a:rPr lang="ar-SA" sz="4000" b="1" dirty="0" err="1"/>
              <a:t>ٱلسَّاعَةِ</a:t>
            </a:r>
            <a:r>
              <a:rPr lang="ar-SA" sz="4000" b="1" dirty="0"/>
              <a:t> تُلْقَوْنَ فِي وَسَطِ أَتُّونِ </a:t>
            </a:r>
            <a:r>
              <a:rPr lang="ar-SA" sz="4000" b="1" dirty="0" err="1"/>
              <a:t>ٱلنَّارِ</a:t>
            </a:r>
            <a:r>
              <a:rPr lang="ar-SA" sz="4000" b="1" dirty="0"/>
              <a:t> </a:t>
            </a:r>
            <a:r>
              <a:rPr lang="ar-SA" sz="4000" b="1" dirty="0" err="1"/>
              <a:t>ٱلْمُتَّقِدَةِ</a:t>
            </a:r>
            <a:r>
              <a:rPr lang="ar-SA" sz="4000" b="1" dirty="0"/>
              <a:t>. وَمَنْ هُوَ </a:t>
            </a:r>
            <a:r>
              <a:rPr lang="ar-SA" sz="4000" b="1" dirty="0" err="1"/>
              <a:t>ٱلْإِلَهُ</a:t>
            </a:r>
            <a:r>
              <a:rPr lang="ar-SA" sz="4000" b="1" dirty="0"/>
              <a:t> </a:t>
            </a:r>
            <a:r>
              <a:rPr lang="ar-SA" sz="4000" b="1" dirty="0" err="1"/>
              <a:t>ٱلَّذِي</a:t>
            </a:r>
            <a:r>
              <a:rPr lang="ar-SA" sz="4000" b="1" dirty="0"/>
              <a:t> يُنْقِذُكُمْ مِنْ يَدَيَّ؟».</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601595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dirent au roi </a:t>
            </a:r>
            <a:r>
              <a:rPr lang="fr-FR" sz="2800" b="1" dirty="0" err="1"/>
              <a:t>Nabucodonosor</a:t>
            </a:r>
            <a:r>
              <a:rPr lang="fr-FR" sz="2800" b="1" dirty="0"/>
              <a:t> :  Ce n'est pas à nous de te répondre. Si notre Dieu, que nous servons, peut nous délivrer, il nous délivrera de la fournaise et de ta main, ô roi. Et même s'il ne le fait pas, </a:t>
            </a:r>
            <a:r>
              <a:rPr lang="fr-FR" sz="2800" b="1" dirty="0" err="1"/>
              <a:t>sois-en</a:t>
            </a:r>
            <a:r>
              <a:rPr lang="fr-FR" sz="2800" b="1" dirty="0"/>
              <a:t> bien sûr, ô roi : nous ne servirons pas tes dieux, nous n'adorerons pas la statue d'or que tu as dressée. Alors </a:t>
            </a:r>
            <a:r>
              <a:rPr lang="fr-FR" sz="2800" b="1" dirty="0" err="1"/>
              <a:t>Nabucodonosor</a:t>
            </a:r>
            <a:r>
              <a:rPr lang="fr-FR" sz="2800" b="1" dirty="0"/>
              <a:t> fut rempli de fureur contre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et son visage s'altéra.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20000"/>
          </a:bodyPr>
          <a:lstStyle/>
          <a:p>
            <a:pPr lvl="0" algn="just" rtl="1">
              <a:defRPr/>
            </a:pPr>
            <a:r>
              <a:rPr lang="ar-SA" sz="4000" b="1" dirty="0"/>
              <a:t>فَأَجَابَ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وَقَالُوا لِلمَلِكِ: «يَا </a:t>
            </a:r>
            <a:r>
              <a:rPr lang="ar-SA" sz="4000" b="1" dirty="0" err="1"/>
              <a:t>نَبُوخَذْنَصَّرُ</a:t>
            </a:r>
            <a:r>
              <a:rPr lang="ar-SA" sz="4000" b="1" dirty="0"/>
              <a:t>، لَا يَلْزَمُنَا أَنْ نُجِيبَكَ عَنْ هَذَا </a:t>
            </a:r>
            <a:r>
              <a:rPr lang="ar-SA" sz="4000" b="1" dirty="0" err="1"/>
              <a:t>ٱلْأَمْرِ</a:t>
            </a:r>
            <a:r>
              <a:rPr lang="ar-SA" sz="4000" b="1" dirty="0"/>
              <a:t>. </a:t>
            </a:r>
            <a:r>
              <a:rPr lang="ar-SA" sz="4000" b="1" dirty="0" err="1"/>
              <a:t>هُوَذَا</a:t>
            </a:r>
            <a:r>
              <a:rPr lang="ar-SA" sz="4000" b="1" dirty="0"/>
              <a:t> يُوجَدُ إِلَهُنَا </a:t>
            </a:r>
            <a:r>
              <a:rPr lang="ar-SA" sz="4000" b="1" dirty="0" err="1"/>
              <a:t>ٱلَّذِي</a:t>
            </a:r>
            <a:r>
              <a:rPr lang="ar-SA" sz="4000" b="1" dirty="0"/>
              <a:t> نَعْبُدُهُ يَسْتَطِيعُ أَنْ يُنَجِّيَنَا مِنْ أَتُّونِ </a:t>
            </a:r>
            <a:r>
              <a:rPr lang="ar-SA" sz="4000" b="1" dirty="0" err="1"/>
              <a:t>ٱلنَّارِ</a:t>
            </a:r>
            <a:r>
              <a:rPr lang="ar-SA" sz="4000" b="1" dirty="0"/>
              <a:t> </a:t>
            </a:r>
            <a:r>
              <a:rPr lang="ar-SA" sz="4000" b="1" dirty="0" err="1"/>
              <a:t>ٱلْمُتَّقِدَةِ</a:t>
            </a:r>
            <a:r>
              <a:rPr lang="ar-SA" sz="4000" b="1" dirty="0"/>
              <a:t>، وَأَنْ يُنْقِذَنَا مِنْ يَدِكَ أَيُّهَا </a:t>
            </a:r>
            <a:r>
              <a:rPr lang="ar-SA" sz="4000" b="1" dirty="0" err="1"/>
              <a:t>ٱلْمَلِكُ</a:t>
            </a:r>
            <a:r>
              <a:rPr lang="ar-SA" sz="4000" b="1" dirty="0"/>
              <a:t>. وَإِلَّا فَلْيَكُنْ مَعْلُومًا لَكَ أَيُّهَا </a:t>
            </a:r>
            <a:r>
              <a:rPr lang="ar-SA" sz="4000" b="1" dirty="0" err="1"/>
              <a:t>ٱلْمَلِكُ</a:t>
            </a:r>
            <a:r>
              <a:rPr lang="ar-SA" sz="4000" b="1" dirty="0"/>
              <a:t>، أَنَّنَا لَا نَعْبُدُ آلِهَتَكَ وَلَا نَسْجُدُ لِتِمْثَالِ </a:t>
            </a:r>
            <a:r>
              <a:rPr lang="ar-SA" sz="4000" b="1" dirty="0" err="1"/>
              <a:t>ٱلذَّهَبِ</a:t>
            </a:r>
            <a:r>
              <a:rPr lang="ar-SA" sz="4000" b="1" dirty="0"/>
              <a:t> </a:t>
            </a:r>
            <a:r>
              <a:rPr lang="ar-SA" sz="4000" b="1" dirty="0" err="1"/>
              <a:t>ٱلَّذِي</a:t>
            </a:r>
            <a:r>
              <a:rPr lang="ar-SA" sz="4000" b="1" dirty="0"/>
              <a:t> نَصَبْتَهُ». حِينَئِذٍ </a:t>
            </a:r>
            <a:r>
              <a:rPr lang="ar-SA" sz="4000" b="1" dirty="0" err="1"/>
              <a:t>ٱمْتَلَأَ</a:t>
            </a:r>
            <a:r>
              <a:rPr lang="ar-SA" sz="4000" b="1" dirty="0"/>
              <a:t> </a:t>
            </a:r>
            <a:r>
              <a:rPr lang="ar-SA" sz="4000" b="1" dirty="0" err="1"/>
              <a:t>نَبُوخَذْنَصَّرُ</a:t>
            </a:r>
            <a:r>
              <a:rPr lang="ar-SA" sz="4000" b="1" dirty="0"/>
              <a:t> غَيْظًا وَتَغَيَّرَ مَنْظَرُ وَجْهِهِ عَلَى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004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74498"/>
            <a:ext cx="5164616" cy="1446550"/>
          </a:xfrm>
          <a:prstGeom prst="rect">
            <a:avLst/>
          </a:prstGeom>
        </p:spPr>
        <p:txBody>
          <a:bodyPr wrap="square">
            <a:spAutoFit/>
          </a:bodyPr>
          <a:lstStyle/>
          <a:p>
            <a:pPr algn="just" rtl="1"/>
            <a:r>
              <a:rPr lang="ar-EG" sz="4400" b="1" dirty="0"/>
              <a:t>أخرج ماء من صخرة صماء وسقى شعبه في البرية.</a:t>
            </a:r>
            <a:endParaRPr lang="fr-FR" sz="4400" b="1" dirty="0"/>
          </a:p>
        </p:txBody>
      </p:sp>
      <p:sp>
        <p:nvSpPr>
          <p:cNvPr id="6" name="Rectangle 5"/>
          <p:cNvSpPr/>
          <p:nvPr/>
        </p:nvSpPr>
        <p:spPr>
          <a:xfrm>
            <a:off x="431372" y="666562"/>
            <a:ext cx="6240693" cy="1754326"/>
          </a:xfrm>
          <a:prstGeom prst="rect">
            <a:avLst/>
          </a:prstGeom>
        </p:spPr>
        <p:txBody>
          <a:bodyPr wrap="square">
            <a:spAutoFit/>
          </a:bodyPr>
          <a:lstStyle/>
          <a:p>
            <a:pPr algn="just"/>
            <a:r>
              <a:rPr lang="fr-FR" sz="3600" b="1">
                <a:latin typeface="CS Avva Shenouda" pitchFamily="34" charset="0"/>
              </a:rPr>
              <a:t>Af`ini `noumwou @ `ebolqen </a:t>
            </a:r>
            <a:r>
              <a:rPr lang="fr-FR" sz="3600" b="1" dirty="0" err="1">
                <a:latin typeface="CS Avva Shenouda" pitchFamily="34" charset="0"/>
              </a:rPr>
              <a:t>oupetra</a:t>
            </a:r>
            <a:r>
              <a:rPr lang="fr-FR" sz="3600" b="1" dirty="0">
                <a:latin typeface="CS Avva Shenouda" pitchFamily="34" charset="0"/>
              </a:rPr>
              <a:t> </a:t>
            </a:r>
            <a:r>
              <a:rPr lang="fr-FR" sz="3600" b="1">
                <a:latin typeface="CS Avva Shenouda" pitchFamily="34" charset="0"/>
              </a:rPr>
              <a:t>@ af`tco `mpeflaoc @ `n`hryi hi `psafe</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Il fit jaillir de l'eau</a:t>
            </a:r>
          </a:p>
          <a:p>
            <a:pPr algn="ctr"/>
            <a:r>
              <a:rPr lang="fr-FR" sz="3200" b="1" dirty="0">
                <a:latin typeface="Book Antiqua" pitchFamily="18" charset="0"/>
              </a:rPr>
              <a:t>Du cœur d'une roche inerte</a:t>
            </a:r>
          </a:p>
          <a:p>
            <a:pPr algn="ctr"/>
            <a:r>
              <a:rPr lang="fr-FR" sz="3200" b="1" dirty="0">
                <a:latin typeface="Book Antiqua" pitchFamily="18" charset="0"/>
              </a:rPr>
              <a:t>Et abreuva son peuple</a:t>
            </a:r>
          </a:p>
          <a:p>
            <a:pPr algn="ctr"/>
            <a:r>
              <a:rPr lang="fr-FR" sz="3200" b="1" dirty="0">
                <a:latin typeface="Book Antiqua" pitchFamily="18" charset="0"/>
              </a:rPr>
              <a:t>Qui était au désert.</a:t>
            </a:r>
          </a:p>
        </p:txBody>
      </p:sp>
    </p:spTree>
    <p:extLst>
      <p:ext uri="{BB962C8B-B14F-4D97-AF65-F5344CB8AC3E}">
        <p14:creationId xmlns:p14="http://schemas.microsoft.com/office/powerpoint/2010/main" val="81074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ordonna de chauffer la fournaise sept fois plus qu'à l'ordinaire. Puis il ordonna aux plus vigoureux de ses soldats de ligoter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et de les jeter dans la fournaise. Ceux-ci furent donc liés, avec leur manteau, leurs chausses, leur chapeau, tous leurs vêtements, et jetés dans la fournaise de feu ardent. L'ordre du roi était péremptoire ; la fournaise étant excessivement brûlante, les hommes qui y portèrent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furent brûlés à mort par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20000"/>
          </a:bodyPr>
          <a:lstStyle/>
          <a:p>
            <a:pPr lvl="0" algn="just" rtl="1">
              <a:defRPr/>
            </a:pPr>
            <a:r>
              <a:rPr lang="ar-SA" sz="4000" b="1" dirty="0"/>
              <a:t>فَأَجَابَ وَأَمَرَ بِأَنْ يَحْمُوا </a:t>
            </a:r>
            <a:r>
              <a:rPr lang="ar-SA" sz="4000" b="1" dirty="0" err="1"/>
              <a:t>ٱلْأَتُونَ</a:t>
            </a:r>
            <a:r>
              <a:rPr lang="ar-SA" sz="4000" b="1" dirty="0"/>
              <a:t> سَبْعَةَ أَضْعَافٍ أَكْثَرَ مِمَّا كَانَ مُعْتَادًا أَنْ يُحْمَى. وَأَمَرَ جَبَابِرَةَ </a:t>
            </a:r>
            <a:r>
              <a:rPr lang="ar-SA" sz="4000" b="1" dirty="0" err="1"/>
              <a:t>ٱلْقُوَّةِ</a:t>
            </a:r>
            <a:r>
              <a:rPr lang="ar-SA" sz="4000" b="1" dirty="0"/>
              <a:t> فِي جَيْشِهِ بِأَنْ يُوثِقُوا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وَيُلْقُوهُمْ فِي أَتُّونِ </a:t>
            </a:r>
            <a:r>
              <a:rPr lang="ar-SA" sz="4000" b="1" dirty="0" err="1"/>
              <a:t>ٱلنَّارِ</a:t>
            </a:r>
            <a:r>
              <a:rPr lang="ar-SA" sz="4000" b="1" dirty="0"/>
              <a:t> </a:t>
            </a:r>
            <a:r>
              <a:rPr lang="ar-SA" sz="4000" b="1" dirty="0" err="1"/>
              <a:t>ٱلْمُتَّقِدَةِ</a:t>
            </a:r>
            <a:r>
              <a:rPr lang="ar-SA" sz="4000" b="1" dirty="0"/>
              <a:t>. ثُمَّ أُوثِقَ هَؤُلَاءِ </a:t>
            </a:r>
            <a:r>
              <a:rPr lang="ar-SA" sz="4000" b="1" dirty="0" err="1"/>
              <a:t>ٱلرِّجَالُ</a:t>
            </a:r>
            <a:r>
              <a:rPr lang="ar-SA" sz="4000" b="1" dirty="0"/>
              <a:t> فِي سَرَاوِيلِهِمْ وَأَقْمِصَتِهِمْ وَأَرْدِيَتِهِمْ وَلِبَاسِهِمْ وَأُلْقُوا فِي وَسَطِ أَتُّونِ </a:t>
            </a:r>
            <a:r>
              <a:rPr lang="ar-SA" sz="4000" b="1" dirty="0" err="1"/>
              <a:t>ٱلنَّارِ</a:t>
            </a:r>
            <a:r>
              <a:rPr lang="ar-SA" sz="4000" b="1" dirty="0"/>
              <a:t> </a:t>
            </a:r>
            <a:r>
              <a:rPr lang="ar-SA" sz="4000" b="1" dirty="0" err="1"/>
              <a:t>ٱلْمُتَّقِدَةِ</a:t>
            </a:r>
            <a:r>
              <a:rPr lang="ar-SA" sz="4000" b="1" dirty="0"/>
              <a:t>.  وَمِنْ حَيْثُ إِنَّ كَلِمَةَ </a:t>
            </a:r>
            <a:r>
              <a:rPr lang="ar-SA" sz="4000" b="1" dirty="0" err="1"/>
              <a:t>ٱلْمَلِكِ</a:t>
            </a:r>
            <a:r>
              <a:rPr lang="ar-SA" sz="4000" b="1" dirty="0"/>
              <a:t> شَدِيدَةٌ </a:t>
            </a:r>
            <a:r>
              <a:rPr lang="ar-SA" sz="4000" b="1" dirty="0" err="1"/>
              <a:t>وَٱلْأَتُونَ</a:t>
            </a:r>
            <a:r>
              <a:rPr lang="ar-SA" sz="4000" b="1" dirty="0"/>
              <a:t> قَدْ حَمِيَ جِدًّا، قَتَلَ لَهِيبُ </a:t>
            </a:r>
            <a:r>
              <a:rPr lang="ar-SA" sz="4000" b="1" dirty="0" err="1"/>
              <a:t>ٱلنَّارِ</a:t>
            </a:r>
            <a:r>
              <a:rPr lang="ar-SA" sz="4000" b="1" dirty="0"/>
              <a:t> </a:t>
            </a:r>
            <a:r>
              <a:rPr lang="ar-SA" sz="4000" b="1" dirty="0" err="1"/>
              <a:t>ٱلرِّجَالَ</a:t>
            </a:r>
            <a:r>
              <a:rPr lang="ar-SA" sz="4000" b="1" dirty="0"/>
              <a:t> </a:t>
            </a:r>
            <a:r>
              <a:rPr lang="ar-SA" sz="4000" b="1" dirty="0" err="1"/>
              <a:t>ٱلَّذِينَ</a:t>
            </a:r>
            <a:r>
              <a:rPr lang="ar-SA" sz="4000" b="1" dirty="0"/>
              <a:t> رَفَعُوا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88269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la flamme du feu. Quant aux trois hommes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ils tombèrent tout liés dans la fournaise de feu ardent. Et ils marchaient au milieu de la flamme, louant Dieu et bénissant le Seigneur.</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وَهَؤُلَاءِ </a:t>
            </a:r>
            <a:r>
              <a:rPr lang="ar-SA" sz="4000" b="1" dirty="0" err="1"/>
              <a:t>ٱلثَّلَاثَةُ</a:t>
            </a:r>
            <a:r>
              <a:rPr lang="ar-SA" sz="4000" b="1" dirty="0"/>
              <a:t> </a:t>
            </a:r>
            <a:r>
              <a:rPr lang="ar-SA" sz="4000" b="1" dirty="0" err="1"/>
              <a:t>ٱلرِّجَالِ</a:t>
            </a:r>
            <a:r>
              <a:rPr lang="ar-SA" sz="4000" b="1" dirty="0"/>
              <a:t>، </a:t>
            </a:r>
            <a:r>
              <a:rPr lang="ar-SA" sz="4000" b="1" dirty="0" err="1"/>
              <a:t>شَدْرَخُ</a:t>
            </a:r>
            <a:r>
              <a:rPr lang="ar-SA" sz="4000" b="1" dirty="0"/>
              <a:t> </a:t>
            </a:r>
            <a:r>
              <a:rPr lang="ar-SA" sz="4000" b="1" dirty="0" err="1"/>
              <a:t>وَمِيشَخُ</a:t>
            </a:r>
            <a:r>
              <a:rPr lang="ar-SA" sz="4000" b="1" dirty="0"/>
              <a:t> </a:t>
            </a:r>
            <a:r>
              <a:rPr lang="ar-SA" sz="4000" b="1" dirty="0" err="1"/>
              <a:t>وَعَبْدَنَغُوَ</a:t>
            </a:r>
            <a:r>
              <a:rPr lang="ar-SA" sz="4000" b="1" dirty="0"/>
              <a:t>، سَقَطُوا مُوثَقِينَ فِي وَسَطِ أَتُّونِ </a:t>
            </a:r>
            <a:r>
              <a:rPr lang="ar-SA" sz="4000" b="1" dirty="0" err="1"/>
              <a:t>ٱلنَّارِ</a:t>
            </a:r>
            <a:r>
              <a:rPr lang="ar-SA" sz="4000" b="1" dirty="0"/>
              <a:t> </a:t>
            </a:r>
            <a:r>
              <a:rPr lang="ar-SA" sz="4000" b="1" dirty="0" err="1"/>
              <a:t>ٱلْمُتَّقِدَةِ</a:t>
            </a:r>
            <a:r>
              <a:rPr lang="ar-SA" sz="4000" b="1" dirty="0"/>
              <a:t>. فَكَانُوا يَتَمَشَّوْنَ فِي وَسَطِ اللَّهِيبِ مُسَبِّحِينَ اللهَ وَمُبَارِكِينَ الرَّبَّ،</a:t>
            </a:r>
            <a:endParaRPr lang="fr-FR" sz="4000" b="1" dirty="0"/>
          </a:p>
          <a:p>
            <a:pPr lvl="0" algn="just" rtl="1">
              <a:defRPr/>
            </a:pPr>
            <a:endParaRPr kumimoji="0" lang="fr-FR"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36494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a:t>
            </a:r>
            <a:r>
              <a:rPr lang="fr-FR" sz="2800" b="1" i="1" dirty="0" err="1">
                <a:solidFill>
                  <a:srgbClr val="C00000"/>
                </a:solidFill>
              </a:rPr>
              <a:t>Azarias</a:t>
            </a:r>
            <a:endParaRPr lang="fr-FR" sz="2800" b="1" dirty="0">
              <a:solidFill>
                <a:srgbClr val="C00000"/>
              </a:solidFill>
            </a:endParaRPr>
          </a:p>
          <a:p>
            <a:pPr marL="0" indent="0" algn="ctr">
              <a:buNone/>
            </a:pPr>
            <a:r>
              <a:rPr lang="fr-FR" sz="2800" b="1" i="1" dirty="0">
                <a:solidFill>
                  <a:srgbClr val="C00000"/>
                </a:solidFill>
              </a:rPr>
              <a:t>Daniel 3 : 25 – 51</a:t>
            </a:r>
          </a:p>
          <a:p>
            <a:pPr marL="0" indent="0" algn="ctr">
              <a:buNone/>
            </a:pPr>
            <a:endParaRPr lang="fr-FR" sz="2800" b="1" i="1" dirty="0">
              <a:solidFill>
                <a:srgbClr val="C00000"/>
              </a:solidFill>
            </a:endParaRPr>
          </a:p>
          <a:p>
            <a:pPr marL="0" indent="0" algn="just">
              <a:buNone/>
            </a:pPr>
            <a:r>
              <a:rPr lang="fr-FR" sz="2800" b="1" dirty="0" err="1"/>
              <a:t>Azarias</a:t>
            </a:r>
            <a:r>
              <a:rPr lang="fr-FR" sz="2800" b="1" dirty="0"/>
              <a:t>, debout, priait ainsi, ouvrant la bouche, au milieu du feu, il dit : Béni sois-tu, Seigneur, Dieu de nos pères, et vénéré, et que ton nom soit glorifié éternellement. Car tu es juste en toutes les choses que tu as faites pour nous toutes tes </a:t>
            </a:r>
            <a:r>
              <a:rPr lang="fr-FR" sz="2800" b="1" dirty="0" err="1"/>
              <a:t>oeuvres</a:t>
            </a:r>
            <a:r>
              <a:rPr lang="fr-FR" sz="2800" b="1" dirty="0"/>
              <a:t> sont vérité toutes tes voies droites, tous tes jugements vérité. Tu as porté une sentence de vérité en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عزاريا</a:t>
            </a:r>
            <a:endParaRPr lang="fr-FR" sz="3600" b="1" dirty="0">
              <a:solidFill>
                <a:srgbClr val="C00000"/>
              </a:solidFill>
            </a:endParaRPr>
          </a:p>
          <a:p>
            <a:pPr algn="ctr"/>
            <a:r>
              <a:rPr lang="ar-SA" sz="3600" b="1" i="1" dirty="0">
                <a:solidFill>
                  <a:srgbClr val="C00000"/>
                </a:solidFill>
              </a:rPr>
              <a:t>دانيال ٣: ٢٥ – ٥١</a:t>
            </a:r>
            <a:endParaRPr lang="fr-FR" sz="3600" b="1" dirty="0">
              <a:solidFill>
                <a:srgbClr val="C00000"/>
              </a:solidFill>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وَوَقَفَ عَزَرْيَا وَصَلَّى هكَذَا وَفَتَحَ فَاهُ فِي وَسَطِ النَّارِ وَقَالَ: «مُبَارَكٌ أَنْتَ أَيُّهَا الرَّبُّ إِلهُ آبَائِنَا وَحَمِيدٌ وَاسْمُكَ مُمَجَّدٌ إِلَى الدُّهُورِ. لأَنَّكَ عَادِلٌ فِي جَمِيعِ مَا صَنَعْتَ، وَأَعْمَالُكَ كُلُّهَا صِدْقٌ وَطُرْقُكَ اسْتِقَامَةٌ وَجَمِيعُ أَحْكَامِكَ حَقٌّ</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73985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en toutes les choses que tu as fait venir sur nous et sur la ville sainte de nos pères, Jérusalem. Car c'est dans la vérité et dans le droit que tu nous as traités à cause de nos péchés. Oui, nous avons péché et commis l'iniquité en te désertant, oui, nous avons grandement péché ; tes commandements, nous ne les avons pas écoutés, nous ne les avons pas observés, nous n'avons pas accompli ce qui nous était commandé pour notre bien. Oui, tout ce que tu as fait venir sur nous,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fr-FR" sz="4000" b="1" dirty="0"/>
              <a:t> </a:t>
            </a:r>
            <a:r>
              <a:rPr lang="ar-SA" sz="4000" b="1" dirty="0"/>
              <a:t>وَقَدْ أَجْرَيْتَ أَحْكَامَ حَقٍّ فِي جَمِيعِ مَا جَلَبْتَ عَلَيْنَا وَعَلَى مَدِينَةِ آبَائِنَا الْمُقَدَّسَةِ أُورُشَلِيمَ. لأَنَّكَ بِالْحَقِّ وَالْحُكْمِ جَلَبْتَ جَمِيعَ ذلِكَ لأَجْلِ خَطَايَانَا. إِذْ قَدْ خَطِئْنَا وَأَثِمْنَا مُرْتَدِّينَ عَنْكَ، وَأَجْرَمْنَا فِي كُلِّ شَيْءٍ. وَلَمْ نَسْمَعْ لِوَصَايَاكَ وَلَمْ نَحْفَظْهَا، وَلَمْ نَعْمَلْ بِمَا أَوْصَيْتَنَا لِكَيْ يَكُونَ لَنَا خَيْرٌ. فَجَمِيعُ مَا جَلَبْتَ عَلَيْنَا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19309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tout ce que tu nous as fait, en jugement de vérité tu l'as fait. Tu nous as livrés aux mains de nos ennemis, gens sans loi, et les pires des impies, à un roi injuste, au plus mauvais qui soit sur toute la terre, et aujourd'hui nous ne pouvons ouvrir la bouche, la honte et l'opprobre sont la part de ceux qui te servent et qui t'adorent. Oh ! ne nous abandonne pas pour toujours, à cause de ton nom, ne répudie pas ton alliance, ne nous retire pas ta grâce, pour l'amour d'Abraham ton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وَجَمِيعُ مَا صَنَعْتَ بِنَا إِنَّمَا صَنَعْتَهُ بِحُكْمِ حَقٍّ. فَأَسْلَمْتَنَا إِلَى أَيْدِي أَعْدَاءٍ أَثَمَةٍ وَكَفَرَةٍ ذَوِي بَغْضَاءَ وَمَلِكٍ ظَالِمٍ شَرٍّ مِنْ كُلِّ مَنْ عَلَى الأَرْضِ. وَالآنَ لَيْسَ لَنَا أَنْ نَفْتَحَ أَفْوَاهَنَا، فَقَدْ صِرْنَا خِزْياً وَعَاراً لِعَبِيدِكَ وَالْقَانِتِينَ لَكَ. فَلاَ تَخْذُلْنَا إِلَى الاِنْقِضَاءِ لأَجْلِ اسْمِكَ، وَلاَ تَنْقُضْ عَهْدَكَ. وَلاَ تَصْرِفْ رَحْمَتَكَ عَنَّا لأَجْلِ إِبْرَاهِيمَ</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511047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ton ami et d'Isaac ton serviteur et d'Israël ton saint, à qui tu as promis une postérité nombreuse comme les étoiles du ciel et comme le sable sur le rivage de la mer. Seigneur, nous voici plus petits que toutes les nations, nous voici humiliés par toute la terre, aujourd'hui, à cause de nos péchés. Il n'est plus, en ce temps, chef, prophète ni prince, holocauste, sacrifice, oblation ni encens, lieu où te faire des offrandes et trouver grâce auprès de toi.</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4000" b="1" dirty="0"/>
              <a:t>خَلِيلِكَ وَإِسْحَاقَ عَبْدِكَ وَإِسْرَائِيلَ </a:t>
            </a:r>
            <a:r>
              <a:rPr lang="ar-SA" sz="4000" b="1" dirty="0" err="1"/>
              <a:t>قِدِّيسِكَ</a:t>
            </a:r>
            <a:r>
              <a:rPr lang="ar-SA" sz="4000" b="1" dirty="0"/>
              <a:t>. الَّذِينَ قُلْتَ لَهُمْ إِنَّكَ تُكَثِّرُ نَسْلَهُمْ كَنُجُومِ السَّمَاءِ وَكَالرَّمْلِ الَّذِي عَلَى شَاطِئِ الْبَحْرِ. لَقَدْ جُعِلْنَا أَيُّهَا الرَّبُّ أَقَلَّ عَدَداً مِنْ كُلِّ أُمَّةٍ، وَنَحْنُ الْيَوْمَ أَذِلاَّءُ فِي كُلِّ الأَرْضِ لأَجْلِ خَطَايَانَا. وَلَيْسَ لَنَا فِي هذَا الزَّمَانِ رَئِيسٌ وَلاَ نَبِيٌّ وَلاَ قَائِدٌ وَلاَ مُحْرَقَةٌ وَلاَ ذَبِيحَةٌ وَلاَ تَقْدِمَةٌ وَلاَ بَخُورٌ وَلاَ مَوْضِعٌ لِتَقْرِيبِ الْبَوَاكِيرِ أَمَامَكَ، وَلِنَيْلِ رَحْمَتِكَ.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8021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qu'une âme brisée et un esprit humilié soient agréés de toi, comme des holocaustes de béliers et de taureaux, comme des milliers d'agneaux gras ; que tel soit notre sacrifice aujourd'hui devant toi, et qu'il te plaise que pleinement nous te suivions, car il n'est point de confusion pour ceux qui espèrent en toi. Et maintenant nous mettons tout notre cœur à te suivre, à te craindre et à rechercher ta face. Ne nous laisse pas dans la honte, mais agis avec nous selon ta mansuétude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وَلكِنْ لاِنْسِحَاقِ نُفُوسِنَا وَتَوَاضُعِ أَرْوَاحِنَا اقْبَلْنَا. وَكَمُحْرَقَاتِ الْكِبَاشِ وَالثِّيرَانِ وَرِبْوَاتِ الْحُمْلاَنِ السِّمَانِ هكَذَا فَلْتَكُنْ ذَبِيحَتُنَا أَمَامَكَ الْيَوْمَ حَتَّى تُرْضِيَكَ، فَإِنَّهُ لاَ خِزْيَ لِلْمُتَوَكِّلِينَ عَلَيْكَ. إِنَّا نَتَّبِعُكَ الآنَ بِكُلِّ قُلُوبِنَا وَنَتَّقِيكَ وَنَبْتَغِي وَجْهَكَ، فَلاَ تُخْزِنَا بَلْ عَامِلْنَا بِحَسَبِ رَأْفَتِكَ وَكَثْرَةِ</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637817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selon la grandeur de ta grâce. Délivre-nous selon tes </a:t>
            </a:r>
            <a:r>
              <a:rPr lang="fr-FR" sz="2800" b="1" dirty="0" err="1"/>
              <a:t>oeuvres</a:t>
            </a:r>
            <a:r>
              <a:rPr lang="fr-FR" sz="2800" b="1" dirty="0"/>
              <a:t> merveilleuses, fais qu'à ton nom, Seigneur, gloire soit rendue. Qu'ils soient confondus, tous ceux qui font du mal à tes serviteurs qu'ils soient couverts de honte, privés de toute leur puissance, et que leur force soit brisée. Qu'ils sachent que tu es seul Dieu et Seigneur, en gloire sur toute la terre."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رَحْمَتِكَ، وَأَنْقِذْنَا عَلَى حَسَبِ عَجَائِبِكَ، وَأَعْطِ الْمَجْدَ لاِسْمِكَ أَيُّهَا الرَّبُّ</a:t>
            </a:r>
            <a:r>
              <a:rPr lang="fr-FR" sz="4000" b="1" dirty="0"/>
              <a:t>. </a:t>
            </a:r>
            <a:r>
              <a:rPr lang="ar-SA" sz="4000" b="1" dirty="0"/>
              <a:t>وَلْيَخْجَلْ جَمِيعُ الَّذِينَ أَرَوْا عَبِيدَكَ الْمَسَاوِئَ، وَلِيَخْزَوْا سَاقِطِينَ عَنْ كُلِّ اقْتِدَارِهِمْ وَلْتُحْطَمْ قُوَّتُهُمْ وَلْيَعْلَمُوا أَنَّكَ أَنْتَ الرَّبُّ الإِلهُ وَحْدَكَ الْمَجِيدُ فِي كُلِّ الْمَسْكُونَةِ</a:t>
            </a:r>
            <a:r>
              <a:rPr lang="fr-FR" sz="4000" b="1" dirty="0"/>
              <a:t>.</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235103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Les serviteurs du roi qui les avaient jetés dans la fournaise ne cessaient d'alimenter le feu de naphte, de poix, d'étoupe et de sarments, si bien que la flamme s'élevait de 49 coudées au-dessus de la fournaise. En s'étendant, elle brûla les Chaldéens qui se trouvaient autour de la fournaise. Mais l'ange du Seigneur descendit dans la fournaise auprès d'</a:t>
            </a:r>
            <a:r>
              <a:rPr lang="fr-FR" sz="2800" b="1" dirty="0" err="1"/>
              <a:t>Azarias</a:t>
            </a:r>
            <a:r>
              <a:rPr lang="fr-FR" sz="2800" b="1" dirty="0"/>
              <a:t> et de ses compagnons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وَلَمْ يَزَلْ خُدَّامُ الْمَلِكِ الَّذِينَ أَلْقَوْهُمْ يُوقِدُونَ الأَتُّونَ بِالنِّفْطِ وَالزِّفْتِ وَالْمُشَاقَةِ وَالزَّرَجُونِ</a:t>
            </a:r>
            <a:r>
              <a:rPr lang="fr-FR" sz="4000" b="1" dirty="0"/>
              <a:t>. </a:t>
            </a:r>
            <a:r>
              <a:rPr lang="ar-SA" sz="4000" b="1" dirty="0"/>
              <a:t>فَارْتَفَعَ اللَّهِيبُ فَوْقَ الأَتُّونِ تِسْعاً وَأَرْبَعِينَ ذِرَاعاً، وَانْتَشَرَ وَأَحْرَقَ الَّذِينَ صَادَفَهُمْ حَوْلَ الأَتُّونِ مِنَ الْكَلْدَانِيِّينَ</a:t>
            </a:r>
            <a:r>
              <a:rPr lang="fr-FR" sz="4000" b="1" dirty="0"/>
              <a:t>. </a:t>
            </a:r>
            <a:r>
              <a:rPr lang="ar-SA" sz="4000" b="1" dirty="0"/>
              <a:t>أَمَّا أَصْحَابُ عَزَرْيَا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948408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 il repoussa au-dehors la flamme du feu et il leur souffla, au milieu de la fournaise, comme une fraîcheur de brise et de rosée, si bien que le feu ne les toucha aucunement et ne leur causa douleur ni angoisse. </a:t>
            </a:r>
          </a:p>
          <a:p>
            <a:pPr marL="0" indent="0" algn="just">
              <a:buNone/>
            </a:pPr>
            <a:endParaRPr lang="fr-FR" sz="2800" b="1" dirty="0">
              <a:solidFill>
                <a:srgbClr val="C00000"/>
              </a:solidFill>
            </a:endParaRPr>
          </a:p>
          <a:p>
            <a:pPr marL="0" indent="0" algn="just">
              <a:buNone/>
            </a:pPr>
            <a:r>
              <a:rPr lang="fr-FR" sz="3600" b="1" dirty="0">
                <a:solidFill>
                  <a:srgbClr val="C00000"/>
                </a:solidFill>
              </a:rPr>
              <a:t>Alors tous trois, d'une seule voix, se mirent à chanter, glorifiant et bénissant Dieu dans la fournaise, et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فَنَزَلَ مَلاَكُ الرَّبِّ إِلَى دَاخِلِ الأَتُّونِ وَطَرَدَ لَهِيبَ النَّارِ عَنِ الأَتُّونِ، وَجَعَلَ وَسَطَ الأَتُّونِ رِيحاً ذَاتَ نَدىً تَهُبُّ فَلَمْ تَمَسَّهُمُ النَّارُ الْبَتَّةَ، وَلَمْ تَسُؤْهُمْ وَلَمْ تَزْعَجْهُمْ</a:t>
            </a:r>
            <a:endParaRPr lang="fr-FR" sz="4000" b="1" dirty="0"/>
          </a:p>
          <a:p>
            <a:pPr lvl="0" algn="just" rtl="1">
              <a:defRPr/>
            </a:pPr>
            <a:endParaRPr lang="fr-FR" sz="4000" b="1" dirty="0"/>
          </a:p>
          <a:p>
            <a:pPr lvl="0" algn="just" rtl="1">
              <a:defRPr/>
            </a:pPr>
            <a:r>
              <a:rPr lang="fr-FR" sz="4000" b="1" dirty="0"/>
              <a:t> </a:t>
            </a:r>
            <a:r>
              <a:rPr lang="ar-SA" sz="4400" b="1" dirty="0">
                <a:solidFill>
                  <a:srgbClr val="C00000"/>
                </a:solidFill>
              </a:rPr>
              <a:t>حِينَئِذٍ سَبَّحَ الثَّلاَثَةُ بِفَمٍ وَاحِدٍ وَمَجَّدُوا وَبَارَكُوا اللهَ فِي الأَتُّونِ قَائِلِينَ:</a:t>
            </a:r>
            <a:endParaRPr kumimoji="0" lang="ar-SA" sz="44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78208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6506"/>
            <a:ext cx="5164616" cy="1446550"/>
          </a:xfrm>
          <a:prstGeom prst="rect">
            <a:avLst/>
          </a:prstGeom>
        </p:spPr>
        <p:txBody>
          <a:bodyPr wrap="square">
            <a:spAutoFit/>
          </a:bodyPr>
          <a:lstStyle/>
          <a:p>
            <a:pPr algn="just" rtl="1"/>
            <a:r>
              <a:rPr lang="ar-EG" sz="4400" b="1" dirty="0"/>
              <a:t>صنع الإنسان كشبهه وصورته لكي يباركه.</a:t>
            </a:r>
            <a:endParaRPr lang="fr-FR" sz="4400" b="1" dirty="0"/>
          </a:p>
        </p:txBody>
      </p:sp>
      <p:sp>
        <p:nvSpPr>
          <p:cNvPr id="6" name="Rectangle 5"/>
          <p:cNvSpPr/>
          <p:nvPr/>
        </p:nvSpPr>
        <p:spPr>
          <a:xfrm>
            <a:off x="431372" y="738570"/>
            <a:ext cx="6240693" cy="1754326"/>
          </a:xfrm>
          <a:prstGeom prst="rect">
            <a:avLst/>
          </a:prstGeom>
        </p:spPr>
        <p:txBody>
          <a:bodyPr wrap="square">
            <a:spAutoFit/>
          </a:bodyPr>
          <a:lstStyle/>
          <a:p>
            <a:pPr algn="just"/>
            <a:r>
              <a:rPr lang="fr-FR" sz="3600" b="1">
                <a:latin typeface="CS Avva Shenouda" pitchFamily="34" charset="0"/>
              </a:rPr>
              <a:t>¿Af;ami`o `mpirwmi </a:t>
            </a:r>
            <a:r>
              <a:rPr lang="fr-FR" sz="3600" b="1" dirty="0">
                <a:latin typeface="CS Avva Shenouda" pitchFamily="34" charset="0"/>
              </a:rPr>
              <a:t>@ </a:t>
            </a:r>
            <a:r>
              <a:rPr lang="fr-FR" sz="3600" b="1">
                <a:latin typeface="CS Avva Shenouda" pitchFamily="34" charset="0"/>
              </a:rPr>
              <a:t>kata pef`ini </a:t>
            </a:r>
            <a:r>
              <a:rPr lang="fr-FR" sz="3600" b="1" dirty="0">
                <a:latin typeface="CS Avva Shenouda" pitchFamily="34" charset="0"/>
              </a:rPr>
              <a:t>@ nem </a:t>
            </a:r>
            <a:r>
              <a:rPr lang="fr-FR" sz="3600" b="1" dirty="0" err="1">
                <a:latin typeface="CS Avva Shenouda" pitchFamily="34" charset="0"/>
              </a:rPr>
              <a:t>tefhikwn</a:t>
            </a:r>
            <a:r>
              <a:rPr lang="fr-FR" sz="3600" b="1" dirty="0">
                <a:latin typeface="CS Avva Shenouda" pitchFamily="34" charset="0"/>
              </a:rPr>
              <a:t> </a:t>
            </a:r>
            <a:r>
              <a:rPr lang="fr-FR" sz="3600" b="1">
                <a:latin typeface="CS Avva Shenouda" pitchFamily="34" charset="0"/>
              </a:rPr>
              <a:t>@ e;ref`cmou `erof</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Et puis Il créa l’homme</a:t>
            </a:r>
          </a:p>
          <a:p>
            <a:pPr algn="ctr"/>
            <a:r>
              <a:rPr lang="fr-FR" sz="3200" b="1" dirty="0">
                <a:latin typeface="Book Antiqua" pitchFamily="18" charset="0"/>
              </a:rPr>
              <a:t>Selon Sa ressemblance</a:t>
            </a:r>
          </a:p>
          <a:p>
            <a:pPr algn="ctr"/>
            <a:r>
              <a:rPr lang="fr-FR" sz="3200" b="1" dirty="0">
                <a:latin typeface="Book Antiqua" pitchFamily="18" charset="0"/>
              </a:rPr>
              <a:t>Et selon Son image</a:t>
            </a:r>
          </a:p>
          <a:p>
            <a:pPr algn="ctr"/>
            <a:r>
              <a:rPr lang="fr-FR" sz="3200" b="1" dirty="0">
                <a:latin typeface="Book Antiqua" pitchFamily="18" charset="0"/>
              </a:rPr>
              <a:t>Afin qu’il Le bénisse</a:t>
            </a:r>
          </a:p>
        </p:txBody>
      </p:sp>
    </p:spTree>
    <p:extLst>
      <p:ext uri="{BB962C8B-B14F-4D97-AF65-F5344CB8AC3E}">
        <p14:creationId xmlns:p14="http://schemas.microsoft.com/office/powerpoint/2010/main" val="318167642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1631216"/>
          </a:xfrm>
          <a:prstGeom prst="rect">
            <a:avLst/>
          </a:prstGeom>
        </p:spPr>
        <p:txBody>
          <a:bodyPr wrap="square">
            <a:spAutoFit/>
          </a:bodyPr>
          <a:lstStyle/>
          <a:p>
            <a:pPr algn="ctr" rtl="1"/>
            <a:r>
              <a:rPr lang="ar-AE" sz="5000" b="1" dirty="0">
                <a:solidFill>
                  <a:srgbClr val="C00000"/>
                </a:solidFill>
                <a:latin typeface="Book Antiqua" pitchFamily="18" charset="0"/>
              </a:rPr>
              <a:t>الهوس الثالث</a:t>
            </a:r>
            <a:r>
              <a:rPr lang="fr-FR" sz="5000" b="1" dirty="0">
                <a:solidFill>
                  <a:srgbClr val="C00000"/>
                </a:solidFill>
                <a:latin typeface="Book Antiqua" pitchFamily="18" charset="0"/>
              </a:rPr>
              <a:t> 3</a:t>
            </a:r>
            <a:r>
              <a:rPr lang="fr-FR" sz="5000" b="1" baseline="30000" dirty="0">
                <a:solidFill>
                  <a:srgbClr val="C00000"/>
                </a:solidFill>
                <a:latin typeface="Book Antiqua" pitchFamily="18" charset="0"/>
              </a:rPr>
              <a:t>ème</a:t>
            </a:r>
            <a:r>
              <a:rPr lang="fr-FR" sz="5000" b="1" dirty="0">
                <a:solidFill>
                  <a:srgbClr val="C00000"/>
                </a:solidFill>
                <a:latin typeface="Book Antiqua" pitchFamily="18" charset="0"/>
              </a:rPr>
              <a:t> </a:t>
            </a:r>
            <a:r>
              <a:rPr lang="fr-FR" sz="5000" b="1" dirty="0" err="1">
                <a:solidFill>
                  <a:srgbClr val="C00000"/>
                </a:solidFill>
                <a:latin typeface="Book Antiqua" pitchFamily="18" charset="0"/>
              </a:rPr>
              <a:t>Hos</a:t>
            </a:r>
            <a:r>
              <a:rPr lang="fr-FR" sz="5000" b="1" dirty="0">
                <a:solidFill>
                  <a:srgbClr val="C00000"/>
                </a:solidFill>
                <a:latin typeface="Book Antiqua" pitchFamily="18" charset="0"/>
              </a:rPr>
              <a:t> – </a:t>
            </a:r>
          </a:p>
          <a:p>
            <a:pPr algn="ctr" rtl="1"/>
            <a:r>
              <a:rPr lang="fr-FR" sz="5000" dirty="0">
                <a:solidFill>
                  <a:srgbClr val="C00000"/>
                </a:solidFill>
              </a:rPr>
              <a:t>	</a:t>
            </a:r>
          </a:p>
        </p:txBody>
      </p:sp>
    </p:spTree>
    <p:extLst>
      <p:ext uri="{BB962C8B-B14F-4D97-AF65-F5344CB8AC3E}">
        <p14:creationId xmlns:p14="http://schemas.microsoft.com/office/powerpoint/2010/main" val="32946049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مبارك أنت أيها الرب إله </a:t>
            </a:r>
            <a:r>
              <a:rPr lang="ar-EG" sz="4400" b="1" dirty="0" err="1"/>
              <a:t>أبائنا</a:t>
            </a:r>
            <a:r>
              <a:rPr lang="ar-EG" sz="4400" b="1" dirty="0"/>
              <a:t> ومتزايد بركة ومتزايد علواً إلى الآباد.</a:t>
            </a:r>
            <a:endParaRPr lang="fr-FR" sz="4400" b="1" dirty="0"/>
          </a:p>
        </p:txBody>
      </p:sp>
      <p:sp>
        <p:nvSpPr>
          <p:cNvPr id="6" name="Rectangle 5"/>
          <p:cNvSpPr/>
          <p:nvPr/>
        </p:nvSpPr>
        <p:spPr>
          <a:xfrm>
            <a:off x="431371" y="721342"/>
            <a:ext cx="6240693" cy="1754326"/>
          </a:xfrm>
          <a:prstGeom prst="rect">
            <a:avLst/>
          </a:prstGeom>
        </p:spPr>
        <p:txBody>
          <a:bodyPr wrap="square">
            <a:spAutoFit/>
          </a:bodyPr>
          <a:lstStyle/>
          <a:p>
            <a:pPr algn="just"/>
            <a:r>
              <a:rPr lang="fr-FR" sz="3600" b="1">
                <a:latin typeface="CS Avva Shenouda" pitchFamily="34" charset="0"/>
              </a:rPr>
              <a:t>K`cmarwout `P</a:t>
            </a:r>
            <a:r>
              <a:rPr lang="fr-FR" sz="3600" b="1" dirty="0">
                <a:latin typeface="CS Avva Shenouda" pitchFamily="34" charset="0"/>
              </a:rPr>
              <a:t>¡ V</a:t>
            </a:r>
            <a:r>
              <a:rPr lang="fr-FR" sz="3600" b="1">
                <a:latin typeface="CS Avva Shenouda" pitchFamily="34" charset="0"/>
              </a:rPr>
              <a:t>] `nte </a:t>
            </a:r>
            <a:r>
              <a:rPr lang="fr-FR" sz="3600" b="1" dirty="0" err="1">
                <a:latin typeface="CS Avva Shenouda" pitchFamily="34" charset="0"/>
              </a:rPr>
              <a:t>nenio</a:t>
            </a:r>
            <a:r>
              <a:rPr lang="fr-FR" sz="3600" b="1" dirty="0">
                <a:latin typeface="CS Avva Shenouda" pitchFamily="34" charset="0"/>
              </a:rPr>
              <a:t>] </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351584" y="3959186"/>
            <a:ext cx="7296811"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ô Seigneur Dieu de nos pères</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36175553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مبارك اسم مجدك القدوس ومتزايد بركة ومتزايد علواً إلى الآباد.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¿`F`cmarwout `nje </a:t>
            </a:r>
            <a:r>
              <a:rPr lang="fr-FR" sz="3600" b="1" dirty="0" err="1">
                <a:latin typeface="CS Avva Shenouda" pitchFamily="34" charset="0"/>
              </a:rPr>
              <a:t>piran</a:t>
            </a:r>
            <a:r>
              <a:rPr lang="fr-FR" sz="3600" b="1" dirty="0">
                <a:latin typeface="CS Avva Shenouda" pitchFamily="34" charset="0"/>
              </a:rPr>
              <a:t> =e=;</a:t>
            </a:r>
            <a:r>
              <a:rPr lang="fr-FR" sz="3600" b="1">
                <a:latin typeface="CS Avva Shenouda" pitchFamily="34" charset="0"/>
              </a:rPr>
              <a:t>u `nte pek`wou @ `ferhou`o `cmarwout    `ferhou`o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831637" y="3959186"/>
            <a:ext cx="6432715" cy="2062103"/>
          </a:xfrm>
          <a:prstGeom prst="rect">
            <a:avLst/>
          </a:prstGeom>
        </p:spPr>
        <p:txBody>
          <a:bodyPr wrap="square">
            <a:spAutoFit/>
          </a:bodyPr>
          <a:lstStyle/>
          <a:p>
            <a:pPr algn="ctr"/>
            <a:r>
              <a:rPr lang="fr-FR" sz="3200" b="1" dirty="0">
                <a:latin typeface="Book Antiqua" pitchFamily="18" charset="0"/>
              </a:rPr>
              <a:t>Il est béni </a:t>
            </a:r>
          </a:p>
          <a:p>
            <a:pPr algn="ctr"/>
            <a:r>
              <a:rPr lang="fr-FR" sz="3200" b="1" dirty="0">
                <a:latin typeface="Book Antiqua" pitchFamily="18" charset="0"/>
              </a:rPr>
              <a:t>le très saint nom de Ta gloire</a:t>
            </a:r>
          </a:p>
          <a:p>
            <a:pPr algn="ctr"/>
            <a:r>
              <a:rPr lang="fr-FR" sz="3200" b="1" dirty="0">
                <a:latin typeface="Book Antiqua" pitchFamily="18" charset="0"/>
              </a:rPr>
              <a:t>Il est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10961261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مبارك أنت في هيكل مجدك المقدس ومتزايد بركة ومتزايد علواً إلى الآباد.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K`cmarwout </a:t>
            </a:r>
            <a:r>
              <a:rPr lang="fr-FR" sz="3600" b="1" dirty="0" err="1">
                <a:latin typeface="CS Avva Shenouda" pitchFamily="34" charset="0"/>
              </a:rPr>
              <a:t>qen</a:t>
            </a:r>
            <a:r>
              <a:rPr lang="fr-FR" sz="3600" b="1" dirty="0">
                <a:latin typeface="CS Avva Shenouda" pitchFamily="34" charset="0"/>
              </a:rPr>
              <a:t> </a:t>
            </a:r>
            <a:r>
              <a:rPr lang="fr-FR" sz="3600" b="1" err="1">
                <a:latin typeface="CS Avva Shenouda" pitchFamily="34" charset="0"/>
              </a:rPr>
              <a:t>piervei</a:t>
            </a:r>
            <a:r>
              <a:rPr lang="fr-FR" sz="3600" b="1">
                <a:latin typeface="CS Avva Shenouda" pitchFamily="34" charset="0"/>
              </a:rPr>
              <a:t> `nte pek`wou </a:t>
            </a:r>
            <a:r>
              <a:rPr lang="fr-FR" sz="3600" b="1" dirty="0">
                <a:latin typeface="CS Avva Shenouda" pitchFamily="34" charset="0"/>
              </a:rPr>
              <a:t>=e=;u </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639616" y="3959186"/>
            <a:ext cx="7104789"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dans le temple de Ta gloire</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2056470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90639"/>
            <a:ext cx="5164616" cy="2554545"/>
          </a:xfrm>
          <a:prstGeom prst="rect">
            <a:avLst/>
          </a:prstGeom>
        </p:spPr>
        <p:txBody>
          <a:bodyPr wrap="square">
            <a:spAutoFit/>
          </a:bodyPr>
          <a:lstStyle/>
          <a:p>
            <a:pPr algn="just" rtl="1"/>
            <a:r>
              <a:rPr lang="ar-EG" sz="4000" b="1" dirty="0"/>
              <a:t>مبارك أنت أيها الناظر إلى الأعماق الجالس على </a:t>
            </a:r>
            <a:r>
              <a:rPr lang="ar-EG" sz="4000" b="1" dirty="0" err="1"/>
              <a:t>الشاروبيم</a:t>
            </a:r>
            <a:r>
              <a:rPr lang="ar-EG" sz="4000" b="1" dirty="0"/>
              <a:t> ومتزايد بركة ومتزايد علواً إلى الآباد.</a:t>
            </a:r>
            <a:endParaRPr lang="fr-FR" sz="4000" b="1" dirty="0"/>
          </a:p>
        </p:txBody>
      </p:sp>
      <p:sp>
        <p:nvSpPr>
          <p:cNvPr id="6" name="Rectangle 5"/>
          <p:cNvSpPr/>
          <p:nvPr/>
        </p:nvSpPr>
        <p:spPr>
          <a:xfrm>
            <a:off x="431371" y="782702"/>
            <a:ext cx="6240693" cy="2862322"/>
          </a:xfrm>
          <a:prstGeom prst="rect">
            <a:avLst/>
          </a:prstGeom>
        </p:spPr>
        <p:txBody>
          <a:bodyPr wrap="square">
            <a:spAutoFit/>
          </a:bodyPr>
          <a:lstStyle/>
          <a:p>
            <a:pPr algn="just"/>
            <a:r>
              <a:rPr lang="fr-FR" sz="3600" b="1">
                <a:latin typeface="CS Avva Shenouda" pitchFamily="34" charset="0"/>
              </a:rPr>
              <a:t>¿`K`cmarwout </a:t>
            </a:r>
            <a:r>
              <a:rPr lang="fr-FR" sz="3600" b="1" err="1">
                <a:latin typeface="CS Avva Shenouda" pitchFamily="34" charset="0"/>
              </a:rPr>
              <a:t>vye;nau</a:t>
            </a:r>
            <a:r>
              <a:rPr lang="fr-FR" sz="3600" b="1">
                <a:latin typeface="CS Avva Shenouda" pitchFamily="34" charset="0"/>
              </a:rPr>
              <a:t> `eninoun </a:t>
            </a:r>
            <a:r>
              <a:rPr lang="fr-FR" sz="3600" b="1" dirty="0" err="1">
                <a:latin typeface="CS Avva Shenouda" pitchFamily="34" charset="0"/>
              </a:rPr>
              <a:t>efhemci</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Ni,eroubim</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447595" y="3959186"/>
            <a:ext cx="7200800"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qui commandes aux Chérubins</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11892552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مبارك أنت على عرش مُلكك ومتزايد بركة ومتزايد علواً إلى الآباد.</a:t>
            </a:r>
            <a:endParaRPr lang="fr-FR" sz="4400" b="1" dirty="0"/>
          </a:p>
        </p:txBody>
      </p:sp>
      <p:sp>
        <p:nvSpPr>
          <p:cNvPr id="6" name="Rectangle 5"/>
          <p:cNvSpPr/>
          <p:nvPr/>
        </p:nvSpPr>
        <p:spPr>
          <a:xfrm>
            <a:off x="431371" y="832644"/>
            <a:ext cx="6240693" cy="2308324"/>
          </a:xfrm>
          <a:prstGeom prst="rect">
            <a:avLst/>
          </a:prstGeom>
        </p:spPr>
        <p:txBody>
          <a:bodyPr wrap="square">
            <a:spAutoFit/>
          </a:bodyPr>
          <a:lstStyle/>
          <a:p>
            <a:pPr algn="just"/>
            <a:r>
              <a:rPr lang="fr-FR" sz="3600" b="1">
                <a:latin typeface="CS Avva Shenouda" pitchFamily="34" charset="0"/>
              </a:rPr>
              <a:t>K`cmarwout </a:t>
            </a:r>
            <a:r>
              <a:rPr lang="fr-FR" sz="3600" b="1" err="1">
                <a:latin typeface="CS Avva Shenouda" pitchFamily="34" charset="0"/>
              </a:rPr>
              <a:t>hijen</a:t>
            </a:r>
            <a:r>
              <a:rPr lang="fr-FR" sz="3600" b="1">
                <a:latin typeface="CS Avva Shenouda" pitchFamily="34" charset="0"/>
              </a:rPr>
              <a:t> pi`;</a:t>
            </a:r>
            <a:r>
              <a:rPr lang="fr-FR" sz="3600" b="1" err="1">
                <a:latin typeface="CS Avva Shenouda" pitchFamily="34" charset="0"/>
              </a:rPr>
              <a:t>ronoc</a:t>
            </a:r>
            <a:r>
              <a:rPr lang="fr-FR" sz="3600" b="1">
                <a:latin typeface="CS Avva Shenouda" pitchFamily="34" charset="0"/>
              </a:rPr>
              <a:t> `nte </a:t>
            </a:r>
            <a:r>
              <a:rPr lang="fr-FR" sz="3600" b="1" dirty="0" err="1">
                <a:latin typeface="CS Avva Shenouda" pitchFamily="34" charset="0"/>
              </a:rPr>
              <a:t>tekmetouro</a:t>
            </a:r>
            <a:r>
              <a:rPr lang="fr-FR" sz="3600" b="1" dirty="0">
                <a:latin typeface="CS Avva Shenouda" pitchFamily="34" charset="0"/>
              </a:rPr>
              <a:t> </a:t>
            </a:r>
            <a:r>
              <a:rPr lang="fr-FR" sz="3600" b="1">
                <a:latin typeface="CS Avva Shenouda" pitchFamily="34" charset="0"/>
              </a:rPr>
              <a:t>@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255573" y="3959186"/>
            <a:ext cx="7488832"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sur le trône de Ton royaume</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40551078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مبارك أنت في فلك السماء ومتزايد بركة ومتزايد علواً إلى الآباد.</a:t>
            </a:r>
            <a:endParaRPr lang="fr-FR" sz="4400" b="1" dirty="0"/>
          </a:p>
        </p:txBody>
      </p:sp>
      <p:sp>
        <p:nvSpPr>
          <p:cNvPr id="6" name="Rectangle 5"/>
          <p:cNvSpPr/>
          <p:nvPr/>
        </p:nvSpPr>
        <p:spPr>
          <a:xfrm>
            <a:off x="431371" y="832644"/>
            <a:ext cx="6240693" cy="2308324"/>
          </a:xfrm>
          <a:prstGeom prst="rect">
            <a:avLst/>
          </a:prstGeom>
        </p:spPr>
        <p:txBody>
          <a:bodyPr wrap="square">
            <a:spAutoFit/>
          </a:bodyPr>
          <a:lstStyle/>
          <a:p>
            <a:pPr algn="just"/>
            <a:r>
              <a:rPr lang="fr-FR" sz="3600" b="1">
                <a:latin typeface="CS Avva Shenouda" pitchFamily="34" charset="0"/>
              </a:rPr>
              <a:t>¿`K`cmarwout </a:t>
            </a:r>
            <a:r>
              <a:rPr lang="fr-FR" sz="3600" b="1" err="1">
                <a:latin typeface="CS Avva Shenouda" pitchFamily="34" charset="0"/>
              </a:rPr>
              <a:t>qen</a:t>
            </a:r>
            <a:r>
              <a:rPr lang="fr-FR" sz="3600" b="1">
                <a:latin typeface="CS Avva Shenouda" pitchFamily="34" charset="0"/>
              </a:rPr>
              <a:t> pi`ctere`wma `nte `tve @ `kerhou`o `cmarwout    `kerhou`o </a:t>
            </a:r>
            <a:r>
              <a:rPr lang="fr-FR" sz="3600" b="1" dirty="0">
                <a:latin typeface="CS Avva Shenouda" pitchFamily="34" charset="0"/>
              </a:rPr>
              <a:t>[ici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7660031" cy="2062103"/>
          </a:xfrm>
          <a:prstGeom prst="rect">
            <a:avLst/>
          </a:prstGeom>
        </p:spPr>
        <p:txBody>
          <a:bodyPr wrap="square">
            <a:spAutoFit/>
          </a:bodyPr>
          <a:lstStyle/>
          <a:p>
            <a:pPr algn="ctr"/>
            <a:r>
              <a:rPr lang="fr-FR" sz="3200" b="1" dirty="0">
                <a:latin typeface="Book Antiqua" pitchFamily="18" charset="0"/>
              </a:rPr>
              <a:t>Béni sois-Tu </a:t>
            </a:r>
          </a:p>
          <a:p>
            <a:pPr algn="ctr"/>
            <a:r>
              <a:rPr lang="fr-FR" sz="3200" b="1" dirty="0">
                <a:latin typeface="Book Antiqua" pitchFamily="18" charset="0"/>
              </a:rPr>
              <a:t>dans le firmament du ciel</a:t>
            </a:r>
          </a:p>
          <a:p>
            <a:pPr algn="ctr"/>
            <a:r>
              <a:rPr lang="fr-FR" sz="3200" b="1" dirty="0">
                <a:latin typeface="Book Antiqua" pitchFamily="18" charset="0"/>
              </a:rPr>
              <a:t>Tu es béni à jamais</a:t>
            </a:r>
          </a:p>
          <a:p>
            <a:pPr algn="ctr"/>
            <a:r>
              <a:rPr lang="fr-FR" sz="3200" b="1" dirty="0">
                <a:latin typeface="Book Antiqua" pitchFamily="18" charset="0"/>
              </a:rPr>
              <a:t>Elevé pour l'Eternité</a:t>
            </a:r>
          </a:p>
        </p:txBody>
      </p:sp>
    </p:spTree>
    <p:extLst>
      <p:ext uri="{BB962C8B-B14F-4D97-AF65-F5344CB8AC3E}">
        <p14:creationId xmlns:p14="http://schemas.microsoft.com/office/powerpoint/2010/main" val="22994297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a:t>
            </a:r>
            <a:r>
              <a:rPr lang="ar-EG" sz="4400" b="1" dirty="0" err="1"/>
              <a:t>ياجميع</a:t>
            </a:r>
            <a:r>
              <a:rPr lang="ar-EG" sz="4400" b="1" dirty="0"/>
              <a:t> أعمال الرب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 ni`hbyou`i </a:t>
            </a:r>
            <a:r>
              <a:rPr lang="fr-FR" sz="3600" b="1" err="1">
                <a:latin typeface="CS Avva Shenouda" pitchFamily="34" charset="0"/>
              </a:rPr>
              <a:t>tyrou</a:t>
            </a:r>
            <a:r>
              <a:rPr lang="fr-FR" sz="3600" b="1">
                <a:latin typeface="CS Avva Shenouda" pitchFamily="34" charset="0"/>
              </a:rPr>
              <a:t> `nte `P</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Ses œuvres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38620759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السموات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200329"/>
          </a:xfrm>
          <a:prstGeom prst="rect">
            <a:avLst/>
          </a:prstGeom>
        </p:spPr>
        <p:txBody>
          <a:bodyPr wrap="square">
            <a:spAutoFit/>
          </a:bodyPr>
          <a:lstStyle/>
          <a:p>
            <a:pPr algn="just"/>
            <a:r>
              <a:rPr lang="fr-FR" sz="3600" b="1">
                <a:latin typeface="CS Avva Shenouda" pitchFamily="34" charset="0"/>
              </a:rPr>
              <a:t>¿`Cmou `e`P¡ nivyou`i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447595" y="3959186"/>
            <a:ext cx="7392821"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vous les cieux</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02320054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باركوا الرب </a:t>
            </a:r>
            <a:r>
              <a:rPr lang="ar-EG" sz="4400" b="1" dirty="0" err="1"/>
              <a:t>ياجميع</a:t>
            </a:r>
            <a:r>
              <a:rPr lang="ar-EG" sz="4400" b="1" dirty="0"/>
              <a:t> ملائكة الرب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niaggeloc</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a:t>
            </a:r>
            <a:r>
              <a:rPr lang="fr-FR" sz="3600" b="1" dirty="0">
                <a:latin typeface="CS Avva Shenouda" pitchFamily="34" charset="0"/>
              </a:rPr>
              <a:t>P=o=c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351584" y="3959186"/>
            <a:ext cx="7296811"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tous Ses anges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34941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فلنسبحه ونرفع اسمه ونشكره </a:t>
            </a:r>
            <a:r>
              <a:rPr lang="ar-EG" sz="4400" b="1" dirty="0" err="1"/>
              <a:t>لأٰن</a:t>
            </a:r>
            <a:r>
              <a:rPr lang="ar-EG" sz="4400" b="1" dirty="0"/>
              <a:t> رحمته كائنة إلى الأبد.</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err="1">
                <a:latin typeface="CS Avva Shenouda" pitchFamily="34" charset="0"/>
              </a:rPr>
              <a:t>Marenhwc</a:t>
            </a:r>
            <a:r>
              <a:rPr lang="fr-FR" sz="3600" b="1">
                <a:latin typeface="CS Avva Shenouda" pitchFamily="34" charset="0"/>
              </a:rPr>
              <a:t> `erof </a:t>
            </a:r>
            <a:r>
              <a:rPr lang="fr-FR" sz="3600" b="1" dirty="0">
                <a:latin typeface="CS Avva Shenouda" pitchFamily="34" charset="0"/>
              </a:rPr>
              <a:t>@ </a:t>
            </a:r>
            <a:r>
              <a:rPr lang="fr-FR" sz="3600" b="1" err="1">
                <a:latin typeface="CS Avva Shenouda" pitchFamily="34" charset="0"/>
              </a:rPr>
              <a:t>ten</a:t>
            </a:r>
            <a:r>
              <a:rPr lang="fr-FR" sz="3600" b="1">
                <a:latin typeface="CS Avva Shenouda" pitchFamily="34" charset="0"/>
              </a:rPr>
              <a:t>[ici `mPefran </a:t>
            </a:r>
            <a:r>
              <a:rPr lang="fr-FR" sz="3600" b="1" dirty="0">
                <a:latin typeface="CS Avva Shenouda" pitchFamily="34" charset="0"/>
              </a:rPr>
              <a:t>@ </a:t>
            </a:r>
            <a:r>
              <a:rPr lang="fr-FR" sz="3600" b="1" dirty="0" err="1">
                <a:latin typeface="CS Avva Shenouda" pitchFamily="34" charset="0"/>
              </a:rPr>
              <a:t>tenouwnh</a:t>
            </a:r>
            <a:r>
              <a:rPr lang="fr-FR" sz="3600" b="1" dirty="0">
                <a:latin typeface="CS Avva Shenouda" pitchFamily="34" charset="0"/>
              </a:rPr>
              <a:t> </a:t>
            </a:r>
            <a:r>
              <a:rPr lang="fr-FR" sz="3600" b="1" err="1">
                <a:latin typeface="CS Avva Shenouda" pitchFamily="34" charset="0"/>
              </a:rPr>
              <a:t>naf</a:t>
            </a:r>
            <a:r>
              <a:rPr lang="fr-FR" sz="3600" b="1">
                <a:latin typeface="CS Avva Shenouda" pitchFamily="34" charset="0"/>
              </a:rPr>
              <a:t> `ebol </a:t>
            </a:r>
            <a:r>
              <a:rPr lang="fr-FR" sz="3600" b="1" dirty="0">
                <a:latin typeface="CS Avva Shenouda" pitchFamily="34" charset="0"/>
              </a:rPr>
              <a:t>@ je </a:t>
            </a:r>
            <a:r>
              <a:rPr lang="fr-FR" sz="3600" b="1" dirty="0" err="1">
                <a:latin typeface="CS Avva Shenouda" pitchFamily="34" charset="0"/>
              </a:rPr>
              <a:t>pefnai</a:t>
            </a:r>
            <a:r>
              <a:rPr lang="fr-FR" sz="3600" b="1" dirty="0">
                <a:latin typeface="CS Avva Shenouda" pitchFamily="34" charset="0"/>
              </a:rPr>
              <a:t> </a:t>
            </a:r>
            <a:r>
              <a:rPr lang="fr-FR" sz="3600" b="1" dirty="0" err="1">
                <a:latin typeface="CS Avva Shenouda" pitchFamily="34" charset="0"/>
              </a:rPr>
              <a:t>sop</a:t>
            </a:r>
            <a:r>
              <a:rPr lang="fr-FR" sz="3600" b="1" dirty="0">
                <a:latin typeface="CS Avva Shenouda" pitchFamily="34" charset="0"/>
              </a:rPr>
              <a:t> </a:t>
            </a:r>
            <a:r>
              <a:rPr lang="fr-FR" sz="3600" b="1">
                <a:latin typeface="CS Avva Shenouda" pitchFamily="34" charset="0"/>
              </a:rPr>
              <a:t>sa `eneh</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Allons tous Le louer</a:t>
            </a:r>
          </a:p>
          <a:p>
            <a:pPr algn="ctr"/>
            <a:r>
              <a:rPr lang="fr-FR" sz="3200" b="1" dirty="0">
                <a:latin typeface="Book Antiqua" pitchFamily="18" charset="0"/>
              </a:rPr>
              <a:t>Et exalter Son Nom</a:t>
            </a:r>
          </a:p>
          <a:p>
            <a:pPr algn="ctr"/>
            <a:r>
              <a:rPr lang="fr-FR" sz="3200" b="1" dirty="0">
                <a:latin typeface="Book Antiqua" pitchFamily="18" charset="0"/>
              </a:rPr>
              <a:t>Rendons actions de grâce</a:t>
            </a:r>
          </a:p>
          <a:p>
            <a:pPr algn="ctr"/>
            <a:r>
              <a:rPr lang="fr-FR" sz="3200" b="1" dirty="0">
                <a:latin typeface="Book Antiqua" pitchFamily="18" charset="0"/>
              </a:rPr>
              <a:t>Eternelle est Sa pitié</a:t>
            </a:r>
          </a:p>
        </p:txBody>
      </p:sp>
    </p:spTree>
    <p:extLst>
      <p:ext uri="{BB962C8B-B14F-4D97-AF65-F5344CB8AC3E}">
        <p14:creationId xmlns:p14="http://schemas.microsoft.com/office/powerpoint/2010/main" val="16447193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10285627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4648"/>
            <a:ext cx="5164616" cy="2123658"/>
          </a:xfrm>
          <a:prstGeom prst="rect">
            <a:avLst/>
          </a:prstGeom>
        </p:spPr>
        <p:txBody>
          <a:bodyPr wrap="square">
            <a:spAutoFit/>
          </a:bodyPr>
          <a:lstStyle/>
          <a:p>
            <a:pPr algn="just" rtl="1"/>
            <a:r>
              <a:rPr lang="ar-EG" sz="4400" b="1" dirty="0"/>
              <a:t>باركي الرب </a:t>
            </a:r>
            <a:r>
              <a:rPr lang="ar-EG" sz="4400" b="1" dirty="0" err="1"/>
              <a:t>ياجميع</a:t>
            </a:r>
            <a:r>
              <a:rPr lang="ar-EG" sz="4400" b="1" dirty="0"/>
              <a:t> المياه التي فوق السماء.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6712"/>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dirty="0" err="1">
                <a:latin typeface="CS Avva Shenouda" pitchFamily="34" charset="0"/>
              </a:rPr>
              <a:t>nimwou</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etca`pswi `n`tve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063552" y="3959186"/>
            <a:ext cx="8160907"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les eaux</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0799244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a:t>
            </a:r>
            <a:r>
              <a:rPr lang="ar-EG" sz="4400" b="1" dirty="0" err="1"/>
              <a:t>ياجميع</a:t>
            </a:r>
            <a:r>
              <a:rPr lang="ar-EG" sz="4400" b="1" dirty="0"/>
              <a:t> قوات الرب.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nijom</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a:t>
            </a:r>
            <a:r>
              <a:rPr lang="fr-FR" sz="3600" b="1" dirty="0">
                <a:latin typeface="CS Avva Shenouda" pitchFamily="34" charset="0"/>
              </a:rPr>
              <a:t>P=o=c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Ses forces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480479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باركا الرب أيتها الشمس والقمر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dirty="0" err="1">
                <a:latin typeface="CS Avva Shenouda" pitchFamily="34" charset="0"/>
              </a:rPr>
              <a:t>piry</a:t>
            </a:r>
            <a:r>
              <a:rPr lang="fr-FR" sz="3600" b="1" dirty="0">
                <a:latin typeface="CS Avva Shenouda" pitchFamily="34" charset="0"/>
              </a:rPr>
              <a:t> nem </a:t>
            </a:r>
            <a:r>
              <a:rPr lang="fr-FR" sz="3600" b="1" dirty="0" err="1">
                <a:latin typeface="CS Avva Shenouda" pitchFamily="34" charset="0"/>
              </a:rPr>
              <a:t>piioh</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735627" y="3959186"/>
            <a:ext cx="6710767"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lune et soleil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8822871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212569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a:t>
            </a:r>
            <a:r>
              <a:rPr lang="ar-EG" sz="4400" b="1" dirty="0" err="1"/>
              <a:t>ياسائر</a:t>
            </a:r>
            <a:r>
              <a:rPr lang="ar-EG" sz="4400" b="1" dirty="0"/>
              <a:t> نجوم السماء.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niciou</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`tve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447595" y="3959186"/>
            <a:ext cx="699879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étoiles du ciel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40147609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أيتها الأمطار مع الأنداء.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nimounhwou</a:t>
            </a:r>
            <a:r>
              <a:rPr lang="fr-FR" sz="3600" b="1" dirty="0">
                <a:latin typeface="CS Avva Shenouda" pitchFamily="34" charset="0"/>
              </a:rPr>
              <a:t> nem </a:t>
            </a:r>
            <a:r>
              <a:rPr lang="fr-FR" sz="3600" b="1" dirty="0" err="1">
                <a:latin typeface="CS Avva Shenouda" pitchFamily="34" charset="0"/>
              </a:rPr>
              <a:t>niiw</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2255574" y="3959186"/>
            <a:ext cx="7392821"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pluies et rosées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3322766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السُحب والرياح.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ni[</a:t>
            </a:r>
            <a:r>
              <a:rPr lang="fr-FR" sz="3600" b="1" dirty="0" err="1">
                <a:latin typeface="CS Avva Shenouda" pitchFamily="34" charset="0"/>
              </a:rPr>
              <a:t>ypi</a:t>
            </a:r>
            <a:r>
              <a:rPr lang="fr-FR" sz="3600" b="1" dirty="0">
                <a:latin typeface="CS Avva Shenouda" pitchFamily="34" charset="0"/>
              </a:rPr>
              <a:t> nem </a:t>
            </a:r>
            <a:r>
              <a:rPr lang="fr-FR" sz="3600" b="1" dirty="0" err="1">
                <a:latin typeface="CS Avva Shenouda" pitchFamily="34" charset="0"/>
              </a:rPr>
              <a:t>ni;you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vents et nuées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12638083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يا جميع الأرواح.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ni=p=na </a:t>
            </a:r>
            <a:r>
              <a:rPr lang="fr-FR" sz="3600" b="1" dirty="0" err="1">
                <a:latin typeface="CS Avva Shenouda" pitchFamily="34" charset="0"/>
              </a:rPr>
              <a:t>tyrou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tous les vents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54511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1446550"/>
          </a:xfrm>
          <a:prstGeom prst="rect">
            <a:avLst/>
          </a:prstGeom>
        </p:spPr>
        <p:txBody>
          <a:bodyPr wrap="square">
            <a:spAutoFit/>
          </a:bodyPr>
          <a:lstStyle/>
          <a:p>
            <a:pPr algn="just" rtl="1"/>
            <a:r>
              <a:rPr lang="ar-EG" sz="4400" b="1" dirty="0"/>
              <a:t>بصلوات المرتل داود </a:t>
            </a:r>
            <a:r>
              <a:rPr lang="ar-EG" sz="4400" b="1" dirty="0" err="1"/>
              <a:t>يارب</a:t>
            </a:r>
            <a:r>
              <a:rPr lang="ar-EG" sz="4400" b="1" dirty="0"/>
              <a:t> أنعم لنا بمغفرة خطايانا.</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nieu,y</a:t>
            </a:r>
            <a:r>
              <a:rPr lang="fr-FR" sz="3600" b="1" dirty="0">
                <a:latin typeface="CS Avva Shenouda" pitchFamily="34" charset="0"/>
              </a:rPr>
              <a:t> </a:t>
            </a:r>
            <a:r>
              <a:rPr lang="fr-FR" sz="3600" b="1">
                <a:latin typeface="CS Avva Shenouda" pitchFamily="34" charset="0"/>
              </a:rPr>
              <a:t>@ `nte </a:t>
            </a:r>
            <a:r>
              <a:rPr lang="fr-FR" sz="3600" b="1" dirty="0" err="1">
                <a:latin typeface="CS Avva Shenouda" pitchFamily="34" charset="0"/>
              </a:rPr>
              <a:t>piiero'altyc</a:t>
            </a:r>
            <a:r>
              <a:rPr lang="fr-FR" sz="3600" b="1" dirty="0">
                <a:latin typeface="CS Avva Shenouda" pitchFamily="34" charset="0"/>
              </a:rPr>
              <a:t> </a:t>
            </a:r>
            <a:r>
              <a:rPr lang="fr-FR" sz="3600" b="1" dirty="0" err="1">
                <a:latin typeface="CS Avva Shenouda" pitchFamily="34" charset="0"/>
              </a:rPr>
              <a:t>Dauid</a:t>
            </a:r>
            <a:r>
              <a:rPr lang="fr-FR" sz="3600" b="1" dirty="0">
                <a:latin typeface="CS Avva Shenouda" pitchFamily="34" charset="0"/>
              </a:rPr>
              <a:t> </a:t>
            </a:r>
            <a:r>
              <a:rPr lang="fr-FR" sz="3600" b="1">
                <a:latin typeface="CS Avva Shenouda" pitchFamily="34" charset="0"/>
              </a:rPr>
              <a:t>@ `P¡ `ari`hmot </a:t>
            </a:r>
            <a:r>
              <a:rPr lang="fr-FR" sz="3600" b="1" dirty="0">
                <a:latin typeface="CS Avva Shenouda" pitchFamily="34" charset="0"/>
              </a:rPr>
              <a:t>nan </a:t>
            </a:r>
            <a:r>
              <a:rPr lang="fr-FR" sz="3600" b="1">
                <a:latin typeface="CS Avva Shenouda" pitchFamily="34" charset="0"/>
              </a:rPr>
              <a:t>@ `mpi,w `ebol `nte </a:t>
            </a:r>
            <a:r>
              <a:rPr lang="fr-FR" sz="3600" b="1" dirty="0" err="1">
                <a:latin typeface="CS Avva Shenouda" pitchFamily="34" charset="0"/>
              </a:rPr>
              <a:t>nennobi</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Par les prières de</a:t>
            </a:r>
          </a:p>
          <a:p>
            <a:pPr algn="ctr"/>
            <a:r>
              <a:rPr lang="fr-FR" sz="3200" b="1" dirty="0">
                <a:latin typeface="Book Antiqua" pitchFamily="18" charset="0"/>
              </a:rPr>
              <a:t>David le psalmiste</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4748962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73294"/>
            <a:ext cx="5164616" cy="2123658"/>
          </a:xfrm>
          <a:prstGeom prst="rect">
            <a:avLst/>
          </a:prstGeom>
        </p:spPr>
        <p:txBody>
          <a:bodyPr wrap="square">
            <a:spAutoFit/>
          </a:bodyPr>
          <a:lstStyle/>
          <a:p>
            <a:pPr algn="just" rtl="1"/>
            <a:r>
              <a:rPr lang="ar-EG" sz="4400" b="1" dirty="0"/>
              <a:t>باركا الرب أيتها النار والحرارة.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865357"/>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 pi`,</a:t>
            </a:r>
            <a:r>
              <a:rPr lang="fr-FR" sz="3600" b="1" dirty="0" err="1">
                <a:latin typeface="CS Avva Shenouda" pitchFamily="34" charset="0"/>
              </a:rPr>
              <a:t>rwm</a:t>
            </a:r>
            <a:r>
              <a:rPr lang="fr-FR" sz="3600" b="1" dirty="0">
                <a:latin typeface="CS Avva Shenouda" pitchFamily="34" charset="0"/>
              </a:rPr>
              <a:t> nem </a:t>
            </a:r>
            <a:r>
              <a:rPr lang="fr-FR" sz="3600" b="1" dirty="0" err="1">
                <a:latin typeface="CS Avva Shenouda" pitchFamily="34" charset="0"/>
              </a:rPr>
              <a:t>pikauma</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feu et chaleur</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7297723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73294"/>
            <a:ext cx="5164616" cy="2123658"/>
          </a:xfrm>
          <a:prstGeom prst="rect">
            <a:avLst/>
          </a:prstGeom>
        </p:spPr>
        <p:txBody>
          <a:bodyPr wrap="square">
            <a:spAutoFit/>
          </a:bodyPr>
          <a:lstStyle/>
          <a:p>
            <a:pPr algn="just" rtl="1"/>
            <a:r>
              <a:rPr lang="ar-EG" sz="4400" b="1" dirty="0"/>
              <a:t>باركا الرب أيها البرد والحر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865358"/>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 pi`wjeb </a:t>
            </a:r>
            <a:r>
              <a:rPr lang="fr-FR" sz="3600" b="1" dirty="0">
                <a:latin typeface="CS Avva Shenouda" pitchFamily="34" charset="0"/>
              </a:rPr>
              <a:t>nem </a:t>
            </a:r>
            <a:r>
              <a:rPr lang="fr-FR" sz="3600" b="1" dirty="0" err="1">
                <a:latin typeface="CS Avva Shenouda" pitchFamily="34" charset="0"/>
              </a:rPr>
              <a:t>pikaucwn</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froid et chaleur</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5625368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الأهوية والأنداء.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niiw</a:t>
            </a:r>
            <a:r>
              <a:rPr lang="fr-FR" sz="3600" b="1" dirty="0">
                <a:latin typeface="CS Avva Shenouda" pitchFamily="34" charset="0"/>
              </a:rPr>
              <a:t>] nem </a:t>
            </a:r>
            <a:r>
              <a:rPr lang="fr-FR" sz="3600" b="1" dirty="0" err="1">
                <a:latin typeface="CS Avva Shenouda" pitchFamily="34" charset="0"/>
              </a:rPr>
              <a:t>ninifi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vents et rosées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9605516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الليالي والأيام.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 ni`ejwrh nem ni`ehoou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nuits et jours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6357294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أيها النور والظلمة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piouwini</a:t>
            </a:r>
            <a:r>
              <a:rPr lang="fr-FR" sz="3600" b="1" dirty="0">
                <a:latin typeface="CS Avva Shenouda" pitchFamily="34" charset="0"/>
              </a:rPr>
              <a:t> nem </a:t>
            </a:r>
            <a:r>
              <a:rPr lang="fr-FR" sz="3600" b="1" dirty="0" err="1">
                <a:latin typeface="CS Avva Shenouda" pitchFamily="34" charset="0"/>
              </a:rPr>
              <a:t>pi,aki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lumière, ténèbres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86436618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باركا الرب أيها البرد والصقيع </a:t>
            </a:r>
            <a:r>
              <a:rPr lang="ar-EG" sz="4400" b="1" dirty="0" err="1"/>
              <a:t>سبحاه</a:t>
            </a:r>
            <a:r>
              <a:rPr lang="ar-EG" sz="4400" b="1" dirty="0"/>
              <a:t> وزيداه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dirty="0" err="1">
                <a:latin typeface="CS Avva Shenouda" pitchFamily="34" charset="0"/>
              </a:rPr>
              <a:t>pijaf</a:t>
            </a:r>
            <a:r>
              <a:rPr lang="fr-FR" sz="3600" b="1" dirty="0">
                <a:latin typeface="CS Avva Shenouda" pitchFamily="34" charset="0"/>
              </a:rPr>
              <a:t> </a:t>
            </a:r>
            <a:r>
              <a:rPr lang="fr-FR" sz="3600" b="1">
                <a:latin typeface="CS Avva Shenouda" pitchFamily="34" charset="0"/>
              </a:rPr>
              <a:t>nem pi`wjeb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gel et frimas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2577720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أيها الجليد والثلج.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pa,ny</a:t>
            </a:r>
            <a:r>
              <a:rPr lang="fr-FR" sz="3600" b="1" dirty="0">
                <a:latin typeface="CS Avva Shenouda" pitchFamily="34" charset="0"/>
              </a:rPr>
              <a:t> nem </a:t>
            </a:r>
            <a:r>
              <a:rPr lang="fr-FR" sz="3600" b="1" dirty="0" err="1">
                <a:latin typeface="CS Avva Shenouda" pitchFamily="34" charset="0"/>
              </a:rPr>
              <a:t>pi,iwn</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glaces et neiges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7041055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البروق والسحب.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nicetebryj</a:t>
            </a:r>
            <a:r>
              <a:rPr lang="fr-FR" sz="3600" b="1" dirty="0">
                <a:latin typeface="CS Avva Shenouda" pitchFamily="34" charset="0"/>
              </a:rPr>
              <a:t> nem ni[</a:t>
            </a:r>
            <a:r>
              <a:rPr lang="fr-FR" sz="3600" b="1" dirty="0" err="1">
                <a:latin typeface="CS Avva Shenouda" pitchFamily="34" charset="0"/>
              </a:rPr>
              <a:t>ypi</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éclairs, nuées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92223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30322"/>
            <a:ext cx="5164616" cy="1446550"/>
          </a:xfrm>
          <a:prstGeom prst="rect">
            <a:avLst/>
          </a:prstGeom>
        </p:spPr>
        <p:txBody>
          <a:bodyPr wrap="square">
            <a:spAutoFit/>
          </a:bodyPr>
          <a:lstStyle/>
          <a:p>
            <a:pPr algn="just" rtl="1"/>
            <a:r>
              <a:rPr lang="ar-EG" sz="4400" b="1" dirty="0"/>
              <a:t>بشفاعات والدة الإله القديسة مريم. </a:t>
            </a:r>
            <a:r>
              <a:rPr lang="ar-EG" sz="4400" b="1" dirty="0" err="1"/>
              <a:t>يارب</a:t>
            </a:r>
            <a:r>
              <a:rPr lang="ar-EG" sz="4400" b="1" dirty="0"/>
              <a:t>...</a:t>
            </a:r>
            <a:endParaRPr lang="fr-FR" sz="4400" b="1" dirty="0"/>
          </a:p>
        </p:txBody>
      </p:sp>
      <p:sp>
        <p:nvSpPr>
          <p:cNvPr id="6" name="Rectangle 5"/>
          <p:cNvSpPr/>
          <p:nvPr/>
        </p:nvSpPr>
        <p:spPr>
          <a:xfrm>
            <a:off x="431372" y="822390"/>
            <a:ext cx="6240693" cy="1200329"/>
          </a:xfrm>
          <a:prstGeom prst="rect">
            <a:avLst/>
          </a:prstGeom>
        </p:spPr>
        <p:txBody>
          <a:bodyPr wrap="square">
            <a:spAutoFit/>
          </a:bodyPr>
          <a:lstStyle/>
          <a:p>
            <a:pPr algn="just"/>
            <a:r>
              <a:rPr lang="fr-FR" sz="3600" b="1" err="1">
                <a:latin typeface="CS Avva Shenouda" pitchFamily="34" charset="0"/>
              </a:rPr>
              <a:t>Hiten</a:t>
            </a:r>
            <a:r>
              <a:rPr lang="fr-FR" sz="3600" b="1">
                <a:latin typeface="CS Avva Shenouda" pitchFamily="34" charset="0"/>
              </a:rPr>
              <a:t> ni`precbi`a @ `nte ];e`otokoc </a:t>
            </a:r>
            <a:r>
              <a:rPr lang="fr-FR" sz="3600" b="1" dirty="0">
                <a:latin typeface="CS Avva Shenouda" pitchFamily="34" charset="0"/>
              </a:rPr>
              <a:t>=e=;=</a:t>
            </a:r>
            <a:r>
              <a:rPr lang="fr-FR" sz="3600" b="1">
                <a:latin typeface="CS Avva Shenouda" pitchFamily="34" charset="0"/>
              </a:rPr>
              <a:t>u Mari`a </a:t>
            </a:r>
            <a:r>
              <a:rPr lang="fr-FR" sz="3600" b="1" dirty="0">
                <a:latin typeface="CS Avva Shenouda" pitchFamily="34" charset="0"/>
              </a:rPr>
              <a:t>@ P=o=c....</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Par les intercessions</a:t>
            </a:r>
          </a:p>
          <a:p>
            <a:pPr algn="ctr"/>
            <a:r>
              <a:rPr lang="fr-FR" sz="3200" b="1" dirty="0">
                <a:latin typeface="Book Antiqua" pitchFamily="18" charset="0"/>
              </a:rPr>
              <a:t>De Marie Mère de Dieu</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34629662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الأرض كلها.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200329"/>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pikahi</a:t>
            </a:r>
            <a:r>
              <a:rPr lang="fr-FR" sz="3600" b="1" dirty="0">
                <a:latin typeface="CS Avva Shenouda" pitchFamily="34" charset="0"/>
              </a:rPr>
              <a:t> </a:t>
            </a:r>
            <a:r>
              <a:rPr lang="fr-FR" sz="3600" b="1" dirty="0" err="1">
                <a:latin typeface="CS Avva Shenouda" pitchFamily="34" charset="0"/>
              </a:rPr>
              <a:t>tyrf</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toute la terre</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50627259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أيتها الجبال وجميع الآكام.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nitwou</a:t>
            </a:r>
            <a:r>
              <a:rPr lang="fr-FR" sz="3600" b="1" dirty="0">
                <a:latin typeface="CS Avva Shenouda" pitchFamily="34" charset="0"/>
              </a:rPr>
              <a:t> nem </a:t>
            </a:r>
            <a:r>
              <a:rPr lang="fr-FR" sz="3600" b="1" dirty="0" err="1">
                <a:latin typeface="CS Avva Shenouda" pitchFamily="34" charset="0"/>
              </a:rPr>
              <a:t>nikalamvwou</a:t>
            </a:r>
            <a:r>
              <a:rPr lang="fr-FR" sz="3600" b="1" dirty="0">
                <a:latin typeface="CS Avva Shenouda" pitchFamily="34" charset="0"/>
              </a:rPr>
              <a:t> </a:t>
            </a:r>
            <a:r>
              <a:rPr lang="fr-FR" sz="3600" b="1" dirty="0" err="1">
                <a:latin typeface="CS Avva Shenouda" pitchFamily="34" charset="0"/>
              </a:rPr>
              <a:t>tyrou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monts et collines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538302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 الرب يا جميع ما يَنبت على وجه الأرض سبحه وزده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ny</a:t>
            </a:r>
            <a:r>
              <a:rPr lang="fr-FR" sz="3600" b="1" dirty="0">
                <a:latin typeface="CS Avva Shenouda" pitchFamily="34" charset="0"/>
              </a:rPr>
              <a:t> </a:t>
            </a:r>
            <a:r>
              <a:rPr lang="fr-FR" sz="3600" b="1" dirty="0" err="1">
                <a:latin typeface="CS Avva Shenouda" pitchFamily="34" charset="0"/>
              </a:rPr>
              <a:t>tyrou</a:t>
            </a:r>
            <a:r>
              <a:rPr lang="fr-FR" sz="3600" b="1" dirty="0">
                <a:latin typeface="CS Avva Shenouda" pitchFamily="34" charset="0"/>
              </a:rPr>
              <a:t> </a:t>
            </a:r>
            <a:r>
              <a:rPr lang="fr-FR" sz="3600" b="1" dirty="0" err="1">
                <a:latin typeface="CS Avva Shenouda" pitchFamily="34" charset="0"/>
              </a:rPr>
              <a:t>etryt</a:t>
            </a:r>
            <a:r>
              <a:rPr lang="fr-FR" sz="3600" b="1" dirty="0">
                <a:latin typeface="CS Avva Shenouda" pitchFamily="34" charset="0"/>
              </a:rPr>
              <a:t> </a:t>
            </a:r>
            <a:r>
              <a:rPr lang="fr-FR" sz="3600" b="1" err="1">
                <a:latin typeface="CS Avva Shenouda" pitchFamily="34" charset="0"/>
              </a:rPr>
              <a:t>hijen</a:t>
            </a:r>
            <a:r>
              <a:rPr lang="fr-FR" sz="3600" b="1">
                <a:latin typeface="CS Avva Shenouda" pitchFamily="34" charset="0"/>
              </a:rPr>
              <a:t> `pho `m`pkahi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toutes les plantes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9963096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باركي الرب أيتها الينابيع.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93349"/>
            <a:ext cx="6240693" cy="1200329"/>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nimoumi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vous les sources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917295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278"/>
            <a:ext cx="5164616" cy="2123658"/>
          </a:xfrm>
          <a:prstGeom prst="rect">
            <a:avLst/>
          </a:prstGeom>
        </p:spPr>
        <p:txBody>
          <a:bodyPr wrap="square">
            <a:spAutoFit/>
          </a:bodyPr>
          <a:lstStyle/>
          <a:p>
            <a:pPr algn="just" rtl="1"/>
            <a:r>
              <a:rPr lang="ar-EG" sz="4400" b="1" dirty="0"/>
              <a:t>باركي الرب أيتها البحار والأنهار.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721341"/>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 ni`amaiou </a:t>
            </a:r>
            <a:r>
              <a:rPr lang="fr-FR" sz="3600" b="1" dirty="0">
                <a:latin typeface="CS Avva Shenouda" pitchFamily="34" charset="0"/>
              </a:rPr>
              <a:t>nem </a:t>
            </a:r>
            <a:r>
              <a:rPr lang="fr-FR" sz="3600" b="1" dirty="0" err="1">
                <a:latin typeface="CS Avva Shenouda" pitchFamily="34" charset="0"/>
              </a:rPr>
              <a:t>niiarwou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mers et fleuves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5150679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4257"/>
            <a:ext cx="5164616" cy="2800767"/>
          </a:xfrm>
          <a:prstGeom prst="rect">
            <a:avLst/>
          </a:prstGeom>
        </p:spPr>
        <p:txBody>
          <a:bodyPr wrap="square">
            <a:spAutoFit/>
          </a:bodyPr>
          <a:lstStyle/>
          <a:p>
            <a:pPr algn="just" rtl="1"/>
            <a:r>
              <a:rPr lang="ar-EG" sz="4400" b="1" dirty="0"/>
              <a:t>باركي الرب أيتها الحيتان وجميع ما يتحرك في المياه.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6321"/>
            <a:ext cx="6240693" cy="2308324"/>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nikytoc</a:t>
            </a:r>
            <a:r>
              <a:rPr lang="fr-FR" sz="3600" b="1" dirty="0">
                <a:latin typeface="CS Avva Shenouda" pitchFamily="34" charset="0"/>
              </a:rPr>
              <a:t> nem </a:t>
            </a:r>
            <a:r>
              <a:rPr lang="fr-FR" sz="3600" b="1" dirty="0" err="1">
                <a:latin typeface="CS Avva Shenouda" pitchFamily="34" charset="0"/>
              </a:rPr>
              <a:t>en,ai</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etkim</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nimwou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poissons des mers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60990251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باركي الرب يا جميع طيور السماء.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nihala</a:t>
            </a:r>
            <a:r>
              <a:rPr lang="fr-FR" sz="3600" b="1" dirty="0">
                <a:latin typeface="CS Avva Shenouda" pitchFamily="34" charset="0"/>
              </a:rPr>
              <a:t>] </a:t>
            </a:r>
            <a:r>
              <a:rPr lang="fr-FR" sz="3600" b="1" err="1">
                <a:latin typeface="CS Avva Shenouda" pitchFamily="34" charset="0"/>
              </a:rPr>
              <a:t>tyrou</a:t>
            </a:r>
            <a:r>
              <a:rPr lang="fr-FR" sz="3600" b="1">
                <a:latin typeface="CS Avva Shenouda" pitchFamily="34" charset="0"/>
              </a:rPr>
              <a:t> `nte `tve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oiseaux du ciel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93323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6506"/>
            <a:ext cx="5164616" cy="1446550"/>
          </a:xfrm>
          <a:prstGeom prst="rect">
            <a:avLst/>
          </a:prstGeom>
        </p:spPr>
        <p:txBody>
          <a:bodyPr wrap="square">
            <a:spAutoFit/>
          </a:bodyPr>
          <a:lstStyle/>
          <a:p>
            <a:pPr algn="just" rtl="1"/>
            <a:r>
              <a:rPr lang="ar-EG" sz="4400" b="1" dirty="0"/>
              <a:t>بشفاعات كل صفوف الملائكة. </a:t>
            </a:r>
            <a:r>
              <a:rPr lang="ar-EG" sz="4400" b="1" dirty="0" err="1"/>
              <a:t>يارب</a:t>
            </a:r>
            <a:r>
              <a:rPr lang="ar-EG" sz="4400" b="1" dirty="0"/>
              <a:t>..</a:t>
            </a:r>
            <a:endParaRPr lang="fr-FR" sz="4400" b="1" dirty="0"/>
          </a:p>
        </p:txBody>
      </p:sp>
      <p:sp>
        <p:nvSpPr>
          <p:cNvPr id="6" name="Rectangle 5"/>
          <p:cNvSpPr/>
          <p:nvPr/>
        </p:nvSpPr>
        <p:spPr>
          <a:xfrm>
            <a:off x="431372" y="738570"/>
            <a:ext cx="6240693" cy="1754326"/>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Hiten</a:t>
            </a:r>
            <a:r>
              <a:rPr lang="fr-FR" sz="3600" b="1">
                <a:latin typeface="CS Avva Shenouda" pitchFamily="34" charset="0"/>
              </a:rPr>
              <a:t> ni`precbi`a @ `nte `p,oroc </a:t>
            </a:r>
            <a:r>
              <a:rPr lang="fr-FR" sz="3600" b="1" err="1">
                <a:latin typeface="CS Avva Shenouda" pitchFamily="34" charset="0"/>
              </a:rPr>
              <a:t>tyrf</a:t>
            </a:r>
            <a:r>
              <a:rPr lang="fr-FR" sz="3600" b="1">
                <a:latin typeface="CS Avva Shenouda" pitchFamily="34" charset="0"/>
              </a:rPr>
              <a:t> `nte </a:t>
            </a:r>
            <a:r>
              <a:rPr lang="fr-FR" sz="3600" b="1" dirty="0" err="1">
                <a:latin typeface="CS Avva Shenouda" pitchFamily="34" charset="0"/>
              </a:rPr>
              <a:t>niaggeloc</a:t>
            </a:r>
            <a:r>
              <a:rPr lang="fr-FR" sz="3600" b="1" dirty="0">
                <a:latin typeface="CS Avva Shenouda" pitchFamily="34" charset="0"/>
              </a:rPr>
              <a:t> @ P=o=c...</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Par les intercessions</a:t>
            </a:r>
          </a:p>
          <a:p>
            <a:pPr algn="ctr"/>
            <a:r>
              <a:rPr lang="fr-FR" sz="3200" b="1" dirty="0">
                <a:latin typeface="Book Antiqua" pitchFamily="18" charset="0"/>
              </a:rPr>
              <a:t>De tous les chœurs des anges</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4578818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0"/>
            <a:ext cx="5164616" cy="2123658"/>
          </a:xfrm>
          <a:prstGeom prst="rect">
            <a:avLst/>
          </a:prstGeom>
        </p:spPr>
        <p:txBody>
          <a:bodyPr wrap="square">
            <a:spAutoFit/>
          </a:bodyPr>
          <a:lstStyle/>
          <a:p>
            <a:pPr algn="just" rtl="1"/>
            <a:r>
              <a:rPr lang="ar-EG" sz="4400" b="1" dirty="0"/>
              <a:t>باركي الرب أيتها الوحوش وكل البهائم. </a:t>
            </a:r>
            <a:r>
              <a:rPr lang="ar-EG" sz="4400" b="1" dirty="0" err="1"/>
              <a:t>سبحيه</a:t>
            </a:r>
            <a:r>
              <a:rPr lang="ar-EG" sz="4400" b="1" dirty="0"/>
              <a:t> وزيديه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ni;yrion</a:t>
            </a:r>
            <a:r>
              <a:rPr lang="fr-FR" sz="3600" b="1" dirty="0">
                <a:latin typeface="CS Avva Shenouda" pitchFamily="34" charset="0"/>
              </a:rPr>
              <a:t> </a:t>
            </a:r>
            <a:r>
              <a:rPr lang="fr-FR" sz="3600" b="1">
                <a:latin typeface="CS Avva Shenouda" pitchFamily="34" charset="0"/>
              </a:rPr>
              <a:t>nem nitebnwou`i </a:t>
            </a:r>
            <a:r>
              <a:rPr lang="fr-FR" sz="3600" b="1" dirty="0" err="1">
                <a:latin typeface="CS Avva Shenouda" pitchFamily="34" charset="0"/>
              </a:rPr>
              <a:t>tyrou</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bêtes sauvages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70629520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باركوا الرب يا بني البشر واسجدوا للرب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err="1">
                <a:latin typeface="CS Avva Shenouda" pitchFamily="34" charset="0"/>
              </a:rPr>
              <a:t>nisyri</a:t>
            </a:r>
            <a:r>
              <a:rPr lang="fr-FR" sz="3600" b="1">
                <a:latin typeface="CS Avva Shenouda" pitchFamily="34" charset="0"/>
              </a:rPr>
              <a:t> `nte </a:t>
            </a:r>
            <a:r>
              <a:rPr lang="fr-FR" sz="3600" b="1" dirty="0" err="1">
                <a:latin typeface="CS Avva Shenouda" pitchFamily="34" charset="0"/>
              </a:rPr>
              <a:t>nirwmi</a:t>
            </a:r>
            <a:r>
              <a:rPr lang="fr-FR" sz="3600" b="1" dirty="0">
                <a:latin typeface="CS Avva Shenouda" pitchFamily="34" charset="0"/>
              </a:rPr>
              <a:t> </a:t>
            </a:r>
            <a:r>
              <a:rPr lang="fr-FR" sz="3600" b="1" err="1">
                <a:latin typeface="CS Avva Shenouda" pitchFamily="34" charset="0"/>
              </a:rPr>
              <a:t>ouwst</a:t>
            </a:r>
            <a:r>
              <a:rPr lang="fr-FR" sz="3600" b="1">
                <a:latin typeface="CS Avva Shenouda" pitchFamily="34" charset="0"/>
              </a:rPr>
              <a:t> `mP=o=c </a:t>
            </a:r>
            <a:r>
              <a:rPr lang="fr-FR" sz="3600" b="1" dirty="0">
                <a:latin typeface="CS Avva Shenouda" pitchFamily="34" charset="0"/>
              </a:rPr>
              <a:t>@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fils des hommes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6996439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18514"/>
            <a:ext cx="5164616" cy="1446550"/>
          </a:xfrm>
          <a:prstGeom prst="rect">
            <a:avLst/>
          </a:prstGeom>
        </p:spPr>
        <p:txBody>
          <a:bodyPr wrap="square">
            <a:spAutoFit/>
          </a:bodyPr>
          <a:lstStyle/>
          <a:p>
            <a:pPr algn="just" rtl="1"/>
            <a:r>
              <a:rPr lang="ar-EG" sz="4400" b="1" dirty="0"/>
              <a:t>بارك الرب يا إسرائيل سبحه وزده علواً إلى الآباد.</a:t>
            </a:r>
            <a:endParaRPr lang="fr-FR" sz="4400" b="1" dirty="0"/>
          </a:p>
        </p:txBody>
      </p:sp>
      <p:sp>
        <p:nvSpPr>
          <p:cNvPr id="6" name="Rectangle 5"/>
          <p:cNvSpPr/>
          <p:nvPr/>
        </p:nvSpPr>
        <p:spPr>
          <a:xfrm>
            <a:off x="431371" y="810578"/>
            <a:ext cx="6240693" cy="1200329"/>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Picrayl</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Israël</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8105000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باركوا الرب يا كهنة الرب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err="1">
                <a:latin typeface="CS Avva Shenouda" pitchFamily="34" charset="0"/>
              </a:rPr>
              <a:t>niouyb</a:t>
            </a:r>
            <a:r>
              <a:rPr lang="fr-FR" sz="3600" b="1">
                <a:latin typeface="CS Avva Shenouda" pitchFamily="34" charset="0"/>
              </a:rPr>
              <a:t> `nte </a:t>
            </a:r>
            <a:r>
              <a:rPr lang="fr-FR" sz="3600" b="1" dirty="0">
                <a:latin typeface="CS Avva Shenouda" pitchFamily="34" charset="0"/>
              </a:rPr>
              <a:t>P=o=c@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prêtres de Dieu</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78319133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باركوا الرب يا عبيد الرب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a:latin typeface="CS Avva Shenouda" pitchFamily="34" charset="0"/>
              </a:rPr>
              <a:t>¿`Cmou `e`P¡ ni`ebiaik `nte </a:t>
            </a:r>
            <a:r>
              <a:rPr lang="fr-FR" sz="3600" b="1" dirty="0">
                <a:latin typeface="CS Avva Shenouda" pitchFamily="34" charset="0"/>
              </a:rPr>
              <a:t>P=o=c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Ses serviteurs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14076681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2639616" y="476672"/>
            <a:ext cx="6912768" cy="28622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Eulogite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pantata</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dirty="0" err="1">
                <a:latin typeface="CS Avva Shenouda" panose="020B7200000000000000" pitchFamily="34" charset="0"/>
                <a:ea typeface="Arial"/>
                <a:cs typeface="Arial"/>
                <a:sym typeface="Arial"/>
              </a:rPr>
              <a:t>erga</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a:latin typeface="CS Avva Shenouda" panose="020B7200000000000000" pitchFamily="34" charset="0"/>
                <a:ea typeface="Arial"/>
                <a:cs typeface="Arial"/>
                <a:sym typeface="Arial"/>
              </a:rPr>
              <a:t>Kuri`e </a:t>
            </a:r>
            <a:r>
              <a:rPr lang="en-US" sz="4400" b="1" i="0" u="none" strike="noStrike" cap="none" dirty="0">
                <a:latin typeface="CS Avva Shenouda" panose="020B7200000000000000" pitchFamily="34" charset="0"/>
                <a:ea typeface="Arial"/>
                <a:cs typeface="Arial"/>
                <a:sym typeface="Arial"/>
              </a:rPr>
              <a:t>ton </a:t>
            </a:r>
            <a:r>
              <a:rPr lang="en-US" sz="4400" b="1" i="0" u="none" strike="noStrike" cap="none" err="1">
                <a:latin typeface="CS Avva Shenouda" panose="020B7200000000000000" pitchFamily="34" charset="0"/>
                <a:ea typeface="Arial"/>
                <a:cs typeface="Arial"/>
                <a:sym typeface="Arial"/>
              </a:rPr>
              <a:t>Kurion</a:t>
            </a:r>
            <a:r>
              <a:rPr lang="en-US" sz="4400" b="1" i="0" u="none" strike="noStrike" cap="none">
                <a:latin typeface="CS Avva Shenouda" panose="020B7200000000000000" pitchFamily="34" charset="0"/>
                <a:ea typeface="Arial"/>
                <a:cs typeface="Arial"/>
                <a:sym typeface="Arial"/>
              </a:rPr>
              <a:t> `umnite</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ke</a:t>
            </a:r>
            <a:r>
              <a:rPr lang="en-US" sz="4400" b="1" i="0" u="none" strike="noStrike" cap="none">
                <a:latin typeface="CS Avva Shenouda" panose="020B7200000000000000" pitchFamily="34" charset="0"/>
                <a:ea typeface="Arial"/>
                <a:cs typeface="Arial"/>
                <a:sym typeface="Arial"/>
              </a:rPr>
              <a:t> `uperu'ote </a:t>
            </a:r>
            <a:r>
              <a:rPr lang="en-US" sz="4400" b="1" i="0" u="none" strike="noStrike" cap="none" dirty="0" err="1">
                <a:latin typeface="CS Avva Shenouda" panose="020B7200000000000000" pitchFamily="34" charset="0"/>
                <a:ea typeface="Arial"/>
                <a:cs typeface="Arial"/>
                <a:sym typeface="Arial"/>
              </a:rPr>
              <a:t>auton</a:t>
            </a:r>
            <a:r>
              <a:rPr lang="en-US" sz="4400" b="1" i="0" u="none" strike="noStrike" cap="none" dirty="0">
                <a:latin typeface="CS Avva Shenouda" panose="020B7200000000000000" pitchFamily="34" charset="0"/>
                <a:ea typeface="Arial"/>
                <a:cs typeface="Arial"/>
                <a:sym typeface="Arial"/>
              </a:rPr>
              <a:t>@ </a:t>
            </a:r>
            <a:endParaRPr sz="2000" b="1" dirty="0">
              <a:latin typeface="CS Avva Shenouda" panose="020B7200000000000000" pitchFamily="34" charset="0"/>
            </a:endParaRPr>
          </a:p>
          <a:p>
            <a:pPr marL="0" marR="0" lvl="0" indent="0" algn="ctr" rtl="0">
              <a:lnSpc>
                <a:spcPct val="100000"/>
              </a:lnSpc>
              <a:spcBef>
                <a:spcPts val="0"/>
              </a:spcBef>
              <a:spcAft>
                <a:spcPts val="0"/>
              </a:spcAft>
              <a:buClr>
                <a:srgbClr val="FFFFFF"/>
              </a:buClr>
              <a:buSzPts val="4000"/>
              <a:buFont typeface="Arial"/>
              <a:buNone/>
            </a:pPr>
            <a:r>
              <a:rPr lang="en-US" sz="4400" b="1" i="0" u="none" strike="noStrike" cap="none" dirty="0" err="1">
                <a:latin typeface="CS Avva Shenouda" panose="020B7200000000000000" pitchFamily="34" charset="0"/>
                <a:ea typeface="Arial"/>
                <a:cs typeface="Arial"/>
                <a:sym typeface="Arial"/>
              </a:rPr>
              <a:t>ic</a:t>
            </a:r>
            <a:r>
              <a:rPr lang="en-US" sz="4400" b="1" i="0" u="none" strike="noStrike" cap="none" dirty="0">
                <a:latin typeface="CS Avva Shenouda" panose="020B7200000000000000" pitchFamily="34" charset="0"/>
                <a:ea typeface="Arial"/>
                <a:cs typeface="Arial"/>
                <a:sym typeface="Arial"/>
              </a:rPr>
              <a:t> </a:t>
            </a:r>
            <a:r>
              <a:rPr lang="en-US" sz="4400" b="1" i="0" u="none" strike="noStrike" cap="none" err="1">
                <a:latin typeface="CS Avva Shenouda" panose="020B7200000000000000" pitchFamily="34" charset="0"/>
                <a:ea typeface="Arial"/>
                <a:cs typeface="Arial"/>
                <a:sym typeface="Arial"/>
              </a:rPr>
              <a:t>touc</a:t>
            </a:r>
            <a:r>
              <a:rPr lang="en-US" sz="4400" b="1" i="0" u="none" strike="noStrike" cap="none">
                <a:latin typeface="CS Avva Shenouda" panose="020B7200000000000000" pitchFamily="34" charset="0"/>
                <a:ea typeface="Arial"/>
                <a:cs typeface="Arial"/>
                <a:sym typeface="Arial"/>
              </a:rPr>
              <a:t> `e`wnac</a:t>
            </a:r>
            <a:r>
              <a:rPr lang="en-US" sz="4400" b="1" i="0" u="none" strike="noStrike" cap="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479376" y="3573016"/>
            <a:ext cx="11305256"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err="1">
                <a:solidFill>
                  <a:srgbClr val="C00000"/>
                </a:solidFill>
                <a:latin typeface="Book Antiqua"/>
                <a:ea typeface="Book Antiqua"/>
                <a:cs typeface="Book Antiqua"/>
                <a:sym typeface="Book Antiqua"/>
              </a:rPr>
              <a:t>سبحوه</a:t>
            </a:r>
            <a:r>
              <a:rPr lang="ar-AE" sz="4000" b="1" i="1" dirty="0">
                <a:solidFill>
                  <a:srgbClr val="C00000"/>
                </a:solidFill>
                <a:latin typeface="Book Antiqua"/>
                <a:ea typeface="Book Antiqua"/>
                <a:cs typeface="Book Antiqua"/>
                <a:sym typeface="Book Antiqua"/>
              </a:rPr>
              <a:t>، مجدوه، زيدوه علواً إلى الأبد رحمته</a:t>
            </a:r>
            <a:endParaRPr lang="fr-FR" sz="4000" b="1" i="1" dirty="0">
              <a:solidFill>
                <a:srgbClr val="C00000"/>
              </a:solidFill>
              <a:latin typeface="Book Antiqua"/>
              <a:ea typeface="Book Antiqua"/>
              <a:cs typeface="Book Antiqua"/>
              <a:sym typeface="Book Antiqua"/>
            </a:endParaRPr>
          </a:p>
          <a:p>
            <a:pPr lvl="0" algn="ctr">
              <a:buClr>
                <a:srgbClr val="FFFFFF"/>
              </a:buClr>
              <a:buSzPts val="4000"/>
            </a:pPr>
            <a:r>
              <a:rPr lang="ar-AE" sz="4000" b="1" i="1" dirty="0">
                <a:solidFill>
                  <a:srgbClr val="C00000"/>
                </a:solidFill>
                <a:latin typeface="Book Antiqua"/>
                <a:ea typeface="Book Antiqua"/>
                <a:cs typeface="Book Antiqua"/>
                <a:sym typeface="Book Antiqua"/>
              </a:rPr>
              <a:t> فهو المسبح والممجد والمتعالي على الدهور، وإلى الآبد رحمته.</a:t>
            </a:r>
            <a:endParaRPr i="1" dirty="0">
              <a:solidFill>
                <a:srgbClr val="C00000"/>
              </a:solidFill>
            </a:endParaRPr>
          </a:p>
        </p:txBody>
      </p:sp>
      <p:sp>
        <p:nvSpPr>
          <p:cNvPr id="16" name="Google Shape;1404;p212"/>
          <p:cNvSpPr txBox="1"/>
          <p:nvPr/>
        </p:nvSpPr>
        <p:spPr>
          <a:xfrm>
            <a:off x="119336" y="5301208"/>
            <a:ext cx="11953328" cy="954067"/>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700" b="1" i="1" dirty="0">
                <a:latin typeface="Book Antiqua"/>
                <a:ea typeface="Book Antiqua"/>
                <a:cs typeface="Book Antiqua"/>
                <a:sym typeface="Book Antiqua"/>
              </a:rPr>
              <a:t>Louez-Le, glorifiez-Le, exaltez-Le ; Sa pitié est à jamais. </a:t>
            </a:r>
          </a:p>
          <a:p>
            <a:pPr lvl="0" algn="ctr">
              <a:buClr>
                <a:srgbClr val="FFFFFF"/>
              </a:buClr>
              <a:buSzPts val="4000"/>
            </a:pPr>
            <a:r>
              <a:rPr lang="fr-FR" sz="2700" b="1" i="1" dirty="0">
                <a:latin typeface="Book Antiqua"/>
                <a:ea typeface="Book Antiqua"/>
                <a:cs typeface="Book Antiqua"/>
                <a:sym typeface="Book Antiqua"/>
              </a:rPr>
              <a:t>Il est loué, glorifié et exalté pour les siècles et Sa pitié est à jamais.</a:t>
            </a:r>
            <a:endParaRPr sz="2700" i="1" dirty="0"/>
          </a:p>
        </p:txBody>
      </p:sp>
    </p:spTree>
    <p:extLst>
      <p:ext uri="{BB962C8B-B14F-4D97-AF65-F5344CB8AC3E}">
        <p14:creationId xmlns:p14="http://schemas.microsoft.com/office/powerpoint/2010/main" val="3407591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0"/>
            <a:ext cx="5164616" cy="2123658"/>
          </a:xfrm>
          <a:prstGeom prst="rect">
            <a:avLst/>
          </a:prstGeom>
        </p:spPr>
        <p:txBody>
          <a:bodyPr wrap="square">
            <a:spAutoFit/>
          </a:bodyPr>
          <a:lstStyle/>
          <a:p>
            <a:pPr algn="just" rtl="1"/>
            <a:r>
              <a:rPr lang="ar-EG" sz="4400" b="1" dirty="0"/>
              <a:t>باركوا الرب يا أرواح وأنفس الصديقين.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ni=p=na nem </a:t>
            </a:r>
            <a:r>
              <a:rPr lang="fr-FR" sz="3600" b="1" err="1">
                <a:latin typeface="CS Avva Shenouda" pitchFamily="34" charset="0"/>
              </a:rPr>
              <a:t>ni'u,y</a:t>
            </a:r>
            <a:r>
              <a:rPr lang="fr-FR" sz="3600" b="1">
                <a:latin typeface="CS Avva Shenouda" pitchFamily="34" charset="0"/>
              </a:rPr>
              <a:t> `nte ni`;</a:t>
            </a:r>
            <a:r>
              <a:rPr lang="fr-FR" sz="3600" b="1" dirty="0" err="1">
                <a:latin typeface="CS Avva Shenouda" pitchFamily="34" charset="0"/>
              </a:rPr>
              <a:t>myi</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esprits des justes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40386298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912588"/>
            <a:ext cx="5164616" cy="2800767"/>
          </a:xfrm>
          <a:prstGeom prst="rect">
            <a:avLst/>
          </a:prstGeom>
        </p:spPr>
        <p:txBody>
          <a:bodyPr wrap="square">
            <a:spAutoFit/>
          </a:bodyPr>
          <a:lstStyle/>
          <a:p>
            <a:pPr algn="just" rtl="1"/>
            <a:r>
              <a:rPr lang="ar-EG" sz="4400" b="1" dirty="0"/>
              <a:t>باركوا الرب أيها القديسون </a:t>
            </a:r>
            <a:r>
              <a:rPr lang="ar-EG" sz="4400" b="1" dirty="0" err="1"/>
              <a:t>والمتواضعو</a:t>
            </a:r>
            <a:r>
              <a:rPr lang="ar-EG" sz="4400" b="1" dirty="0"/>
              <a:t> القلوب.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904652"/>
            <a:ext cx="6240693" cy="2308324"/>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ny</a:t>
            </a:r>
            <a:r>
              <a:rPr lang="fr-FR" sz="3600" b="1" dirty="0">
                <a:latin typeface="CS Avva Shenouda" pitchFamily="34" charset="0"/>
              </a:rPr>
              <a:t>=e=;u </a:t>
            </a:r>
            <a:r>
              <a:rPr lang="fr-FR" sz="3600" b="1">
                <a:latin typeface="CS Avva Shenouda" pitchFamily="34" charset="0"/>
              </a:rPr>
              <a:t>nem nyet;ebi`yout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pouhyt</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ô saints et humbles</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6935548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باركوا الرب يا حنانيا </a:t>
            </a:r>
            <a:r>
              <a:rPr lang="ar-EG" sz="4400" b="1" dirty="0" err="1"/>
              <a:t>وعزاريا</a:t>
            </a:r>
            <a:r>
              <a:rPr lang="ar-EG" sz="4400" b="1" dirty="0"/>
              <a:t> </a:t>
            </a:r>
            <a:r>
              <a:rPr lang="ar-EG" sz="4400" b="1" dirty="0" err="1"/>
              <a:t>وميصائيل</a:t>
            </a:r>
            <a:r>
              <a:rPr lang="ar-EG" sz="4400" b="1" dirty="0"/>
              <a:t>.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err="1">
                <a:latin typeface="CS Avva Shenouda" pitchFamily="34" charset="0"/>
              </a:rPr>
              <a:t>Cmou</a:t>
            </a:r>
            <a:r>
              <a:rPr lang="fr-FR" sz="3600" b="1">
                <a:latin typeface="CS Avva Shenouda" pitchFamily="34" charset="0"/>
              </a:rPr>
              <a:t> `e`P</a:t>
            </a:r>
            <a:r>
              <a:rPr lang="fr-FR" sz="3600" b="1" dirty="0">
                <a:latin typeface="CS Avva Shenouda" pitchFamily="34" charset="0"/>
              </a:rPr>
              <a:t>¡ </a:t>
            </a:r>
            <a:r>
              <a:rPr lang="fr-FR" sz="3600" b="1" dirty="0" err="1">
                <a:latin typeface="CS Avva Shenouda" pitchFamily="34" charset="0"/>
              </a:rPr>
              <a:t>Ananiac</a:t>
            </a:r>
            <a:r>
              <a:rPr lang="fr-FR" sz="3600" b="1" dirty="0">
                <a:latin typeface="CS Avva Shenouda" pitchFamily="34" charset="0"/>
              </a:rPr>
              <a:t> </a:t>
            </a:r>
            <a:r>
              <a:rPr lang="fr-FR" sz="3600" b="1" dirty="0" err="1">
                <a:latin typeface="CS Avva Shenouda" pitchFamily="34" charset="0"/>
              </a:rPr>
              <a:t>Azariac</a:t>
            </a:r>
            <a:r>
              <a:rPr lang="fr-FR" sz="3600" b="1" dirty="0">
                <a:latin typeface="CS Avva Shenouda" pitchFamily="34" charset="0"/>
              </a:rPr>
              <a:t> </a:t>
            </a:r>
            <a:r>
              <a:rPr lang="fr-FR" sz="3600" b="1" dirty="0" err="1">
                <a:latin typeface="CS Avva Shenouda" pitchFamily="34" charset="0"/>
              </a:rPr>
              <a:t>Micayl</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err="1">
                <a:latin typeface="Book Antiqua" pitchFamily="18" charset="0"/>
              </a:rPr>
              <a:t>Ananias</a:t>
            </a:r>
            <a:r>
              <a:rPr lang="fr-FR" sz="3200" b="1" dirty="0">
                <a:latin typeface="Book Antiqua" pitchFamily="18" charset="0"/>
              </a:rPr>
              <a:t>, </a:t>
            </a:r>
            <a:r>
              <a:rPr lang="fr-FR" sz="3200" b="1" dirty="0" err="1">
                <a:latin typeface="Book Antiqua" pitchFamily="18" charset="0"/>
              </a:rPr>
              <a:t>Azarias</a:t>
            </a:r>
            <a:r>
              <a:rPr lang="fr-FR" sz="3200" b="1" dirty="0">
                <a:latin typeface="Book Antiqua" pitchFamily="18" charset="0"/>
              </a:rPr>
              <a:t> et </a:t>
            </a:r>
            <a:r>
              <a:rPr lang="fr-FR" sz="3200" b="1" dirty="0" err="1">
                <a:latin typeface="Book Antiqua" pitchFamily="18" charset="0"/>
              </a:rPr>
              <a:t>Mishaël</a:t>
            </a:r>
            <a:endParaRPr lang="fr-FR" sz="3200" b="1" dirty="0">
              <a:latin typeface="Book Antiqua" pitchFamily="18" charset="0"/>
            </a:endParaRP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3452053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مبارك أنت بالحقيقة مع أبيك الصالح والروح القدس لأنك </a:t>
            </a:r>
            <a:r>
              <a:rPr lang="ar-AE" sz="4400" b="1" dirty="0">
                <a:solidFill>
                  <a:srgbClr val="C00000"/>
                </a:solidFill>
              </a:rPr>
              <a:t>صُلبت </a:t>
            </a:r>
            <a:r>
              <a:rPr lang="ar-EG" sz="4400" b="1" dirty="0"/>
              <a:t>وخلصتنا.</a:t>
            </a:r>
            <a:endParaRPr lang="fr-FR" sz="4400" b="1" dirty="0"/>
          </a:p>
        </p:txBody>
      </p:sp>
      <p:sp>
        <p:nvSpPr>
          <p:cNvPr id="6" name="Rectangle 5"/>
          <p:cNvSpPr/>
          <p:nvPr/>
        </p:nvSpPr>
        <p:spPr>
          <a:xfrm>
            <a:off x="431372" y="760636"/>
            <a:ext cx="6240693" cy="2308324"/>
          </a:xfrm>
          <a:prstGeom prst="rect">
            <a:avLst/>
          </a:prstGeom>
        </p:spPr>
        <p:txBody>
          <a:bodyPr wrap="square">
            <a:spAutoFit/>
          </a:bodyPr>
          <a:lstStyle/>
          <a:p>
            <a:pPr algn="just"/>
            <a:r>
              <a:rPr lang="fr-FR" sz="3600" b="1">
                <a:latin typeface="CS Avva Shenouda" pitchFamily="34" charset="0"/>
              </a:rPr>
              <a:t>K`cmarwout `aly;wc </a:t>
            </a:r>
            <a:r>
              <a:rPr lang="fr-FR" sz="3600" b="1" dirty="0">
                <a:latin typeface="CS Avva Shenouda" pitchFamily="34" charset="0"/>
              </a:rPr>
              <a:t>@ nem </a:t>
            </a:r>
            <a:r>
              <a:rPr lang="fr-FR" sz="3600" b="1" err="1">
                <a:latin typeface="CS Avva Shenouda" pitchFamily="34" charset="0"/>
              </a:rPr>
              <a:t>Pekiwt</a:t>
            </a:r>
            <a:r>
              <a:rPr lang="fr-FR" sz="3600" b="1">
                <a:latin typeface="CS Avva Shenouda" pitchFamily="34" charset="0"/>
              </a:rPr>
              <a:t> `n`aga;oc </a:t>
            </a:r>
            <a:r>
              <a:rPr lang="fr-FR" sz="3600" b="1" dirty="0">
                <a:latin typeface="CS Avva Shenouda" pitchFamily="34" charset="0"/>
              </a:rPr>
              <a:t>@ nem Pi=p=n=a =e=;=u @ je </a:t>
            </a:r>
            <a:r>
              <a:rPr lang="fr-FR" sz="3600" b="1" dirty="0" err="1">
                <a:solidFill>
                  <a:srgbClr val="C00000"/>
                </a:solidFill>
                <a:latin typeface="CS Avva Shenouda" pitchFamily="34" charset="0"/>
              </a:rPr>
              <a:t>auask</a:t>
            </a:r>
            <a:r>
              <a:rPr lang="fr-FR" sz="3600" b="1" dirty="0">
                <a:solidFill>
                  <a:srgbClr val="C00000"/>
                </a:solidFill>
                <a:latin typeface="CS Avva Shenouda" pitchFamily="34" charset="0"/>
              </a:rPr>
              <a:t> </a:t>
            </a:r>
            <a:r>
              <a:rPr lang="fr-FR" sz="3600" b="1" dirty="0" err="1">
                <a:latin typeface="CS Avva Shenouda" pitchFamily="34" charset="0"/>
              </a:rPr>
              <a:t>akcw</a:t>
            </a:r>
            <a:r>
              <a:rPr lang="fr-FR" sz="3600" b="1">
                <a:latin typeface="CS Avva Shenouda" pitchFamily="34" charset="0"/>
              </a:rPr>
              <a:t>] `mmon</a:t>
            </a:r>
            <a:r>
              <a:rPr lang="fr-FR" sz="3600" b="1" dirty="0">
                <a:latin typeface="CS Avva Shenouda" pitchFamily="34" charset="0"/>
              </a:rPr>
              <a:t>.</a:t>
            </a:r>
          </a:p>
        </p:txBody>
      </p:sp>
      <p:sp>
        <p:nvSpPr>
          <p:cNvPr id="7" name="Rectangle 6"/>
          <p:cNvSpPr/>
          <p:nvPr/>
        </p:nvSpPr>
        <p:spPr>
          <a:xfrm>
            <a:off x="911425" y="3959193"/>
            <a:ext cx="10465163" cy="2062103"/>
          </a:xfrm>
          <a:prstGeom prst="rect">
            <a:avLst/>
          </a:prstGeom>
        </p:spPr>
        <p:txBody>
          <a:bodyPr wrap="square">
            <a:spAutoFit/>
          </a:bodyPr>
          <a:lstStyle/>
          <a:p>
            <a:pPr algn="ctr"/>
            <a:r>
              <a:rPr lang="fr-FR" sz="3200" b="1" dirty="0">
                <a:latin typeface="Book Antiqua" pitchFamily="18" charset="0"/>
              </a:rPr>
              <a:t>Bénis es-Tu vraiment,</a:t>
            </a:r>
          </a:p>
          <a:p>
            <a:pPr algn="ctr"/>
            <a:r>
              <a:rPr lang="fr-FR" sz="3200" b="1" dirty="0">
                <a:latin typeface="Book Antiqua" pitchFamily="18" charset="0"/>
              </a:rPr>
              <a:t>Avec Ton Père très bon</a:t>
            </a:r>
          </a:p>
          <a:p>
            <a:pPr algn="ctr"/>
            <a:r>
              <a:rPr lang="fr-FR" sz="3200" b="1" dirty="0">
                <a:latin typeface="Book Antiqua" pitchFamily="18" charset="0"/>
              </a:rPr>
              <a:t>Avec le Saint Esprit</a:t>
            </a:r>
          </a:p>
          <a:p>
            <a:pPr algn="ctr"/>
            <a:r>
              <a:rPr lang="fr-FR" sz="3200" b="1" dirty="0">
                <a:latin typeface="Book Antiqua" pitchFamily="18" charset="0"/>
              </a:rPr>
              <a:t>Car Tu fut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Tree>
    <p:extLst>
      <p:ext uri="{BB962C8B-B14F-4D97-AF65-F5344CB8AC3E}">
        <p14:creationId xmlns:p14="http://schemas.microsoft.com/office/powerpoint/2010/main" val="24473210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1"/>
            <a:ext cx="5164616" cy="2123658"/>
          </a:xfrm>
          <a:prstGeom prst="rect">
            <a:avLst/>
          </a:prstGeom>
        </p:spPr>
        <p:txBody>
          <a:bodyPr wrap="square">
            <a:spAutoFit/>
          </a:bodyPr>
          <a:lstStyle/>
          <a:p>
            <a:pPr algn="just" rtl="1"/>
            <a:r>
              <a:rPr lang="ar-EG" sz="4400" b="1" dirty="0"/>
              <a:t>باركوا الرب يا عابدي الرب إله </a:t>
            </a:r>
            <a:r>
              <a:rPr lang="ar-EG" sz="4400" b="1" dirty="0" err="1"/>
              <a:t>أبائنا</a:t>
            </a:r>
            <a:r>
              <a:rPr lang="ar-EG" sz="4400" b="1" dirty="0"/>
              <a:t>. </a:t>
            </a:r>
            <a:r>
              <a:rPr lang="ar-EG" sz="4400" b="1" dirty="0" err="1"/>
              <a:t>سبحوه</a:t>
            </a:r>
            <a:r>
              <a:rPr lang="ar-EG" sz="4400" b="1" dirty="0"/>
              <a:t> وزيدوه علواً إلى الآباد.</a:t>
            </a:r>
            <a:endParaRPr lang="fr-FR" sz="4400" b="1" dirty="0"/>
          </a:p>
        </p:txBody>
      </p:sp>
      <p:sp>
        <p:nvSpPr>
          <p:cNvPr id="6" name="Rectangle 5"/>
          <p:cNvSpPr/>
          <p:nvPr/>
        </p:nvSpPr>
        <p:spPr>
          <a:xfrm>
            <a:off x="431371" y="832644"/>
            <a:ext cx="6240693" cy="1754326"/>
          </a:xfrm>
          <a:prstGeom prst="rect">
            <a:avLst/>
          </a:prstGeom>
        </p:spPr>
        <p:txBody>
          <a:bodyPr wrap="square">
            <a:spAutoFit/>
          </a:bodyPr>
          <a:lstStyle/>
          <a:p>
            <a:pPr algn="just"/>
            <a:r>
              <a:rPr lang="fr-FR" sz="3600" b="1">
                <a:latin typeface="CS Avva Shenouda" pitchFamily="34" charset="0"/>
              </a:rPr>
              <a:t>¿`Cmou `e`P</a:t>
            </a:r>
            <a:r>
              <a:rPr lang="fr-FR" sz="3600" b="1" dirty="0">
                <a:latin typeface="CS Avva Shenouda" pitchFamily="34" charset="0"/>
              </a:rPr>
              <a:t>¡ </a:t>
            </a:r>
            <a:r>
              <a:rPr lang="fr-FR" sz="3600" b="1" err="1">
                <a:latin typeface="CS Avva Shenouda" pitchFamily="34" charset="0"/>
              </a:rPr>
              <a:t>nyetercebec;e</a:t>
            </a:r>
            <a:r>
              <a:rPr lang="fr-FR" sz="3600" b="1">
                <a:latin typeface="CS Avva Shenouda" pitchFamily="34" charset="0"/>
              </a:rPr>
              <a:t> `m`P</a:t>
            </a:r>
            <a:r>
              <a:rPr lang="fr-FR" sz="3600" b="1" dirty="0">
                <a:latin typeface="CS Avva Shenouda" pitchFamily="34" charset="0"/>
              </a:rPr>
              <a:t>¡ V</a:t>
            </a:r>
            <a:r>
              <a:rPr lang="fr-FR" sz="3600" b="1">
                <a:latin typeface="CS Avva Shenouda" pitchFamily="34" charset="0"/>
              </a:rPr>
              <a:t>] `nte </a:t>
            </a:r>
            <a:r>
              <a:rPr lang="fr-FR" sz="3600" b="1" dirty="0" err="1">
                <a:latin typeface="CS Avva Shenouda" pitchFamily="34" charset="0"/>
              </a:rPr>
              <a:t>nenio</a:t>
            </a:r>
            <a:r>
              <a:rPr lang="fr-FR" sz="3600" b="1" dirty="0">
                <a:latin typeface="CS Avva Shenouda" pitchFamily="34" charset="0"/>
              </a:rPr>
              <a:t>] @  </a:t>
            </a:r>
            <a:r>
              <a:rPr lang="fr-FR" sz="3600" b="1" err="1">
                <a:latin typeface="CS Avva Shenouda" pitchFamily="34" charset="0"/>
              </a:rPr>
              <a:t>hwc</a:t>
            </a:r>
            <a:r>
              <a:rPr lang="fr-FR" sz="3600" b="1">
                <a:latin typeface="CS Avva Shenouda" pitchFamily="34" charset="0"/>
              </a:rPr>
              <a:t> `erof `arihou`o </a:t>
            </a:r>
            <a:r>
              <a:rPr lang="fr-FR" sz="3600" b="1" dirty="0">
                <a:latin typeface="CS Avva Shenouda" pitchFamily="34" charset="0"/>
              </a:rPr>
              <a:t>[</a:t>
            </a:r>
            <a:r>
              <a:rPr lang="fr-FR" sz="3600" b="1" dirty="0" err="1">
                <a:latin typeface="CS Avva Shenouda" pitchFamily="34" charset="0"/>
              </a:rPr>
              <a:t>acf</a:t>
            </a:r>
            <a:r>
              <a:rPr lang="fr-FR" sz="3600" b="1" dirty="0">
                <a:latin typeface="CS Avva Shenouda" pitchFamily="34" charset="0"/>
              </a:rPr>
              <a:t> </a:t>
            </a:r>
            <a:r>
              <a:rPr lang="fr-FR" sz="3600" b="1">
                <a:latin typeface="CS Avva Shenouda" pitchFamily="34" charset="0"/>
              </a:rPr>
              <a:t>sa ni`eneh</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Bénissez le Seigneur, </a:t>
            </a:r>
          </a:p>
          <a:p>
            <a:pPr algn="ctr"/>
            <a:r>
              <a:rPr lang="fr-FR" sz="3200" b="1" dirty="0">
                <a:latin typeface="Book Antiqua" pitchFamily="18" charset="0"/>
              </a:rPr>
              <a:t>ceux qui L'adorent</a:t>
            </a:r>
          </a:p>
          <a:p>
            <a:pPr algn="ctr"/>
            <a:r>
              <a:rPr lang="fr-FR" sz="3200" b="1" dirty="0">
                <a:latin typeface="Book Antiqua" pitchFamily="18" charset="0"/>
              </a:rPr>
              <a:t>Louez-Le à jamais, </a:t>
            </a:r>
          </a:p>
          <a:p>
            <a:pPr algn="ctr"/>
            <a:r>
              <a:rPr lang="fr-FR" sz="3200" b="1" dirty="0">
                <a:latin typeface="Book Antiqua" pitchFamily="18" charset="0"/>
              </a:rPr>
              <a:t>ajoutez à Sa grandeur</a:t>
            </a:r>
          </a:p>
        </p:txBody>
      </p:sp>
    </p:spTree>
    <p:extLst>
      <p:ext uri="{BB962C8B-B14F-4D97-AF65-F5344CB8AC3E}">
        <p14:creationId xmlns:p14="http://schemas.microsoft.com/office/powerpoint/2010/main" val="228825473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861774"/>
          </a:xfrm>
          <a:prstGeom prst="rect">
            <a:avLst/>
          </a:prstGeom>
        </p:spPr>
        <p:txBody>
          <a:bodyPr wrap="square">
            <a:spAutoFit/>
          </a:bodyPr>
          <a:lstStyle/>
          <a:p>
            <a:pPr algn="ctr"/>
            <a:r>
              <a:rPr lang="fr-FR" sz="5000" b="1" dirty="0" err="1">
                <a:solidFill>
                  <a:srgbClr val="C00000"/>
                </a:solidFill>
                <a:latin typeface="Avva_Marcos" pitchFamily="82" charset="0"/>
              </a:rPr>
              <a:t>A</a:t>
            </a:r>
            <a:r>
              <a:rPr lang="fr-FR" sz="5000" b="1" dirty="0" err="1">
                <a:solidFill>
                  <a:srgbClr val="C00000"/>
                </a:solidFill>
                <a:latin typeface="CS Avva Shenouda" pitchFamily="34" charset="0"/>
              </a:rPr>
              <a:t>ri'alin</a:t>
            </a:r>
            <a:endParaRPr lang="fr-FR" sz="5000" b="1" dirty="0">
              <a:solidFill>
                <a:srgbClr val="C00000"/>
              </a:solidFill>
              <a:latin typeface="CS Avva Shenouda" pitchFamily="34" charset="0"/>
            </a:endParaRPr>
          </a:p>
        </p:txBody>
      </p:sp>
    </p:spTree>
    <p:extLst>
      <p:ext uri="{BB962C8B-B14F-4D97-AF65-F5344CB8AC3E}">
        <p14:creationId xmlns:p14="http://schemas.microsoft.com/office/powerpoint/2010/main" val="3283822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3"/>
            <a:ext cx="5164616" cy="2123658"/>
          </a:xfrm>
          <a:prstGeom prst="rect">
            <a:avLst/>
          </a:prstGeom>
        </p:spPr>
        <p:txBody>
          <a:bodyPr wrap="square">
            <a:spAutoFit/>
          </a:bodyPr>
          <a:lstStyle/>
          <a:p>
            <a:pPr algn="just" rtl="1"/>
            <a:r>
              <a:rPr lang="ar-EG" sz="4400" b="1" dirty="0"/>
              <a:t>رتّلوا للذي صلب عنّا وقبر وقام وأبطل الموت وأهانه: </a:t>
            </a:r>
            <a:r>
              <a:rPr lang="ar-EG" sz="4400" b="1" dirty="0" err="1"/>
              <a:t>سبحوه</a:t>
            </a:r>
            <a:r>
              <a:rPr lang="ar-EG" sz="4400" b="1" dirty="0"/>
              <a:t> وزيدوه علوّاً.</a:t>
            </a:r>
            <a:endParaRPr lang="fr-FR" sz="4400" b="1" dirty="0"/>
          </a:p>
        </p:txBody>
      </p:sp>
      <p:sp>
        <p:nvSpPr>
          <p:cNvPr id="6" name="Rectangle 5"/>
          <p:cNvSpPr/>
          <p:nvPr/>
        </p:nvSpPr>
        <p:spPr>
          <a:xfrm>
            <a:off x="431371" y="523706"/>
            <a:ext cx="5880653" cy="2708434"/>
          </a:xfrm>
          <a:prstGeom prst="rect">
            <a:avLst/>
          </a:prstGeom>
        </p:spPr>
        <p:txBody>
          <a:bodyPr wrap="square">
            <a:spAutoFit/>
          </a:bodyPr>
          <a:lstStyle/>
          <a:p>
            <a:pPr algn="just"/>
            <a:r>
              <a:rPr lang="fr-FR" sz="3400" b="1" err="1">
                <a:latin typeface="CS Avva Shenouda" pitchFamily="34" charset="0"/>
              </a:rPr>
              <a:t>Ari'alin</a:t>
            </a:r>
            <a:r>
              <a:rPr lang="fr-FR" sz="3400" b="1">
                <a:latin typeface="CS Avva Shenouda" pitchFamily="34" charset="0"/>
              </a:rPr>
              <a:t> `evyetauasf@ ``e`hryi ` `ejwn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aukocf</a:t>
            </a:r>
            <a:r>
              <a:rPr lang="fr-FR" sz="3400" b="1" dirty="0">
                <a:latin typeface="CS Avva Shenouda" pitchFamily="34" charset="0"/>
              </a:rPr>
              <a:t> @ </a:t>
            </a:r>
            <a:r>
              <a:rPr lang="fr-FR" sz="3400" b="1" dirty="0" err="1">
                <a:latin typeface="CS Avva Shenouda" pitchFamily="34" charset="0"/>
              </a:rPr>
              <a:t>aftwnf</a:t>
            </a:r>
            <a:r>
              <a:rPr lang="fr-FR" sz="3400" b="1" dirty="0">
                <a:latin typeface="CS Avva Shenouda" pitchFamily="34" charset="0"/>
              </a:rPr>
              <a:t> </a:t>
            </a:r>
            <a:r>
              <a:rPr lang="fr-FR" sz="3400" b="1" err="1">
                <a:latin typeface="CS Avva Shenouda" pitchFamily="34" charset="0"/>
              </a:rPr>
              <a:t>afkwrf</a:t>
            </a:r>
            <a:r>
              <a:rPr lang="fr-FR" sz="3400" b="1">
                <a:latin typeface="CS Avva Shenouda" pitchFamily="34" charset="0"/>
              </a:rPr>
              <a:t> `m`vmou </a:t>
            </a:r>
            <a:r>
              <a:rPr lang="fr-FR" sz="3400" b="1" dirty="0" err="1">
                <a:latin typeface="CS Avva Shenouda" pitchFamily="34" charset="0"/>
              </a:rPr>
              <a:t>af</a:t>
            </a:r>
            <a:r>
              <a:rPr lang="fr-FR" sz="3400" b="1" dirty="0">
                <a:latin typeface="CS Avva Shenouda" pitchFamily="34" charset="0"/>
              </a:rPr>
              <a:t>]</a:t>
            </a:r>
            <a:r>
              <a:rPr lang="fr-FR" sz="3400" b="1" dirty="0" err="1">
                <a:latin typeface="CS Avva Shenouda" pitchFamily="34" charset="0"/>
              </a:rPr>
              <a:t>sosf</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Chantez Celui qui a été</a:t>
            </a:r>
          </a:p>
          <a:p>
            <a:pPr algn="ctr"/>
            <a:r>
              <a:rPr lang="fr-FR" sz="3200" b="1" dirty="0">
                <a:latin typeface="Book Antiqua" pitchFamily="18" charset="0"/>
              </a:rPr>
              <a:t>Crucifié pour nous et enterré</a:t>
            </a:r>
          </a:p>
          <a:p>
            <a:pPr algn="ctr"/>
            <a:r>
              <a:rPr lang="fr-FR" sz="3200" b="1" dirty="0">
                <a:latin typeface="Book Antiqua" pitchFamily="18" charset="0"/>
              </a:rPr>
              <a:t>Vaincu la mort, ressuscité</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9871661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800767"/>
          </a:xfrm>
          <a:prstGeom prst="rect">
            <a:avLst/>
          </a:prstGeom>
        </p:spPr>
        <p:txBody>
          <a:bodyPr wrap="square">
            <a:spAutoFit/>
          </a:bodyPr>
          <a:lstStyle/>
          <a:p>
            <a:pPr algn="just" rtl="1"/>
            <a:r>
              <a:rPr lang="ar-EG" sz="4400" b="1" dirty="0"/>
              <a:t>اخلعوا الإنسان العتيق والبسوا الجديد الفاخر واقتربوا إلى عظم الرحمة: </a:t>
            </a:r>
            <a:r>
              <a:rPr lang="ar-EG" sz="4400" b="1" dirty="0" err="1"/>
              <a:t>سبحوه</a:t>
            </a:r>
            <a:r>
              <a:rPr lang="ar-EG" sz="4400" b="1" dirty="0"/>
              <a:t> وزيدوه علوّاً.</a:t>
            </a:r>
            <a:endParaRPr lang="fr-FR" sz="4400" b="1" dirty="0"/>
          </a:p>
        </p:txBody>
      </p:sp>
      <p:sp>
        <p:nvSpPr>
          <p:cNvPr id="6" name="Rectangle 5"/>
          <p:cNvSpPr/>
          <p:nvPr/>
        </p:nvSpPr>
        <p:spPr>
          <a:xfrm>
            <a:off x="431371" y="548680"/>
            <a:ext cx="5880653" cy="2185214"/>
          </a:xfrm>
          <a:prstGeom prst="rect">
            <a:avLst/>
          </a:prstGeom>
        </p:spPr>
        <p:txBody>
          <a:bodyPr wrap="square">
            <a:spAutoFit/>
          </a:bodyPr>
          <a:lstStyle/>
          <a:p>
            <a:pPr algn="just"/>
            <a:r>
              <a:rPr lang="fr-FR" sz="3400" b="1" err="1">
                <a:latin typeface="CS Avva Shenouda" pitchFamily="34" charset="0"/>
              </a:rPr>
              <a:t>Bws</a:t>
            </a:r>
            <a:r>
              <a:rPr lang="fr-FR" sz="3400" b="1">
                <a:latin typeface="CS Avva Shenouda" pitchFamily="34" charset="0"/>
              </a:rPr>
              <a:t> `mpirwmi `mpaleoc </a:t>
            </a:r>
            <a:r>
              <a:rPr lang="fr-FR" sz="3400" b="1" dirty="0">
                <a:latin typeface="CS Avva Shenouda" pitchFamily="34" charset="0"/>
              </a:rPr>
              <a:t>@ </a:t>
            </a:r>
            <a:r>
              <a:rPr lang="fr-FR" sz="3400" b="1" dirty="0" err="1">
                <a:latin typeface="CS Avva Shenouda" pitchFamily="34" charset="0"/>
              </a:rPr>
              <a:t>ouoh</a:t>
            </a:r>
            <a:r>
              <a:rPr lang="fr-FR" sz="3400" b="1" dirty="0">
                <a:latin typeface="CS Avva Shenouda" pitchFamily="34" charset="0"/>
              </a:rPr>
              <a:t> </a:t>
            </a:r>
            <a:r>
              <a:rPr lang="fr-FR" sz="3400" b="1" err="1">
                <a:latin typeface="CS Avva Shenouda" pitchFamily="34" charset="0"/>
              </a:rPr>
              <a:t>jwlh</a:t>
            </a:r>
            <a:r>
              <a:rPr lang="fr-FR" sz="3400" b="1">
                <a:latin typeface="CS Avva Shenouda" pitchFamily="34" charset="0"/>
              </a:rPr>
              <a:t> `mpiberi eu`kleoc   </a:t>
            </a:r>
            <a:r>
              <a:rPr lang="fr-FR" sz="3400" b="1" dirty="0">
                <a:latin typeface="CS Avva Shenouda" pitchFamily="34" charset="0"/>
              </a:rPr>
              <a:t>@     </a:t>
            </a:r>
            <a:r>
              <a:rPr lang="fr-FR" sz="3400" b="1" err="1">
                <a:latin typeface="CS Avva Shenouda" pitchFamily="34" charset="0"/>
              </a:rPr>
              <a:t>ouoh</a:t>
            </a:r>
            <a:r>
              <a:rPr lang="fr-FR" sz="3400" b="1">
                <a:latin typeface="CS Avva Shenouda" pitchFamily="34" charset="0"/>
              </a:rPr>
              <a:t> `eqwnt `emega`eleoc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L’homme ancien, vous ôterez</a:t>
            </a:r>
          </a:p>
          <a:p>
            <a:pPr algn="ctr"/>
            <a:r>
              <a:rPr lang="fr-FR" sz="3200" b="1" dirty="0">
                <a:latin typeface="Book Antiqua" pitchFamily="18" charset="0"/>
              </a:rPr>
              <a:t>L’homme nouveau revêtirez</a:t>
            </a:r>
          </a:p>
          <a:p>
            <a:pPr algn="ctr"/>
            <a:r>
              <a:rPr lang="fr-FR" sz="3200" b="1" dirty="0">
                <a:latin typeface="Book Antiqua" pitchFamily="18" charset="0"/>
              </a:rPr>
              <a:t>Et approchez l’immense Pitié</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955794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800767"/>
          </a:xfrm>
          <a:prstGeom prst="rect">
            <a:avLst/>
          </a:prstGeom>
        </p:spPr>
        <p:txBody>
          <a:bodyPr wrap="square">
            <a:spAutoFit/>
          </a:bodyPr>
          <a:lstStyle/>
          <a:p>
            <a:pPr algn="just" rtl="1"/>
            <a:r>
              <a:rPr lang="ar-EG" sz="4400" b="1" dirty="0"/>
              <a:t>يا جنس المسيحيين القسوس والشمامسة أعطوا مجداً للرب لأنه مستوجب: </a:t>
            </a:r>
            <a:r>
              <a:rPr lang="ar-EG" sz="4400" b="1" dirty="0" err="1"/>
              <a:t>سبحوه</a:t>
            </a:r>
            <a:r>
              <a:rPr lang="ar-EG" sz="4400" b="1" dirty="0"/>
              <a:t> وزيدوه علوّاً.</a:t>
            </a:r>
            <a:endParaRPr lang="fr-FR" sz="4400" b="1" dirty="0"/>
          </a:p>
        </p:txBody>
      </p:sp>
      <p:sp>
        <p:nvSpPr>
          <p:cNvPr id="6" name="Rectangle 5"/>
          <p:cNvSpPr/>
          <p:nvPr/>
        </p:nvSpPr>
        <p:spPr>
          <a:xfrm>
            <a:off x="431371" y="548680"/>
            <a:ext cx="6240693" cy="2185214"/>
          </a:xfrm>
          <a:prstGeom prst="rect">
            <a:avLst/>
          </a:prstGeom>
        </p:spPr>
        <p:txBody>
          <a:bodyPr wrap="square">
            <a:spAutoFit/>
          </a:bodyPr>
          <a:lstStyle/>
          <a:p>
            <a:pPr algn="just"/>
            <a:r>
              <a:rPr lang="fr-FR" sz="3400" b="1" dirty="0">
                <a:latin typeface="CS Avva Shenouda" pitchFamily="34" charset="0"/>
              </a:rPr>
              <a:t>¿</a:t>
            </a:r>
            <a:r>
              <a:rPr lang="fr-FR" sz="3400" b="1" err="1">
                <a:latin typeface="CS Avva Shenouda" pitchFamily="34" charset="0"/>
              </a:rPr>
              <a:t>Genoc</a:t>
            </a:r>
            <a:r>
              <a:rPr lang="fr-FR" sz="3400" b="1">
                <a:latin typeface="CS Avva Shenouda" pitchFamily="34" charset="0"/>
              </a:rPr>
              <a:t> `nni`,ricti`anoc @ ni`precbuteroc </a:t>
            </a:r>
            <a:r>
              <a:rPr lang="fr-FR" sz="3400" b="1" err="1">
                <a:latin typeface="CS Avva Shenouda" pitchFamily="34" charset="0"/>
              </a:rPr>
              <a:t>ke</a:t>
            </a:r>
            <a:r>
              <a:rPr lang="fr-FR" sz="3400" b="1">
                <a:latin typeface="CS Avva Shenouda" pitchFamily="34" charset="0"/>
              </a:rPr>
              <a:t> di`akonoc @ ma`wou `m`P</a:t>
            </a:r>
            <a:r>
              <a:rPr lang="fr-FR" sz="3400" b="1" dirty="0">
                <a:latin typeface="CS Avva Shenouda" pitchFamily="34" charset="0"/>
              </a:rPr>
              <a:t>¡ je </a:t>
            </a:r>
            <a:r>
              <a:rPr lang="fr-FR" sz="3400" b="1" dirty="0" err="1">
                <a:latin typeface="CS Avva Shenouda" pitchFamily="34" charset="0"/>
              </a:rPr>
              <a:t>ouhikanoc</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Ô vous le peuple des Chrétiens</a:t>
            </a:r>
          </a:p>
          <a:p>
            <a:pPr algn="ctr"/>
            <a:r>
              <a:rPr lang="fr-FR" sz="3200" b="1" dirty="0">
                <a:latin typeface="Book Antiqua" pitchFamily="18" charset="0"/>
              </a:rPr>
              <a:t>Clergé et diacres et tous les Siens</a:t>
            </a:r>
          </a:p>
          <a:p>
            <a:pPr algn="ctr"/>
            <a:r>
              <a:rPr lang="fr-FR" sz="3200" b="1" dirty="0">
                <a:latin typeface="Book Antiqua" pitchFamily="18" charset="0"/>
              </a:rPr>
              <a:t>Rendez gloire au Seigneur car il convient</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424362627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هلم إلينا أيّها الثلاثة فتية الذين رفعهم المسيح إلهنا وأنقذهم من إبليس: </a:t>
            </a:r>
            <a:r>
              <a:rPr lang="ar-EG" sz="4400" b="1" dirty="0" err="1"/>
              <a:t>سبحوه</a:t>
            </a:r>
            <a:r>
              <a:rPr lang="ar-EG" sz="4400" b="1" dirty="0"/>
              <a:t> وزيدوه علوّاً.</a:t>
            </a:r>
            <a:endParaRPr lang="fr-FR" sz="4400" b="1" dirty="0"/>
          </a:p>
        </p:txBody>
      </p:sp>
      <p:sp>
        <p:nvSpPr>
          <p:cNvPr id="6" name="Rectangle 5"/>
          <p:cNvSpPr/>
          <p:nvPr/>
        </p:nvSpPr>
        <p:spPr>
          <a:xfrm>
            <a:off x="431371" y="548289"/>
            <a:ext cx="6240693"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Deute</a:t>
            </a:r>
            <a:r>
              <a:rPr lang="fr-FR" sz="3400" b="1" dirty="0">
                <a:latin typeface="CS Avva Shenouda" pitchFamily="34" charset="0"/>
              </a:rPr>
              <a:t> </a:t>
            </a:r>
            <a:r>
              <a:rPr lang="fr-FR" sz="3400" b="1" err="1">
                <a:latin typeface="CS Avva Shenouda" pitchFamily="34" charset="0"/>
              </a:rPr>
              <a:t>haron</a:t>
            </a:r>
            <a:r>
              <a:rPr lang="fr-FR" sz="3400" b="1">
                <a:latin typeface="CS Avva Shenouda" pitchFamily="34" charset="0"/>
              </a:rPr>
              <a:t> `w pi=g `n`alou @ `eta </a:t>
            </a:r>
            <a:r>
              <a:rPr lang="fr-FR" sz="3400" b="1" dirty="0">
                <a:latin typeface="CS Avva Shenouda" pitchFamily="34" charset="0"/>
              </a:rPr>
              <a:t>P=,=c </a:t>
            </a:r>
            <a:r>
              <a:rPr lang="fr-FR" sz="3400" b="1" dirty="0" err="1">
                <a:latin typeface="CS Avva Shenouda" pitchFamily="34" charset="0"/>
              </a:rPr>
              <a:t>Pennou</a:t>
            </a:r>
            <a:r>
              <a:rPr lang="fr-FR" sz="3400" b="1">
                <a:latin typeface="CS Avva Shenouda" pitchFamily="34" charset="0"/>
              </a:rPr>
              <a:t>] `olou </a:t>
            </a:r>
            <a:r>
              <a:rPr lang="fr-FR" sz="3400" b="1" dirty="0">
                <a:latin typeface="CS Avva Shenouda" pitchFamily="34" charset="0"/>
              </a:rPr>
              <a:t>@ </a:t>
            </a:r>
            <a:r>
              <a:rPr lang="fr-FR" sz="3400" b="1" err="1">
                <a:latin typeface="CS Avva Shenouda" pitchFamily="34" charset="0"/>
              </a:rPr>
              <a:t>afnahmou</a:t>
            </a:r>
            <a:r>
              <a:rPr lang="fr-FR" sz="3400" b="1">
                <a:latin typeface="CS Avva Shenouda" pitchFamily="34" charset="0"/>
              </a:rPr>
              <a:t> `ebolha pidi`abolou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Ô trois jeunes hommes, à nous venez</a:t>
            </a:r>
          </a:p>
          <a:p>
            <a:pPr algn="ctr"/>
            <a:r>
              <a:rPr lang="fr-FR" sz="3200" b="1" dirty="0">
                <a:latin typeface="Book Antiqua" pitchFamily="18" charset="0"/>
              </a:rPr>
              <a:t>Vous que Jésus a élevés</a:t>
            </a:r>
          </a:p>
          <a:p>
            <a:pPr algn="ctr"/>
            <a:r>
              <a:rPr lang="fr-FR" sz="3200" b="1" dirty="0">
                <a:latin typeface="Book Antiqua" pitchFamily="18" charset="0"/>
              </a:rPr>
              <a:t>De Satan, Il vous a sauvés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8829936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3"/>
            <a:ext cx="5164616" cy="2123658"/>
          </a:xfrm>
          <a:prstGeom prst="rect">
            <a:avLst/>
          </a:prstGeom>
        </p:spPr>
        <p:txBody>
          <a:bodyPr wrap="square">
            <a:spAutoFit/>
          </a:bodyPr>
          <a:lstStyle/>
          <a:p>
            <a:pPr algn="just" rtl="1"/>
            <a:r>
              <a:rPr lang="ar-EG" sz="4400" b="1" dirty="0"/>
              <a:t>من أجل إلهك ماسيا المانح الإحسان هلم إلينا يا حنانيا: سبحه وزده علوّاً.</a:t>
            </a:r>
            <a:endParaRPr lang="fr-FR" sz="4400" b="1" dirty="0"/>
          </a:p>
        </p:txBody>
      </p:sp>
      <p:sp>
        <p:nvSpPr>
          <p:cNvPr id="6" name="Rectangle 5"/>
          <p:cNvSpPr/>
          <p:nvPr/>
        </p:nvSpPr>
        <p:spPr>
          <a:xfrm>
            <a:off x="431371" y="523706"/>
            <a:ext cx="5952661" cy="2185214"/>
          </a:xfrm>
          <a:prstGeom prst="rect">
            <a:avLst/>
          </a:prstGeom>
        </p:spPr>
        <p:txBody>
          <a:bodyPr wrap="square">
            <a:spAutoFit/>
          </a:bodyPr>
          <a:lstStyle/>
          <a:p>
            <a:pPr algn="just"/>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Peknou</a:t>
            </a:r>
            <a:r>
              <a:rPr lang="fr-FR" sz="3400" b="1" dirty="0">
                <a:latin typeface="CS Avva Shenouda" pitchFamily="34" charset="0"/>
              </a:rPr>
              <a:t>] </a:t>
            </a:r>
            <a:r>
              <a:rPr lang="fr-FR" sz="3400" b="1" dirty="0" err="1">
                <a:latin typeface="CS Avva Shenouda" pitchFamily="34" charset="0"/>
              </a:rPr>
              <a:t>Maciac</a:t>
            </a:r>
            <a:r>
              <a:rPr lang="fr-FR" sz="3400" b="1" dirty="0">
                <a:latin typeface="CS Avva Shenouda" pitchFamily="34" charset="0"/>
              </a:rPr>
              <a:t> </a:t>
            </a:r>
            <a:r>
              <a:rPr lang="fr-FR" sz="3400" b="1">
                <a:latin typeface="CS Avva Shenouda" pitchFamily="34" charset="0"/>
              </a:rPr>
              <a:t>@ `vref] `neuergeciac @ `amou </a:t>
            </a:r>
            <a:r>
              <a:rPr lang="fr-FR" sz="3400" b="1" dirty="0" err="1">
                <a:latin typeface="CS Avva Shenouda" pitchFamily="34" charset="0"/>
              </a:rPr>
              <a:t>saron</a:t>
            </a:r>
            <a:r>
              <a:rPr lang="fr-FR" sz="3400" b="1" dirty="0">
                <a:latin typeface="CS Avva Shenouda" pitchFamily="34" charset="0"/>
              </a:rPr>
              <a:t> </a:t>
            </a:r>
            <a:r>
              <a:rPr lang="fr-FR" sz="3400" b="1" dirty="0" err="1">
                <a:latin typeface="CS Avva Shenouda" pitchFamily="34" charset="0"/>
              </a:rPr>
              <a:t>Ananiac</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pour ton Dieu ô </a:t>
            </a:r>
            <a:r>
              <a:rPr lang="fr-FR" sz="3200" b="1" dirty="0" err="1">
                <a:latin typeface="Book Antiqua" pitchFamily="18" charset="0"/>
              </a:rPr>
              <a:t>Macias</a:t>
            </a:r>
            <a:endParaRPr lang="fr-FR" sz="3200" b="1" dirty="0">
              <a:latin typeface="Book Antiqua" pitchFamily="18" charset="0"/>
            </a:endParaRPr>
          </a:p>
          <a:p>
            <a:pPr algn="ctr"/>
            <a:r>
              <a:rPr lang="fr-FR" sz="3200" b="1" dirty="0">
                <a:latin typeface="Book Antiqua" pitchFamily="18" charset="0"/>
              </a:rPr>
              <a:t>Le Donateur de toute grâce</a:t>
            </a:r>
          </a:p>
          <a:p>
            <a:pPr algn="ctr"/>
            <a:r>
              <a:rPr lang="fr-FR" sz="3200" b="1" dirty="0">
                <a:latin typeface="Book Antiqua" pitchFamily="18" charset="0"/>
              </a:rPr>
              <a:t>Viens donc à nous, </a:t>
            </a:r>
            <a:r>
              <a:rPr lang="fr-FR" sz="3200" b="1" dirty="0" err="1">
                <a:latin typeface="Book Antiqua" pitchFamily="18" charset="0"/>
              </a:rPr>
              <a:t>Ananias</a:t>
            </a:r>
            <a:endParaRPr lang="fr-FR" sz="3200" b="1" dirty="0">
              <a:latin typeface="Book Antiqua" pitchFamily="18" charset="0"/>
            </a:endParaRP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84321936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يا </a:t>
            </a:r>
            <a:r>
              <a:rPr lang="ar-EG" sz="4400" b="1" dirty="0" err="1"/>
              <a:t>عزاريا</a:t>
            </a:r>
            <a:r>
              <a:rPr lang="ar-EG" sz="4400" b="1" dirty="0"/>
              <a:t> الغيور عشية وبكرة والظهيرة أعطِ مجداً لقوة الثالوث: سبحه وزده علوّاً.</a:t>
            </a:r>
            <a:endParaRPr lang="fr-FR" sz="4400" b="1" dirty="0"/>
          </a:p>
        </p:txBody>
      </p:sp>
      <p:sp>
        <p:nvSpPr>
          <p:cNvPr id="6" name="Rectangle 5"/>
          <p:cNvSpPr/>
          <p:nvPr/>
        </p:nvSpPr>
        <p:spPr>
          <a:xfrm>
            <a:off x="431371" y="548289"/>
            <a:ext cx="6024669" cy="2185214"/>
          </a:xfrm>
          <a:prstGeom prst="rect">
            <a:avLst/>
          </a:prstGeom>
        </p:spPr>
        <p:txBody>
          <a:bodyPr wrap="square">
            <a:spAutoFit/>
          </a:bodyPr>
          <a:lstStyle/>
          <a:p>
            <a:pPr algn="just"/>
            <a:r>
              <a:rPr lang="fr-FR" sz="3400" b="1" dirty="0" err="1">
                <a:latin typeface="CS Avva Shenouda" pitchFamily="34" charset="0"/>
              </a:rPr>
              <a:t>Zylwte</a:t>
            </a:r>
            <a:r>
              <a:rPr lang="fr-FR" sz="3400" b="1" dirty="0">
                <a:latin typeface="CS Avva Shenouda" pitchFamily="34" charset="0"/>
              </a:rPr>
              <a:t> </a:t>
            </a:r>
            <a:r>
              <a:rPr lang="fr-FR" sz="3400" b="1" dirty="0" err="1">
                <a:latin typeface="CS Avva Shenouda" pitchFamily="34" charset="0"/>
              </a:rPr>
              <a:t>Azariac</a:t>
            </a:r>
            <a:r>
              <a:rPr lang="fr-FR" sz="3400" b="1" dirty="0">
                <a:latin typeface="CS Avva Shenouda" pitchFamily="34" charset="0"/>
              </a:rPr>
              <a:t> @ </a:t>
            </a:r>
            <a:r>
              <a:rPr lang="fr-FR" sz="3400" b="1" dirty="0" err="1">
                <a:latin typeface="CS Avva Shenouda" pitchFamily="34" charset="0"/>
              </a:rPr>
              <a:t>ecperac</a:t>
            </a:r>
            <a:r>
              <a:rPr lang="fr-FR" sz="3400" b="1" dirty="0">
                <a:latin typeface="CS Avva Shenouda" pitchFamily="34" charset="0"/>
              </a:rPr>
              <a:t> </a:t>
            </a:r>
            <a:r>
              <a:rPr lang="fr-FR" sz="3400" b="1" err="1">
                <a:latin typeface="CS Avva Shenouda" pitchFamily="34" charset="0"/>
              </a:rPr>
              <a:t>ke</a:t>
            </a:r>
            <a:r>
              <a:rPr lang="fr-FR" sz="3400" b="1">
                <a:latin typeface="CS Avva Shenouda" pitchFamily="34" charset="0"/>
              </a:rPr>
              <a:t> `prw`i </a:t>
            </a:r>
            <a:r>
              <a:rPr lang="fr-FR" sz="3400" b="1" err="1">
                <a:latin typeface="CS Avva Shenouda" pitchFamily="34" charset="0"/>
              </a:rPr>
              <a:t>ke</a:t>
            </a:r>
            <a:r>
              <a:rPr lang="fr-FR" sz="3400" b="1">
                <a:latin typeface="CS Avva Shenouda" pitchFamily="34" charset="0"/>
              </a:rPr>
              <a:t> mecym`briac @ ma`wou `n`tjom `n}`triac</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err="1">
                <a:latin typeface="Book Antiqua" pitchFamily="18" charset="0"/>
              </a:rPr>
              <a:t>Azaria</a:t>
            </a:r>
            <a:r>
              <a:rPr lang="fr-FR" sz="3200" b="1" dirty="0">
                <a:latin typeface="Book Antiqua" pitchFamily="18" charset="0"/>
              </a:rPr>
              <a:t>, toujours zélé</a:t>
            </a:r>
          </a:p>
          <a:p>
            <a:pPr algn="ctr"/>
            <a:r>
              <a:rPr lang="fr-FR" sz="3200" b="1" dirty="0">
                <a:latin typeface="Book Antiqua" pitchFamily="18" charset="0"/>
              </a:rPr>
              <a:t>Matin, midi, soir a loué</a:t>
            </a:r>
          </a:p>
          <a:p>
            <a:pPr algn="ctr"/>
            <a:r>
              <a:rPr lang="fr-FR" sz="3200" b="1" dirty="0">
                <a:latin typeface="Book Antiqua" pitchFamily="18" charset="0"/>
              </a:rPr>
              <a:t>La force de la Trinité</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69732828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800767"/>
          </a:xfrm>
          <a:prstGeom prst="rect">
            <a:avLst/>
          </a:prstGeom>
        </p:spPr>
        <p:txBody>
          <a:bodyPr wrap="square">
            <a:spAutoFit/>
          </a:bodyPr>
          <a:lstStyle/>
          <a:p>
            <a:pPr algn="just" rtl="1"/>
            <a:r>
              <a:rPr lang="ar-EG" sz="4400" b="1" dirty="0"/>
              <a:t>فها </a:t>
            </a:r>
            <a:r>
              <a:rPr lang="ar-EG" sz="4400" b="1" dirty="0" err="1"/>
              <a:t>هوذا</a:t>
            </a:r>
            <a:r>
              <a:rPr lang="ar-EG" sz="4400" b="1" dirty="0"/>
              <a:t> </a:t>
            </a:r>
            <a:r>
              <a:rPr lang="ar-EG" sz="4400" b="1" dirty="0" err="1"/>
              <a:t>عمانوئيل</a:t>
            </a:r>
            <a:r>
              <a:rPr lang="ar-EG" sz="4400" b="1" dirty="0"/>
              <a:t> في وسطنا يا </a:t>
            </a:r>
            <a:r>
              <a:rPr lang="ar-EG" sz="4400" b="1" dirty="0" err="1"/>
              <a:t>ميصائيل</a:t>
            </a:r>
            <a:r>
              <a:rPr lang="ar-EG" sz="4400" b="1" dirty="0"/>
              <a:t> تكلم بصوت التهليل: سبحه وزده علوّاً.</a:t>
            </a:r>
            <a:endParaRPr lang="fr-FR" sz="4400" b="1" dirty="0"/>
          </a:p>
        </p:txBody>
      </p:sp>
      <p:sp>
        <p:nvSpPr>
          <p:cNvPr id="6" name="Rectangle 5"/>
          <p:cNvSpPr/>
          <p:nvPr/>
        </p:nvSpPr>
        <p:spPr>
          <a:xfrm>
            <a:off x="431371" y="548680"/>
            <a:ext cx="5880653"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Yppe</a:t>
            </a:r>
            <a:r>
              <a:rPr lang="fr-FR" sz="3400" b="1" dirty="0">
                <a:latin typeface="CS Avva Shenouda" pitchFamily="34" charset="0"/>
              </a:rPr>
              <a:t> </a:t>
            </a:r>
            <a:r>
              <a:rPr lang="fr-FR" sz="3400" b="1" dirty="0" err="1">
                <a:latin typeface="CS Avva Shenouda" pitchFamily="34" charset="0"/>
              </a:rPr>
              <a:t>gar</a:t>
            </a:r>
            <a:r>
              <a:rPr lang="fr-FR" sz="3400" b="1" dirty="0">
                <a:latin typeface="CS Avva Shenouda" pitchFamily="34" charset="0"/>
              </a:rPr>
              <a:t> </a:t>
            </a:r>
            <a:r>
              <a:rPr lang="fr-FR" sz="3400" b="1" dirty="0" err="1">
                <a:latin typeface="CS Avva Shenouda" pitchFamily="34" charset="0"/>
              </a:rPr>
              <a:t>ic</a:t>
            </a:r>
            <a:r>
              <a:rPr lang="fr-FR" sz="3400" b="1" dirty="0">
                <a:latin typeface="CS Avva Shenouda" pitchFamily="34" charset="0"/>
              </a:rPr>
              <a:t> </a:t>
            </a:r>
            <a:r>
              <a:rPr lang="fr-FR" sz="3400" b="1" dirty="0" err="1">
                <a:latin typeface="CS Avva Shenouda" pitchFamily="34" charset="0"/>
              </a:rPr>
              <a:t>Emmanouyl</a:t>
            </a:r>
            <a:r>
              <a:rPr lang="fr-FR" sz="3400" b="1" dirty="0">
                <a:latin typeface="CS Avva Shenouda" pitchFamily="34" charset="0"/>
              </a:rPr>
              <a:t> @ </a:t>
            </a:r>
            <a:r>
              <a:rPr lang="fr-FR" sz="3400" b="1" dirty="0" err="1">
                <a:latin typeface="CS Avva Shenouda" pitchFamily="34" charset="0"/>
              </a:rPr>
              <a:t>hitenmy</a:t>
            </a:r>
            <a:r>
              <a:rPr lang="fr-FR" sz="3400" b="1">
                <a:latin typeface="CS Avva Shenouda" pitchFamily="34" charset="0"/>
              </a:rPr>
              <a:t>] `w </a:t>
            </a:r>
            <a:r>
              <a:rPr lang="fr-FR" sz="3400" b="1" dirty="0" err="1">
                <a:latin typeface="CS Avva Shenouda" pitchFamily="34" charset="0"/>
              </a:rPr>
              <a:t>Micayl</a:t>
            </a:r>
            <a:r>
              <a:rPr lang="fr-FR" sz="3400" b="1" dirty="0">
                <a:latin typeface="CS Avva Shenouda" pitchFamily="34" charset="0"/>
              </a:rPr>
              <a:t> @ </a:t>
            </a:r>
            <a:r>
              <a:rPr lang="fr-FR" sz="3400" b="1" dirty="0" err="1">
                <a:latin typeface="CS Avva Shenouda" pitchFamily="34" charset="0"/>
              </a:rPr>
              <a:t>lali</a:t>
            </a:r>
            <a:r>
              <a:rPr lang="fr-FR" sz="3400" b="1" dirty="0">
                <a:latin typeface="CS Avva Shenouda" pitchFamily="34" charset="0"/>
              </a:rPr>
              <a:t> </a:t>
            </a:r>
            <a:r>
              <a:rPr lang="fr-FR" sz="3400" b="1" err="1">
                <a:latin typeface="CS Avva Shenouda" pitchFamily="34" charset="0"/>
              </a:rPr>
              <a:t>qen</a:t>
            </a:r>
            <a:r>
              <a:rPr lang="fr-FR" sz="3400" b="1">
                <a:latin typeface="CS Avva Shenouda" pitchFamily="34" charset="0"/>
              </a:rPr>
              <a:t> ou`cmy `n;elyl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Car le voici Emmanuel</a:t>
            </a:r>
          </a:p>
          <a:p>
            <a:pPr algn="ctr"/>
            <a:r>
              <a:rPr lang="fr-FR" sz="3200" b="1" dirty="0">
                <a:latin typeface="Book Antiqua" pitchFamily="18" charset="0"/>
              </a:rPr>
              <a:t>Est parmi nous ô </a:t>
            </a:r>
            <a:r>
              <a:rPr lang="fr-FR" sz="3200" b="1" dirty="0" err="1">
                <a:latin typeface="Book Antiqua" pitchFamily="18" charset="0"/>
              </a:rPr>
              <a:t>Mischaël</a:t>
            </a:r>
            <a:endParaRPr lang="fr-FR" sz="3200" b="1" dirty="0">
              <a:latin typeface="Book Antiqua" pitchFamily="18" charset="0"/>
            </a:endParaRPr>
          </a:p>
          <a:p>
            <a:pPr algn="ctr"/>
            <a:r>
              <a:rPr lang="fr-FR" sz="3200" b="1" dirty="0">
                <a:latin typeface="Book Antiqua" pitchFamily="18" charset="0"/>
              </a:rPr>
              <a:t>Par des paroles joyeuses et belles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36578871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2479"/>
            <a:ext cx="5164616" cy="2554545"/>
          </a:xfrm>
          <a:prstGeom prst="rect">
            <a:avLst/>
          </a:prstGeom>
        </p:spPr>
        <p:txBody>
          <a:bodyPr wrap="square">
            <a:spAutoFit/>
          </a:bodyPr>
          <a:lstStyle/>
          <a:p>
            <a:pPr algn="just" rtl="1"/>
            <a:r>
              <a:rPr lang="ar-EG" sz="4000" b="1" dirty="0"/>
              <a:t>اجتمعوا وثابروا جميعاً تكلموا مع القسوس وسبحي الرب يا جميع أعماله: </a:t>
            </a:r>
            <a:r>
              <a:rPr lang="ar-EG" sz="4000" b="1" dirty="0" err="1"/>
              <a:t>سبحوه</a:t>
            </a:r>
            <a:r>
              <a:rPr lang="ar-EG" sz="4000" b="1" dirty="0"/>
              <a:t> وزيدوه علوّاً.</a:t>
            </a:r>
            <a:endParaRPr lang="fr-FR" sz="4000" b="1" dirty="0"/>
          </a:p>
        </p:txBody>
      </p:sp>
      <p:sp>
        <p:nvSpPr>
          <p:cNvPr id="6" name="Rectangle 5"/>
          <p:cNvSpPr/>
          <p:nvPr/>
        </p:nvSpPr>
        <p:spPr>
          <a:xfrm>
            <a:off x="431371" y="504542"/>
            <a:ext cx="5880653" cy="270843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wou</a:t>
            </a:r>
            <a:r>
              <a:rPr lang="fr-FR" sz="3400" b="1" dirty="0">
                <a:latin typeface="CS Avva Shenouda" pitchFamily="34" charset="0"/>
              </a:rPr>
              <a:t>] ]</a:t>
            </a:r>
            <a:r>
              <a:rPr lang="fr-FR" sz="3400" b="1" dirty="0" err="1">
                <a:latin typeface="CS Avva Shenouda" pitchFamily="34" charset="0"/>
              </a:rPr>
              <a:t>nou</a:t>
            </a:r>
            <a:r>
              <a:rPr lang="fr-FR" sz="3400" b="1" dirty="0">
                <a:latin typeface="CS Avva Shenouda" pitchFamily="34" charset="0"/>
              </a:rPr>
              <a:t> </a:t>
            </a:r>
            <a:r>
              <a:rPr lang="fr-FR" sz="3400" b="1" dirty="0" err="1">
                <a:latin typeface="CS Avva Shenouda" pitchFamily="34" charset="0"/>
              </a:rPr>
              <a:t>kata,in</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dirty="0" err="1">
                <a:latin typeface="CS Avva Shenouda" pitchFamily="34" charset="0"/>
              </a:rPr>
              <a:t>caji</a:t>
            </a:r>
            <a:r>
              <a:rPr lang="fr-FR" sz="3400" b="1" dirty="0">
                <a:latin typeface="CS Avva Shenouda" pitchFamily="34" charset="0"/>
              </a:rPr>
              <a:t> </a:t>
            </a:r>
            <a:r>
              <a:rPr lang="fr-FR" sz="3400" b="1">
                <a:latin typeface="CS Avva Shenouda" pitchFamily="34" charset="0"/>
              </a:rPr>
              <a:t>nem ni`precbuterou @ `cmou `e`P¡ nef`hbyou`i </a:t>
            </a:r>
            <a:r>
              <a:rPr lang="fr-FR" sz="3400" b="1" dirty="0" err="1">
                <a:latin typeface="CS Avva Shenouda" pitchFamily="34" charset="0"/>
              </a:rPr>
              <a:t>tyrou</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a:t>
            </a:r>
            <a:endParaRPr lang="fr-FR" sz="3400" b="1" dirty="0">
              <a:latin typeface="CS Avva Shenouda" pitchFamily="34" charset="0"/>
            </a:endParaRPr>
          </a:p>
          <a:p>
            <a:pPr algn="just"/>
            <a:r>
              <a:rPr lang="fr-FR" sz="3400" b="1">
                <a:latin typeface="CS Avva Shenouda" pitchFamily="34" charset="0"/>
              </a:rPr>
              <a:t>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Tous assidus assemblez-vous</a:t>
            </a:r>
          </a:p>
          <a:p>
            <a:pPr algn="ctr"/>
            <a:r>
              <a:rPr lang="fr-FR" sz="3200" b="1" dirty="0">
                <a:latin typeface="Book Antiqua" pitchFamily="18" charset="0"/>
              </a:rPr>
              <a:t>Avec les prêtres, exprimez-vous</a:t>
            </a:r>
          </a:p>
          <a:p>
            <a:pPr algn="ctr"/>
            <a:r>
              <a:rPr lang="fr-FR" sz="3200" b="1" dirty="0">
                <a:latin typeface="Book Antiqua" pitchFamily="18" charset="0"/>
              </a:rPr>
              <a:t>Ô toutes Ses œuvres, louez Dieu</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40819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Samedi saint – Veillée de l’apocalypse</a:t>
            </a:r>
          </a:p>
          <a:p>
            <a:r>
              <a:rPr lang="ar-AE" b="1" dirty="0">
                <a:solidFill>
                  <a:srgbClr val="C00000"/>
                </a:solidFill>
                <a:latin typeface="Times New Roman" panose="02020603050405020304" pitchFamily="18" charset="0"/>
              </a:rPr>
              <a:t> سبت النور</a:t>
            </a:r>
            <a:r>
              <a:rPr lang="fr-FR" b="1" dirty="0">
                <a:solidFill>
                  <a:srgbClr val="C00000"/>
                </a:solidFill>
                <a:latin typeface="Times New Roman" panose="02020603050405020304" pitchFamily="18" charset="0"/>
              </a:rPr>
              <a:t>- </a:t>
            </a:r>
            <a:r>
              <a:rPr lang="ar-SA" b="1" dirty="0">
                <a:solidFill>
                  <a:srgbClr val="C00000"/>
                </a:solidFill>
                <a:latin typeface="Times New Roman" panose="02020603050405020304" pitchFamily="18" charset="0"/>
              </a:rPr>
              <a:t>أبو </a:t>
            </a:r>
            <a:r>
              <a:rPr lang="ar-SA" b="1" dirty="0" err="1">
                <a:solidFill>
                  <a:srgbClr val="C00000"/>
                </a:solidFill>
                <a:latin typeface="Times New Roman" panose="02020603050405020304" pitchFamily="18" charset="0"/>
              </a:rPr>
              <a:t>غلمسيس</a:t>
            </a:r>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50"/>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Louange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Office de l’encens de l’aube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3</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6</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Apocalypse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9</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p:txBody>
      </p:sp>
      <p:sp>
        <p:nvSpPr>
          <p:cNvPr id="5" name="Titre 1">
            <a:extLst>
              <a:ext uri="{FF2B5EF4-FFF2-40B4-BE49-F238E27FC236}">
                <a16:creationId xmlns:a16="http://schemas.microsoft.com/office/drawing/2014/main" id="{0E85EF95-C002-4996-9DE5-7627F60B4213}"/>
              </a:ext>
            </a:extLst>
          </p:cNvPr>
          <p:cNvSpPr txBox="1">
            <a:spLocks/>
          </p:cNvSpPr>
          <p:nvPr/>
        </p:nvSpPr>
        <p:spPr>
          <a:xfrm>
            <a:off x="420638" y="5918396"/>
            <a:ext cx="11305256" cy="4629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b="1" dirty="0">
                <a:latin typeface="Castellar" panose="020A0402060406010301" pitchFamily="18" charset="0"/>
              </a:rPr>
              <a:t>Note : la prière de la divine liturgie n’est pas présente dans ces slides</a:t>
            </a: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88458"/>
          </a:xfrm>
          <a:prstGeom prst="rect">
            <a:avLst/>
          </a:prstGeom>
        </p:spPr>
        <p:txBody>
          <a:bodyPr wrap="square">
            <a:spAutoFit/>
          </a:bodyPr>
          <a:lstStyle/>
          <a:p>
            <a:pPr algn="ctr" rtl="1">
              <a:lnSpc>
                <a:spcPct val="115000"/>
              </a:lnSpc>
              <a:spcAft>
                <a:spcPts val="0"/>
              </a:spcAft>
            </a:pPr>
            <a:r>
              <a:rPr lang="ar-SA" sz="3600" b="1" dirty="0">
                <a:solidFill>
                  <a:srgbClr val="C00000"/>
                </a:solidFill>
              </a:rPr>
              <a:t>الهوس الأول</a:t>
            </a:r>
            <a:r>
              <a:rPr lang="fr-FR" sz="3600" b="1" dirty="0">
                <a:solidFill>
                  <a:srgbClr val="C00000"/>
                </a:solidFill>
              </a:rPr>
              <a:t>  1</a:t>
            </a:r>
            <a:r>
              <a:rPr lang="fr-FR" sz="3600" b="1" baseline="30000" dirty="0">
                <a:solidFill>
                  <a:srgbClr val="C00000"/>
                </a:solidFill>
              </a:rPr>
              <a:t>er</a:t>
            </a:r>
            <a:r>
              <a:rPr lang="fr-FR" sz="3600" b="1" dirty="0">
                <a:solidFill>
                  <a:srgbClr val="C00000"/>
                </a:solidFill>
              </a:rPr>
              <a:t> </a:t>
            </a:r>
            <a:r>
              <a:rPr lang="fr-FR" sz="3600" b="1" dirty="0" err="1">
                <a:solidFill>
                  <a:srgbClr val="C00000"/>
                </a:solidFill>
              </a:rPr>
              <a:t>Hos</a:t>
            </a:r>
            <a:r>
              <a:rPr lang="fr-FR" sz="3600" b="1" dirty="0">
                <a:solidFill>
                  <a:srgbClr val="C00000"/>
                </a:solidFill>
              </a:rPr>
              <a:t> - </a:t>
            </a:r>
            <a:endParaRPr lang="fr-FR" sz="4000" b="1" dirty="0">
              <a:solidFill>
                <a:srgbClr val="C00000"/>
              </a:solidFill>
              <a:latin typeface="Friz Quadrata TT"/>
              <a:ea typeface="Calibri"/>
              <a:cs typeface="Arial"/>
            </a:endParaRPr>
          </a:p>
        </p:txBody>
      </p:sp>
    </p:spTree>
    <p:extLst>
      <p:ext uri="{BB962C8B-B14F-4D97-AF65-F5344CB8AC3E}">
        <p14:creationId xmlns:p14="http://schemas.microsoft.com/office/powerpoint/2010/main" val="123635303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ها السموات تنطق بمجد الله إلى هذا اليوم يا أيها الملائكة الذين أنشأهم: </a:t>
            </a:r>
            <a:r>
              <a:rPr lang="ar-EG" sz="4400" b="1" dirty="0" err="1"/>
              <a:t>سبحوه</a:t>
            </a:r>
            <a:r>
              <a:rPr lang="ar-EG" sz="4400" b="1" dirty="0"/>
              <a:t> وزيدوه علوّاً.</a:t>
            </a:r>
            <a:endParaRPr lang="fr-FR" sz="4400" b="1" dirty="0"/>
          </a:p>
        </p:txBody>
      </p:sp>
      <p:sp>
        <p:nvSpPr>
          <p:cNvPr id="6" name="Rectangle 5"/>
          <p:cNvSpPr/>
          <p:nvPr/>
        </p:nvSpPr>
        <p:spPr>
          <a:xfrm>
            <a:off x="431371" y="548289"/>
            <a:ext cx="5880653" cy="2185214"/>
          </a:xfrm>
          <a:prstGeom prst="rect">
            <a:avLst/>
          </a:prstGeom>
        </p:spPr>
        <p:txBody>
          <a:bodyPr wrap="square">
            <a:spAutoFit/>
          </a:bodyPr>
          <a:lstStyle/>
          <a:p>
            <a:pPr algn="just"/>
            <a:r>
              <a:rPr lang="fr-FR" sz="3400" b="1" err="1">
                <a:latin typeface="CS Avva Shenouda" pitchFamily="34" charset="0"/>
              </a:rPr>
              <a:t>Ic</a:t>
            </a:r>
            <a:r>
              <a:rPr lang="fr-FR" sz="3400" b="1">
                <a:latin typeface="CS Avva Shenouda" pitchFamily="34" charset="0"/>
              </a:rPr>
              <a:t> nivyou`i </a:t>
            </a:r>
            <a:r>
              <a:rPr lang="fr-FR" sz="3400" b="1" err="1">
                <a:latin typeface="CS Avva Shenouda" pitchFamily="34" charset="0"/>
              </a:rPr>
              <a:t>cecaji</a:t>
            </a:r>
            <a:r>
              <a:rPr lang="fr-FR" sz="3400" b="1">
                <a:latin typeface="CS Avva Shenouda" pitchFamily="34" charset="0"/>
              </a:rPr>
              <a:t> `m`p`wou @ `m`V</a:t>
            </a:r>
            <a:r>
              <a:rPr lang="fr-FR" sz="3400" b="1" dirty="0">
                <a:latin typeface="CS Avva Shenouda" pitchFamily="34" charset="0"/>
              </a:rPr>
              <a:t>] </a:t>
            </a:r>
            <a:r>
              <a:rPr lang="fr-FR" sz="3400" b="1">
                <a:latin typeface="CS Avva Shenouda" pitchFamily="34" charset="0"/>
              </a:rPr>
              <a:t>sa `eqoun `mvoou @ `w </a:t>
            </a:r>
            <a:r>
              <a:rPr lang="fr-FR" sz="3400" b="1" err="1">
                <a:latin typeface="CS Avva Shenouda" pitchFamily="34" charset="0"/>
              </a:rPr>
              <a:t>niaggeloc</a:t>
            </a:r>
            <a:r>
              <a:rPr lang="fr-FR" sz="3400" b="1">
                <a:latin typeface="CS Avva Shenouda" pitchFamily="34" charset="0"/>
              </a:rPr>
              <a:t> `etaf`jvwou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Voici les cieux ont proclamé</a:t>
            </a:r>
          </a:p>
          <a:p>
            <a:pPr algn="ctr"/>
            <a:r>
              <a:rPr lang="fr-FR" sz="3200" b="1" dirty="0">
                <a:latin typeface="Book Antiqua" pitchFamily="18" charset="0"/>
              </a:rPr>
              <a:t>Ta gloire ô Dieu d’éternité</a:t>
            </a:r>
          </a:p>
          <a:p>
            <a:pPr algn="ctr"/>
            <a:r>
              <a:rPr lang="fr-FR" sz="3200" b="1" dirty="0">
                <a:latin typeface="Book Antiqua" pitchFamily="18" charset="0"/>
              </a:rPr>
              <a:t>Ô anges que Dieu a créés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4670090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225"/>
            <a:ext cx="5164616" cy="2800767"/>
          </a:xfrm>
          <a:prstGeom prst="rect">
            <a:avLst/>
          </a:prstGeom>
        </p:spPr>
        <p:txBody>
          <a:bodyPr wrap="square">
            <a:spAutoFit/>
          </a:bodyPr>
          <a:lstStyle/>
          <a:p>
            <a:pPr algn="just" rtl="1"/>
            <a:r>
              <a:rPr lang="ar-EG" sz="4400" b="1" dirty="0"/>
              <a:t>والآن يا قوات الرب باركوا اسمه الكريم أيتها الشمس والقمر والنجوم: </a:t>
            </a:r>
            <a:r>
              <a:rPr lang="ar-EG" sz="4400" b="1" dirty="0" err="1"/>
              <a:t>سبحوه</a:t>
            </a:r>
            <a:r>
              <a:rPr lang="ar-EG" sz="4400" b="1" dirty="0"/>
              <a:t> وزيدوه علوّاً.</a:t>
            </a:r>
            <a:endParaRPr lang="fr-FR" sz="4400" b="1" dirty="0"/>
          </a:p>
        </p:txBody>
      </p:sp>
      <p:sp>
        <p:nvSpPr>
          <p:cNvPr id="6" name="Rectangle 5"/>
          <p:cNvSpPr/>
          <p:nvPr/>
        </p:nvSpPr>
        <p:spPr>
          <a:xfrm>
            <a:off x="431371" y="548289"/>
            <a:ext cx="6240693" cy="2185214"/>
          </a:xfrm>
          <a:prstGeom prst="rect">
            <a:avLst/>
          </a:prstGeom>
        </p:spPr>
        <p:txBody>
          <a:bodyPr wrap="square">
            <a:spAutoFit/>
          </a:bodyPr>
          <a:lstStyle/>
          <a:p>
            <a:pPr algn="just"/>
            <a:r>
              <a:rPr lang="fr-FR" sz="3400" b="1" dirty="0" err="1">
                <a:latin typeface="CS Avva Shenouda" pitchFamily="34" charset="0"/>
              </a:rPr>
              <a:t>Ke</a:t>
            </a:r>
            <a:r>
              <a:rPr lang="fr-FR" sz="3400" b="1" dirty="0">
                <a:latin typeface="CS Avva Shenouda" pitchFamily="34" charset="0"/>
              </a:rPr>
              <a:t> </a:t>
            </a:r>
            <a:r>
              <a:rPr lang="fr-FR" sz="3400" b="1" dirty="0" err="1">
                <a:latin typeface="CS Avva Shenouda" pitchFamily="34" charset="0"/>
              </a:rPr>
              <a:t>nun</a:t>
            </a:r>
            <a:r>
              <a:rPr lang="fr-FR" sz="3400" b="1" dirty="0">
                <a:latin typeface="CS Avva Shenouda" pitchFamily="34" charset="0"/>
              </a:rPr>
              <a:t> </a:t>
            </a:r>
            <a:r>
              <a:rPr lang="fr-FR" sz="3400" b="1" dirty="0" err="1">
                <a:latin typeface="CS Avva Shenouda" pitchFamily="34" charset="0"/>
              </a:rPr>
              <a:t>dunamic</a:t>
            </a:r>
            <a:r>
              <a:rPr lang="fr-FR" sz="3400" b="1" dirty="0">
                <a:latin typeface="CS Avva Shenouda" pitchFamily="34" charset="0"/>
              </a:rPr>
              <a:t> </a:t>
            </a:r>
            <a:r>
              <a:rPr lang="fr-FR" sz="3400" b="1" dirty="0" err="1">
                <a:latin typeface="CS Avva Shenouda" pitchFamily="34" charset="0"/>
              </a:rPr>
              <a:t>tou</a:t>
            </a:r>
            <a:r>
              <a:rPr lang="fr-FR" sz="3400" b="1" dirty="0">
                <a:latin typeface="CS Avva Shenouda" pitchFamily="34" charset="0"/>
              </a:rPr>
              <a:t> </a:t>
            </a:r>
            <a:r>
              <a:rPr lang="fr-FR" sz="3400" b="1" dirty="0" err="1">
                <a:latin typeface="CS Avva Shenouda" pitchFamily="34" charset="0"/>
              </a:rPr>
              <a:t>Kuriou</a:t>
            </a:r>
            <a:r>
              <a:rPr lang="fr-FR" sz="3400" b="1">
                <a:latin typeface="CS Avva Shenouda" pitchFamily="34" charset="0"/>
              </a:rPr>
              <a:t>@ `cmou `ePefran </a:t>
            </a:r>
            <a:r>
              <a:rPr lang="fr-FR" sz="3400" b="1" dirty="0" err="1">
                <a:latin typeface="CS Avva Shenouda" pitchFamily="34" charset="0"/>
              </a:rPr>
              <a:t>tou</a:t>
            </a:r>
            <a:r>
              <a:rPr lang="fr-FR" sz="3400" b="1" dirty="0">
                <a:latin typeface="CS Avva Shenouda" pitchFamily="34" charset="0"/>
              </a:rPr>
              <a:t> </a:t>
            </a:r>
            <a:r>
              <a:rPr lang="fr-FR" sz="3400" b="1" dirty="0" err="1">
                <a:latin typeface="CS Avva Shenouda" pitchFamily="34" charset="0"/>
              </a:rPr>
              <a:t>timiou</a:t>
            </a:r>
            <a:r>
              <a:rPr lang="fr-FR" sz="3400" b="1" dirty="0">
                <a:latin typeface="CS Avva Shenouda" pitchFamily="34" charset="0"/>
              </a:rPr>
              <a:t> @ </a:t>
            </a:r>
            <a:r>
              <a:rPr lang="fr-FR" sz="3400" b="1" dirty="0" err="1">
                <a:latin typeface="CS Avva Shenouda" pitchFamily="34" charset="0"/>
              </a:rPr>
              <a:t>piry</a:t>
            </a:r>
            <a:r>
              <a:rPr lang="fr-FR" sz="3400" b="1" dirty="0">
                <a:latin typeface="CS Avva Shenouda" pitchFamily="34" charset="0"/>
              </a:rPr>
              <a:t> nem </a:t>
            </a:r>
            <a:r>
              <a:rPr lang="fr-FR" sz="3400" b="1" dirty="0" err="1">
                <a:latin typeface="CS Avva Shenouda" pitchFamily="34" charset="0"/>
              </a:rPr>
              <a:t>piioh</a:t>
            </a:r>
            <a:r>
              <a:rPr lang="fr-FR" sz="3400" b="1" dirty="0">
                <a:latin typeface="CS Avva Shenouda" pitchFamily="34" charset="0"/>
              </a:rPr>
              <a:t> nem </a:t>
            </a:r>
            <a:r>
              <a:rPr lang="fr-FR" sz="3400" b="1" dirty="0" err="1">
                <a:latin typeface="CS Avva Shenouda" pitchFamily="34" charset="0"/>
              </a:rPr>
              <a:t>niciou</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maintenant forces de Dieu</a:t>
            </a:r>
          </a:p>
          <a:p>
            <a:pPr algn="ctr"/>
            <a:r>
              <a:rPr lang="fr-FR" sz="3200" b="1" dirty="0">
                <a:latin typeface="Book Antiqua" pitchFamily="18" charset="0"/>
              </a:rPr>
              <a:t>Vous louerez Son nom précieux</a:t>
            </a:r>
          </a:p>
          <a:p>
            <a:pPr algn="ctr"/>
            <a:r>
              <a:rPr lang="fr-FR" sz="3200" b="1" dirty="0">
                <a:latin typeface="Book Antiqua" pitchFamily="18" charset="0"/>
              </a:rPr>
              <a:t>Soleil et lune et astres aux cieux</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25565283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6"/>
            <a:ext cx="5164616" cy="2123658"/>
          </a:xfrm>
          <a:prstGeom prst="rect">
            <a:avLst/>
          </a:prstGeom>
        </p:spPr>
        <p:txBody>
          <a:bodyPr wrap="square">
            <a:spAutoFit/>
          </a:bodyPr>
          <a:lstStyle/>
          <a:p>
            <a:pPr algn="just" rtl="1"/>
            <a:r>
              <a:rPr lang="ar-EG" sz="4400" b="1" dirty="0"/>
              <a:t>أيضاً أيتها الأمطار والأنداء امدحي مخلصنا لأنه هو إله آبائنا: </a:t>
            </a:r>
            <a:r>
              <a:rPr lang="ar-EG" sz="4400" b="1" dirty="0" err="1"/>
              <a:t>سبحوه</a:t>
            </a:r>
            <a:r>
              <a:rPr lang="ar-EG" sz="4400" b="1" dirty="0"/>
              <a:t> وزيدوه علوّاً.</a:t>
            </a:r>
            <a:endParaRPr lang="fr-FR" sz="4400" b="1" dirty="0"/>
          </a:p>
        </p:txBody>
      </p:sp>
      <p:sp>
        <p:nvSpPr>
          <p:cNvPr id="6" name="Rectangle 5"/>
          <p:cNvSpPr/>
          <p:nvPr/>
        </p:nvSpPr>
        <p:spPr>
          <a:xfrm>
            <a:off x="431371" y="548680"/>
            <a:ext cx="6240693" cy="270843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Loipon</a:t>
            </a:r>
            <a:r>
              <a:rPr lang="fr-FR" sz="3400" b="1" dirty="0">
                <a:latin typeface="CS Avva Shenouda" pitchFamily="34" charset="0"/>
              </a:rPr>
              <a:t> </a:t>
            </a:r>
            <a:r>
              <a:rPr lang="fr-FR" sz="3400" b="1" dirty="0" err="1">
                <a:latin typeface="CS Avva Shenouda" pitchFamily="34" charset="0"/>
              </a:rPr>
              <a:t>nimounhwou</a:t>
            </a:r>
            <a:r>
              <a:rPr lang="fr-FR" sz="3400" b="1" dirty="0">
                <a:latin typeface="CS Avva Shenouda" pitchFamily="34" charset="0"/>
              </a:rPr>
              <a:t> nem </a:t>
            </a:r>
            <a:r>
              <a:rPr lang="fr-FR" sz="3400" b="1" dirty="0" err="1">
                <a:latin typeface="CS Avva Shenouda" pitchFamily="34" charset="0"/>
              </a:rPr>
              <a:t>niiw</a:t>
            </a:r>
            <a:r>
              <a:rPr lang="fr-FR" sz="3400" b="1" dirty="0">
                <a:latin typeface="CS Avva Shenouda" pitchFamily="34" charset="0"/>
              </a:rPr>
              <a:t>] @ </a:t>
            </a:r>
            <a:r>
              <a:rPr lang="fr-FR" sz="3400" b="1" dirty="0" err="1">
                <a:latin typeface="CS Avva Shenouda" pitchFamily="34" charset="0"/>
              </a:rPr>
              <a:t>euvy</a:t>
            </a:r>
            <a:r>
              <a:rPr lang="fr-FR" sz="3400" b="1" dirty="0">
                <a:latin typeface="CS Avva Shenouda" pitchFamily="34" charset="0"/>
              </a:rPr>
              <a:t> </a:t>
            </a:r>
            <a:r>
              <a:rPr lang="fr-FR" sz="3400" b="1" dirty="0" err="1">
                <a:latin typeface="CS Avva Shenouda" pitchFamily="34" charset="0"/>
              </a:rPr>
              <a:t>micate</a:t>
            </a:r>
            <a:r>
              <a:rPr lang="fr-FR" sz="3400" b="1" dirty="0">
                <a:latin typeface="CS Avva Shenouda" pitchFamily="34" charset="0"/>
              </a:rPr>
              <a:t> </a:t>
            </a:r>
            <a:r>
              <a:rPr lang="fr-FR" sz="3400" b="1" dirty="0" err="1">
                <a:latin typeface="CS Avva Shenouda" pitchFamily="34" charset="0"/>
              </a:rPr>
              <a:t>Penrefcw</a:t>
            </a:r>
            <a:r>
              <a:rPr lang="fr-FR" sz="3400" b="1" dirty="0">
                <a:latin typeface="CS Avva Shenouda" pitchFamily="34" charset="0"/>
              </a:rPr>
              <a:t>] @ </a:t>
            </a:r>
            <a:r>
              <a:rPr lang="fr-FR" sz="3400" b="1">
                <a:latin typeface="CS Avva Shenouda" pitchFamily="34" charset="0"/>
              </a:rPr>
              <a:t>je `n;of </a:t>
            </a:r>
            <a:r>
              <a:rPr lang="fr-FR" sz="3400" b="1" dirty="0" err="1">
                <a:latin typeface="CS Avva Shenouda" pitchFamily="34" charset="0"/>
              </a:rPr>
              <a:t>pe</a:t>
            </a:r>
            <a:r>
              <a:rPr lang="fr-FR" sz="3400" b="1" dirty="0">
                <a:latin typeface="CS Avva Shenouda" pitchFamily="34" charset="0"/>
              </a:rPr>
              <a:t> V</a:t>
            </a:r>
            <a:r>
              <a:rPr lang="fr-FR" sz="3400" b="1">
                <a:latin typeface="CS Avva Shenouda" pitchFamily="34" charset="0"/>
              </a:rPr>
              <a:t>] `nte </a:t>
            </a:r>
            <a:r>
              <a:rPr lang="fr-FR" sz="3400" b="1" dirty="0" err="1">
                <a:latin typeface="CS Avva Shenouda" pitchFamily="34" charset="0"/>
              </a:rPr>
              <a:t>nenio</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Et vous aussi pluies et rosées</a:t>
            </a:r>
          </a:p>
          <a:p>
            <a:pPr algn="ctr"/>
            <a:r>
              <a:rPr lang="fr-FR" sz="3200" b="1" dirty="0">
                <a:latin typeface="Book Antiqua" pitchFamily="18" charset="0"/>
              </a:rPr>
              <a:t>Notre Sauveur vous bénirez</a:t>
            </a:r>
          </a:p>
          <a:p>
            <a:pPr algn="ctr"/>
            <a:r>
              <a:rPr lang="fr-FR" sz="3200" b="1" dirty="0">
                <a:latin typeface="Book Antiqua" pitchFamily="18" charset="0"/>
              </a:rPr>
              <a:t>Car c’est Lui le Dieu de nos pères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33317512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2479"/>
            <a:ext cx="5164616" cy="2554545"/>
          </a:xfrm>
          <a:prstGeom prst="rect">
            <a:avLst/>
          </a:prstGeom>
        </p:spPr>
        <p:txBody>
          <a:bodyPr wrap="square">
            <a:spAutoFit/>
          </a:bodyPr>
          <a:lstStyle/>
          <a:p>
            <a:pPr algn="just" rtl="1"/>
            <a:r>
              <a:rPr lang="ar-EG" sz="4000" b="1" dirty="0"/>
              <a:t>أعطِ مجداً أيتها السحب معاً والأهوية النفوس والأرواح والبرد والنار والحرارة: </a:t>
            </a:r>
            <a:r>
              <a:rPr lang="ar-EG" sz="4000" b="1" dirty="0" err="1"/>
              <a:t>سبحيه</a:t>
            </a:r>
            <a:r>
              <a:rPr lang="ar-EG" sz="4000" b="1" dirty="0"/>
              <a:t> وزيديه علوّاً.</a:t>
            </a:r>
            <a:endParaRPr lang="fr-FR" sz="4000" b="1" dirty="0"/>
          </a:p>
        </p:txBody>
      </p:sp>
      <p:sp>
        <p:nvSpPr>
          <p:cNvPr id="6" name="Rectangle 5"/>
          <p:cNvSpPr/>
          <p:nvPr/>
        </p:nvSpPr>
        <p:spPr>
          <a:xfrm>
            <a:off x="431371" y="504542"/>
            <a:ext cx="6240693" cy="2708434"/>
          </a:xfrm>
          <a:prstGeom prst="rect">
            <a:avLst/>
          </a:prstGeom>
        </p:spPr>
        <p:txBody>
          <a:bodyPr wrap="square">
            <a:spAutoFit/>
          </a:bodyPr>
          <a:lstStyle/>
          <a:p>
            <a:pPr algn="just"/>
            <a:r>
              <a:rPr lang="fr-FR" sz="3400" b="1">
                <a:latin typeface="CS Avva Shenouda" pitchFamily="34" charset="0"/>
              </a:rPr>
              <a:t>¿Ma`wou `m`P¡ `w </a:t>
            </a:r>
            <a:r>
              <a:rPr lang="fr-FR" sz="3400" b="1" dirty="0">
                <a:latin typeface="CS Avva Shenouda" pitchFamily="34" charset="0"/>
              </a:rPr>
              <a:t>ni[</a:t>
            </a:r>
            <a:r>
              <a:rPr lang="fr-FR" sz="3400" b="1" dirty="0" err="1">
                <a:latin typeface="CS Avva Shenouda" pitchFamily="34" charset="0"/>
              </a:rPr>
              <a:t>ypi</a:t>
            </a:r>
            <a:r>
              <a:rPr lang="fr-FR" sz="3400" b="1" dirty="0">
                <a:latin typeface="CS Avva Shenouda" pitchFamily="34" charset="0"/>
              </a:rPr>
              <a:t> </a:t>
            </a:r>
            <a:r>
              <a:rPr lang="fr-FR" sz="3400" b="1" dirty="0" err="1">
                <a:latin typeface="CS Avva Shenouda" pitchFamily="34" charset="0"/>
              </a:rPr>
              <a:t>euma</a:t>
            </a:r>
            <a:r>
              <a:rPr lang="fr-FR" sz="3400" b="1" dirty="0">
                <a:latin typeface="CS Avva Shenouda" pitchFamily="34" charset="0"/>
              </a:rPr>
              <a:t> @ </a:t>
            </a:r>
            <a:r>
              <a:rPr lang="fr-FR" sz="3400" b="1" dirty="0" err="1">
                <a:latin typeface="CS Avva Shenouda" pitchFamily="34" charset="0"/>
              </a:rPr>
              <a:t>ni;you</a:t>
            </a:r>
            <a:r>
              <a:rPr lang="fr-FR" sz="3400" b="1" dirty="0">
                <a:latin typeface="CS Avva Shenouda" pitchFamily="34" charset="0"/>
              </a:rPr>
              <a:t> nem </a:t>
            </a:r>
            <a:r>
              <a:rPr lang="fr-FR" sz="3400" b="1" dirty="0" err="1">
                <a:latin typeface="CS Avva Shenouda" pitchFamily="34" charset="0"/>
              </a:rPr>
              <a:t>ninifi</a:t>
            </a:r>
            <a:r>
              <a:rPr lang="fr-FR" sz="3400" b="1" dirty="0">
                <a:latin typeface="CS Avva Shenouda" pitchFamily="34" charset="0"/>
              </a:rPr>
              <a:t> nem ni=p=na @ </a:t>
            </a:r>
            <a:r>
              <a:rPr lang="fr-FR" sz="3400" b="1" dirty="0" err="1">
                <a:latin typeface="CS Avva Shenouda" pitchFamily="34" charset="0"/>
              </a:rPr>
              <a:t>pijaf</a:t>
            </a:r>
            <a:r>
              <a:rPr lang="fr-FR" sz="3400" b="1" dirty="0">
                <a:latin typeface="CS Avva Shenouda" pitchFamily="34" charset="0"/>
              </a:rPr>
              <a:t> </a:t>
            </a:r>
            <a:r>
              <a:rPr lang="fr-FR" sz="3400" b="1">
                <a:latin typeface="CS Avva Shenouda" pitchFamily="34" charset="0"/>
              </a:rPr>
              <a:t>nem pi`,</a:t>
            </a:r>
            <a:r>
              <a:rPr lang="fr-FR" sz="3400" b="1" dirty="0" err="1">
                <a:latin typeface="CS Avva Shenouda" pitchFamily="34" charset="0"/>
              </a:rPr>
              <a:t>rwm</a:t>
            </a:r>
            <a:r>
              <a:rPr lang="fr-FR" sz="3400" b="1" dirty="0">
                <a:latin typeface="CS Avva Shenouda" pitchFamily="34" charset="0"/>
              </a:rPr>
              <a:t> nem </a:t>
            </a:r>
            <a:r>
              <a:rPr lang="fr-FR" sz="3400" b="1" dirty="0" err="1">
                <a:latin typeface="CS Avva Shenouda" pitchFamily="34" charset="0"/>
              </a:rPr>
              <a:t>pikauma</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Ô rendez gloire vous les nuées</a:t>
            </a:r>
          </a:p>
          <a:p>
            <a:pPr algn="ctr"/>
            <a:r>
              <a:rPr lang="fr-FR" sz="3200" b="1" dirty="0">
                <a:latin typeface="Book Antiqua" pitchFamily="18" charset="0"/>
              </a:rPr>
              <a:t>Les vents les souffles et les courants</a:t>
            </a:r>
          </a:p>
          <a:p>
            <a:pPr algn="ctr"/>
            <a:r>
              <a:rPr lang="fr-FR" sz="3200" b="1" dirty="0">
                <a:latin typeface="Book Antiqua" pitchFamily="18" charset="0"/>
              </a:rPr>
              <a:t>Le froid, le feu et la chaleur</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44376307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أيتها الليالي والأيام أيضاً والنور والظلمة والبروق قائلة المجد لك يا محب البشر: </a:t>
            </a:r>
            <a:r>
              <a:rPr lang="ar-EG" sz="4200" b="1" dirty="0" err="1"/>
              <a:t>سبحوه</a:t>
            </a:r>
            <a:r>
              <a:rPr lang="ar-EG" sz="4200" b="1" dirty="0"/>
              <a:t> وزيدوه علوّاً.</a:t>
            </a:r>
            <a:endParaRPr lang="fr-FR" sz="4200" b="1" dirty="0"/>
          </a:p>
        </p:txBody>
      </p:sp>
      <p:sp>
        <p:nvSpPr>
          <p:cNvPr id="6" name="Rectangle 5"/>
          <p:cNvSpPr/>
          <p:nvPr/>
        </p:nvSpPr>
        <p:spPr>
          <a:xfrm>
            <a:off x="431371" y="527384"/>
            <a:ext cx="5952661" cy="2185214"/>
          </a:xfrm>
          <a:prstGeom prst="rect">
            <a:avLst/>
          </a:prstGeom>
        </p:spPr>
        <p:txBody>
          <a:bodyPr wrap="square">
            <a:spAutoFit/>
          </a:bodyPr>
          <a:lstStyle/>
          <a:p>
            <a:pPr algn="just"/>
            <a:r>
              <a:rPr lang="fr-FR" sz="3400" b="1" dirty="0" err="1">
                <a:latin typeface="CS Avva Shenouda" pitchFamily="34" charset="0"/>
              </a:rPr>
              <a:t>Nuktec</a:t>
            </a:r>
            <a:r>
              <a:rPr lang="fr-FR" sz="3400" b="1" dirty="0">
                <a:latin typeface="CS Avva Shenouda" pitchFamily="34" charset="0"/>
              </a:rPr>
              <a:t> </a:t>
            </a:r>
            <a:r>
              <a:rPr lang="fr-FR" sz="3400" b="1" err="1">
                <a:latin typeface="CS Avva Shenouda" pitchFamily="34" charset="0"/>
              </a:rPr>
              <a:t>ke</a:t>
            </a:r>
            <a:r>
              <a:rPr lang="fr-FR" sz="3400" b="1">
                <a:latin typeface="CS Avva Shenouda" pitchFamily="34" charset="0"/>
              </a:rPr>
              <a:t> `ymererw </a:t>
            </a:r>
            <a:r>
              <a:rPr lang="fr-FR" sz="3400" b="1" dirty="0" err="1">
                <a:latin typeface="CS Avva Shenouda" pitchFamily="34" charset="0"/>
              </a:rPr>
              <a:t>pe</a:t>
            </a:r>
            <a:r>
              <a:rPr lang="fr-FR" sz="3400" b="1" dirty="0">
                <a:latin typeface="CS Avva Shenouda" pitchFamily="34" charset="0"/>
              </a:rPr>
              <a:t> @ </a:t>
            </a:r>
            <a:r>
              <a:rPr lang="fr-FR" sz="3400" b="1" dirty="0" err="1">
                <a:latin typeface="CS Avva Shenouda" pitchFamily="34" charset="0"/>
              </a:rPr>
              <a:t>vwc</a:t>
            </a:r>
            <a:r>
              <a:rPr lang="fr-FR" sz="3400" b="1" dirty="0">
                <a:latin typeface="CS Avva Shenouda" pitchFamily="34" charset="0"/>
              </a:rPr>
              <a:t> </a:t>
            </a:r>
            <a:r>
              <a:rPr lang="fr-FR" sz="3400" b="1" err="1">
                <a:latin typeface="CS Avva Shenouda" pitchFamily="34" charset="0"/>
              </a:rPr>
              <a:t>ke</a:t>
            </a:r>
            <a:r>
              <a:rPr lang="fr-FR" sz="3400" b="1">
                <a:latin typeface="CS Avva Shenouda" pitchFamily="34" charset="0"/>
              </a:rPr>
              <a:t> `ckotoc </a:t>
            </a:r>
            <a:r>
              <a:rPr lang="fr-FR" sz="3400" b="1" err="1">
                <a:latin typeface="CS Avva Shenouda" pitchFamily="34" charset="0"/>
              </a:rPr>
              <a:t>ke</a:t>
            </a:r>
            <a:r>
              <a:rPr lang="fr-FR" sz="3400" b="1">
                <a:latin typeface="CS Avva Shenouda" pitchFamily="34" charset="0"/>
              </a:rPr>
              <a:t> ac`trape </a:t>
            </a:r>
            <a:r>
              <a:rPr lang="fr-FR" sz="3400" b="1" dirty="0">
                <a:latin typeface="CS Avva Shenouda" pitchFamily="34" charset="0"/>
              </a:rPr>
              <a:t>@ je </a:t>
            </a:r>
            <a:r>
              <a:rPr lang="fr-FR" sz="3400" b="1" err="1">
                <a:latin typeface="CS Avva Shenouda" pitchFamily="34" charset="0"/>
              </a:rPr>
              <a:t>doxaci</a:t>
            </a:r>
            <a:r>
              <a:rPr lang="fr-FR" sz="3400" b="1">
                <a:latin typeface="CS Avva Shenouda" pitchFamily="34" charset="0"/>
              </a:rPr>
              <a:t> vilan`;</a:t>
            </a:r>
            <a:r>
              <a:rPr lang="fr-FR" sz="3400" b="1" dirty="0" err="1">
                <a:latin typeface="CS Avva Shenouda" pitchFamily="34" charset="0"/>
              </a:rPr>
              <a:t>rwpe</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Les nuits, les jours et la lumière</a:t>
            </a:r>
          </a:p>
          <a:p>
            <a:pPr algn="ctr"/>
            <a:r>
              <a:rPr lang="fr-FR" sz="3200" b="1" dirty="0">
                <a:latin typeface="Book Antiqua" pitchFamily="18" charset="0"/>
              </a:rPr>
              <a:t>Et les ténèbres, les arcs-en-ciel</a:t>
            </a:r>
          </a:p>
          <a:p>
            <a:pPr algn="ctr"/>
            <a:r>
              <a:rPr lang="fr-FR" sz="3200" b="1" dirty="0">
                <a:latin typeface="Book Antiqua" pitchFamily="18" charset="0"/>
              </a:rPr>
              <a:t>Tous glorifiez l’ami des Hommes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41606232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2478"/>
            <a:ext cx="5164616" cy="2431435"/>
          </a:xfrm>
          <a:prstGeom prst="rect">
            <a:avLst/>
          </a:prstGeom>
        </p:spPr>
        <p:txBody>
          <a:bodyPr wrap="square">
            <a:spAutoFit/>
          </a:bodyPr>
          <a:lstStyle/>
          <a:p>
            <a:pPr algn="just" rtl="1"/>
            <a:r>
              <a:rPr lang="ar-EG" sz="3800" b="1" dirty="0"/>
              <a:t>أيتها الأشجار وجميع ما ينبت في الأرض وكل ما يتحرك في المياه والجبال والغياض: </a:t>
            </a:r>
            <a:r>
              <a:rPr lang="ar-EG" sz="3800" b="1" dirty="0" err="1"/>
              <a:t>سبحوه</a:t>
            </a:r>
            <a:r>
              <a:rPr lang="ar-EG" sz="3800" b="1" dirty="0"/>
              <a:t> وزيدوه علوّاً.</a:t>
            </a:r>
            <a:endParaRPr lang="fr-FR" sz="3800" b="1" dirty="0"/>
          </a:p>
        </p:txBody>
      </p:sp>
      <p:sp>
        <p:nvSpPr>
          <p:cNvPr id="6" name="Rectangle 5"/>
          <p:cNvSpPr/>
          <p:nvPr/>
        </p:nvSpPr>
        <p:spPr>
          <a:xfrm>
            <a:off x="431371" y="504542"/>
            <a:ext cx="5952661" cy="2708434"/>
          </a:xfrm>
          <a:prstGeom prst="rect">
            <a:avLst/>
          </a:prstGeom>
        </p:spPr>
        <p:txBody>
          <a:bodyPr wrap="square">
            <a:spAutoFit/>
          </a:bodyPr>
          <a:lstStyle/>
          <a:p>
            <a:pPr algn="just"/>
            <a:r>
              <a:rPr lang="fr-FR" sz="3400" b="1" dirty="0" err="1">
                <a:latin typeface="CS Avva Shenouda" pitchFamily="34" charset="0"/>
              </a:rPr>
              <a:t>Xula</a:t>
            </a:r>
            <a:r>
              <a:rPr lang="fr-FR" sz="3400" b="1" dirty="0">
                <a:latin typeface="CS Avva Shenouda" pitchFamily="34" charset="0"/>
              </a:rPr>
              <a:t> </a:t>
            </a:r>
            <a:r>
              <a:rPr lang="fr-FR" sz="3400" b="1" dirty="0" err="1">
                <a:latin typeface="CS Avva Shenouda" pitchFamily="34" charset="0"/>
              </a:rPr>
              <a:t>ke</a:t>
            </a:r>
            <a:r>
              <a:rPr lang="fr-FR" sz="3400" b="1" dirty="0">
                <a:latin typeface="CS Avva Shenouda" pitchFamily="34" charset="0"/>
              </a:rPr>
              <a:t> </a:t>
            </a:r>
            <a:r>
              <a:rPr lang="fr-FR" sz="3400" b="1" err="1">
                <a:latin typeface="CS Avva Shenouda" pitchFamily="34" charset="0"/>
              </a:rPr>
              <a:t>panta</a:t>
            </a:r>
            <a:r>
              <a:rPr lang="fr-FR" sz="3400" b="1">
                <a:latin typeface="CS Avva Shenouda" pitchFamily="34" charset="0"/>
              </a:rPr>
              <a:t> tavu`omena </a:t>
            </a:r>
            <a:r>
              <a:rPr lang="fr-FR" sz="3400" b="1" dirty="0">
                <a:latin typeface="CS Avva Shenouda" pitchFamily="34" charset="0"/>
              </a:rPr>
              <a:t>@ en </a:t>
            </a:r>
            <a:r>
              <a:rPr lang="fr-FR" sz="3400" b="1" dirty="0" err="1">
                <a:latin typeface="CS Avva Shenouda" pitchFamily="34" charset="0"/>
              </a:rPr>
              <a:t>ty</a:t>
            </a:r>
            <a:r>
              <a:rPr lang="fr-FR" sz="3400" b="1" dirty="0">
                <a:latin typeface="CS Avva Shenouda" pitchFamily="34" charset="0"/>
              </a:rPr>
              <a:t> gy </a:t>
            </a:r>
            <a:r>
              <a:rPr lang="fr-FR" sz="3400" b="1" dirty="0" err="1">
                <a:latin typeface="CS Avva Shenouda" pitchFamily="34" charset="0"/>
              </a:rPr>
              <a:t>ke</a:t>
            </a:r>
            <a:r>
              <a:rPr lang="fr-FR" sz="3400" b="1" dirty="0">
                <a:latin typeface="CS Avva Shenouda" pitchFamily="34" charset="0"/>
              </a:rPr>
              <a:t> </a:t>
            </a:r>
            <a:r>
              <a:rPr lang="fr-FR" sz="3400" b="1" dirty="0" err="1">
                <a:latin typeface="CS Avva Shenouda" pitchFamily="34" charset="0"/>
              </a:rPr>
              <a:t>panta</a:t>
            </a:r>
            <a:r>
              <a:rPr lang="fr-FR" sz="3400" b="1" dirty="0">
                <a:latin typeface="CS Avva Shenouda" pitchFamily="34" charset="0"/>
              </a:rPr>
              <a:t> </a:t>
            </a:r>
            <a:r>
              <a:rPr lang="fr-FR" sz="3400" b="1" dirty="0" err="1">
                <a:latin typeface="CS Avva Shenouda" pitchFamily="34" charset="0"/>
              </a:rPr>
              <a:t>takinoumena</a:t>
            </a:r>
            <a:r>
              <a:rPr lang="fr-FR" sz="3400" b="1" dirty="0">
                <a:latin typeface="CS Avva Shenouda" pitchFamily="34" charset="0"/>
              </a:rPr>
              <a:t> @ hi </a:t>
            </a:r>
            <a:r>
              <a:rPr lang="fr-FR" sz="3400" b="1" dirty="0" err="1">
                <a:latin typeface="CS Avva Shenouda" pitchFamily="34" charset="0"/>
              </a:rPr>
              <a:t>nimwou</a:t>
            </a:r>
            <a:r>
              <a:rPr lang="fr-FR" sz="3400" b="1" dirty="0">
                <a:latin typeface="CS Avva Shenouda" pitchFamily="34" charset="0"/>
              </a:rPr>
              <a:t> nem </a:t>
            </a:r>
            <a:r>
              <a:rPr lang="fr-FR" sz="3400" b="1" dirty="0" err="1">
                <a:latin typeface="CS Avva Shenouda" pitchFamily="34" charset="0"/>
              </a:rPr>
              <a:t>nitwou</a:t>
            </a:r>
            <a:r>
              <a:rPr lang="fr-FR" sz="3400" b="1" dirty="0">
                <a:latin typeface="CS Avva Shenouda" pitchFamily="34" charset="0"/>
              </a:rPr>
              <a:t> </a:t>
            </a:r>
            <a:r>
              <a:rPr lang="fr-FR" sz="3400" b="1">
                <a:latin typeface="CS Avva Shenouda" pitchFamily="34" charset="0"/>
              </a:rPr>
              <a:t>nem `drumona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endParaRPr lang="fr-FR" sz="3400" b="1" dirty="0">
              <a:latin typeface="CS Avva Shenouda" pitchFamily="34" charset="0"/>
            </a:endParaRP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vous les arbres et toute plante</a:t>
            </a:r>
          </a:p>
          <a:p>
            <a:pPr algn="ctr"/>
            <a:r>
              <a:rPr lang="fr-FR" sz="3200" b="1" dirty="0">
                <a:latin typeface="Book Antiqua" pitchFamily="18" charset="0"/>
              </a:rPr>
              <a:t>Tout être dans les eaux qui vit</a:t>
            </a:r>
          </a:p>
          <a:p>
            <a:pPr algn="ctr"/>
            <a:r>
              <a:rPr lang="fr-FR" sz="3200" b="1" dirty="0">
                <a:latin typeface="Book Antiqua" pitchFamily="18" charset="0"/>
              </a:rPr>
              <a:t>Et les montagnes et les vallées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69798863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وأيضاً سبحي بغير فتور الرب ملك الملوك أيتها البحار والأنهار: </a:t>
            </a:r>
            <a:r>
              <a:rPr lang="ar-EG" sz="4200" b="1" dirty="0" err="1"/>
              <a:t>سبحيه</a:t>
            </a:r>
            <a:r>
              <a:rPr lang="ar-EG" sz="4200" b="1" dirty="0"/>
              <a:t> وزيديه علوّاً.</a:t>
            </a:r>
            <a:endParaRPr lang="fr-FR" sz="4200" b="1" dirty="0"/>
          </a:p>
        </p:txBody>
      </p:sp>
      <p:sp>
        <p:nvSpPr>
          <p:cNvPr id="6" name="Rectangle 5"/>
          <p:cNvSpPr/>
          <p:nvPr/>
        </p:nvSpPr>
        <p:spPr>
          <a:xfrm>
            <a:off x="431371" y="527385"/>
            <a:ext cx="5880653" cy="2062103"/>
          </a:xfrm>
          <a:prstGeom prst="rect">
            <a:avLst/>
          </a:prstGeom>
        </p:spPr>
        <p:txBody>
          <a:bodyPr wrap="square">
            <a:spAutoFit/>
          </a:bodyPr>
          <a:lstStyle/>
          <a:p>
            <a:pPr algn="just"/>
            <a:r>
              <a:rPr lang="fr-FR" sz="3200" b="1" dirty="0">
                <a:latin typeface="CS Avva Shenouda" pitchFamily="34" charset="0"/>
              </a:rPr>
              <a:t>¿ </a:t>
            </a:r>
            <a:r>
              <a:rPr lang="fr-FR" sz="3200" b="1" dirty="0" err="1">
                <a:latin typeface="CS Avva Shenouda" pitchFamily="34" charset="0"/>
              </a:rPr>
              <a:t>Ouoh</a:t>
            </a:r>
            <a:r>
              <a:rPr lang="fr-FR" sz="3200" b="1" dirty="0">
                <a:latin typeface="CS Avva Shenouda" pitchFamily="34" charset="0"/>
              </a:rPr>
              <a:t> </a:t>
            </a:r>
            <a:r>
              <a:rPr lang="fr-FR" sz="3200" b="1">
                <a:latin typeface="CS Avva Shenouda" pitchFamily="34" charset="0"/>
              </a:rPr>
              <a:t>on `cmou `nat,arwou@ `e`P¡ `Pouro `nte </a:t>
            </a:r>
            <a:r>
              <a:rPr lang="fr-FR" sz="3200" b="1" dirty="0" err="1">
                <a:latin typeface="CS Avva Shenouda" pitchFamily="34" charset="0"/>
              </a:rPr>
              <a:t>niourwou</a:t>
            </a:r>
            <a:r>
              <a:rPr lang="fr-FR" sz="3200" b="1" dirty="0">
                <a:latin typeface="CS Avva Shenouda" pitchFamily="34" charset="0"/>
              </a:rPr>
              <a:t> </a:t>
            </a:r>
            <a:r>
              <a:rPr lang="fr-FR" sz="3200" b="1">
                <a:latin typeface="CS Avva Shenouda" pitchFamily="34" charset="0"/>
              </a:rPr>
              <a:t>@ ni`amaiou </a:t>
            </a:r>
            <a:r>
              <a:rPr lang="fr-FR" sz="3200" b="1" dirty="0">
                <a:latin typeface="CS Avva Shenouda" pitchFamily="34" charset="0"/>
              </a:rPr>
              <a:t>nem </a:t>
            </a:r>
            <a:r>
              <a:rPr lang="fr-FR" sz="3200" b="1" dirty="0" err="1">
                <a:latin typeface="CS Avva Shenouda" pitchFamily="34" charset="0"/>
              </a:rPr>
              <a:t>niiarwou</a:t>
            </a:r>
            <a:r>
              <a:rPr lang="fr-FR" sz="3200" b="1" dirty="0">
                <a:latin typeface="CS Avva Shenouda" pitchFamily="34" charset="0"/>
              </a:rPr>
              <a:t> @ </a:t>
            </a:r>
            <a:r>
              <a:rPr lang="fr-FR" sz="3200" b="1" err="1">
                <a:latin typeface="CS Avva Shenouda" pitchFamily="34" charset="0"/>
              </a:rPr>
              <a:t>hwc</a:t>
            </a:r>
            <a:r>
              <a:rPr lang="fr-FR" sz="3200" b="1">
                <a:latin typeface="CS Avva Shenouda" pitchFamily="34" charset="0"/>
              </a:rPr>
              <a:t> `erof `arihou`o </a:t>
            </a:r>
            <a:r>
              <a:rPr lang="fr-FR" sz="3200" b="1" dirty="0">
                <a:latin typeface="CS Avva Shenouda" pitchFamily="34" charset="0"/>
              </a:rPr>
              <a:t>[</a:t>
            </a:r>
            <a:r>
              <a:rPr lang="fr-FR" sz="3200" b="1" dirty="0" err="1">
                <a:latin typeface="CS Avva Shenouda" pitchFamily="34" charset="0"/>
              </a:rPr>
              <a:t>acf</a:t>
            </a:r>
            <a:r>
              <a:rPr lang="fr-FR" sz="32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Louez sans cesse le Seigneur</a:t>
            </a:r>
          </a:p>
          <a:p>
            <a:pPr algn="ctr"/>
            <a:r>
              <a:rPr lang="fr-FR" sz="3200" b="1" dirty="0">
                <a:latin typeface="Book Antiqua" pitchFamily="18" charset="0"/>
              </a:rPr>
              <a:t>Notre Seigneur, le Roi des rois</a:t>
            </a:r>
          </a:p>
          <a:p>
            <a:pPr algn="ctr"/>
            <a:r>
              <a:rPr lang="fr-FR" sz="3200" b="1" dirty="0">
                <a:latin typeface="Book Antiqua" pitchFamily="18" charset="0"/>
              </a:rPr>
              <a:t>Louez sans cesse, ô fleuves et mers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17841037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65517"/>
            <a:ext cx="5164616" cy="2431435"/>
          </a:xfrm>
          <a:prstGeom prst="rect">
            <a:avLst/>
          </a:prstGeom>
        </p:spPr>
        <p:txBody>
          <a:bodyPr wrap="square">
            <a:spAutoFit/>
          </a:bodyPr>
          <a:lstStyle/>
          <a:p>
            <a:pPr algn="just" rtl="1"/>
            <a:r>
              <a:rPr lang="ar-EG" sz="3800" b="1" dirty="0"/>
              <a:t>هكذا نحن إذ ننظر إليهم فلنقل مع هذه الموجودات جميعها باركي الرب يا جميع الطيور: </a:t>
            </a:r>
            <a:r>
              <a:rPr lang="ar-EG" sz="3800" b="1" dirty="0" err="1"/>
              <a:t>سبحيه</a:t>
            </a:r>
            <a:r>
              <a:rPr lang="ar-EG" sz="3800" b="1" dirty="0"/>
              <a:t> وزيديه علوّاً</a:t>
            </a:r>
            <a:endParaRPr lang="fr-FR" sz="3800" b="1" dirty="0"/>
          </a:p>
        </p:txBody>
      </p:sp>
      <p:sp>
        <p:nvSpPr>
          <p:cNvPr id="6" name="Rectangle 5"/>
          <p:cNvSpPr/>
          <p:nvPr/>
        </p:nvSpPr>
        <p:spPr>
          <a:xfrm>
            <a:off x="431371" y="557581"/>
            <a:ext cx="5952661"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Pairy</a:t>
            </a:r>
            <a:r>
              <a:rPr lang="fr-FR" sz="3400" b="1">
                <a:latin typeface="CS Avva Shenouda" pitchFamily="34" charset="0"/>
              </a:rPr>
              <a:t>] `anon </a:t>
            </a:r>
            <a:r>
              <a:rPr lang="fr-FR" sz="3400" b="1" err="1">
                <a:latin typeface="CS Avva Shenouda" pitchFamily="34" charset="0"/>
              </a:rPr>
              <a:t>tennau</a:t>
            </a:r>
            <a:r>
              <a:rPr lang="fr-FR" sz="3400" b="1">
                <a:latin typeface="CS Avva Shenouda" pitchFamily="34" charset="0"/>
              </a:rPr>
              <a:t> `erwou </a:t>
            </a:r>
            <a:r>
              <a:rPr lang="fr-FR" sz="3400" b="1" dirty="0">
                <a:latin typeface="CS Avva Shenouda" pitchFamily="34" charset="0"/>
              </a:rPr>
              <a:t>@ </a:t>
            </a:r>
            <a:r>
              <a:rPr lang="fr-FR" sz="3400" b="1" dirty="0" err="1">
                <a:latin typeface="CS Avva Shenouda" pitchFamily="34" charset="0"/>
              </a:rPr>
              <a:t>marenjoc</a:t>
            </a:r>
            <a:r>
              <a:rPr lang="fr-FR" sz="3400" b="1" dirty="0">
                <a:latin typeface="CS Avva Shenouda" pitchFamily="34" charset="0"/>
              </a:rPr>
              <a:t> nem </a:t>
            </a:r>
            <a:r>
              <a:rPr lang="fr-FR" sz="3400" b="1" dirty="0" err="1">
                <a:latin typeface="CS Avva Shenouda" pitchFamily="34" charset="0"/>
              </a:rPr>
              <a:t>nai</a:t>
            </a:r>
            <a:r>
              <a:rPr lang="fr-FR" sz="3400" b="1" dirty="0">
                <a:latin typeface="CS Avva Shenouda" pitchFamily="34" charset="0"/>
              </a:rPr>
              <a:t> </a:t>
            </a:r>
            <a:r>
              <a:rPr lang="fr-FR" sz="3400" b="1" dirty="0" err="1">
                <a:latin typeface="CS Avva Shenouda" pitchFamily="34" charset="0"/>
              </a:rPr>
              <a:t>wn</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a:t>
            </a:r>
            <a:r>
              <a:rPr lang="fr-FR" sz="3400" b="1">
                <a:latin typeface="CS Avva Shenouda" pitchFamily="34" charset="0"/>
              </a:rPr>
              <a:t>@ `cmou `e`P</a:t>
            </a:r>
            <a:r>
              <a:rPr lang="fr-FR" sz="3400" b="1" dirty="0">
                <a:latin typeface="CS Avva Shenouda" pitchFamily="34" charset="0"/>
              </a:rPr>
              <a:t>¡ </a:t>
            </a:r>
            <a:r>
              <a:rPr lang="fr-FR" sz="3400" b="1" dirty="0" err="1">
                <a:latin typeface="CS Avva Shenouda" pitchFamily="34" charset="0"/>
              </a:rPr>
              <a:t>nihala</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Afin que nous aussi disions</a:t>
            </a:r>
          </a:p>
          <a:p>
            <a:pPr algn="ctr"/>
            <a:r>
              <a:rPr lang="fr-FR" sz="3200" b="1" dirty="0">
                <a:latin typeface="Book Antiqua" pitchFamily="18" charset="0"/>
              </a:rPr>
              <a:t>Avec ces créatures, chantons</a:t>
            </a:r>
          </a:p>
          <a:p>
            <a:pPr algn="ctr"/>
            <a:r>
              <a:rPr lang="fr-FR" sz="3200" b="1" dirty="0">
                <a:latin typeface="Book Antiqua" pitchFamily="18" charset="0"/>
              </a:rPr>
              <a:t>Tous les oiseaux, vous louerez Dieu</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62915438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2677656"/>
          </a:xfrm>
          <a:prstGeom prst="rect">
            <a:avLst/>
          </a:prstGeom>
        </p:spPr>
        <p:txBody>
          <a:bodyPr wrap="square">
            <a:spAutoFit/>
          </a:bodyPr>
          <a:lstStyle/>
          <a:p>
            <a:pPr algn="just" rtl="1"/>
            <a:r>
              <a:rPr lang="ar-EG" sz="4200" b="1" dirty="0"/>
              <a:t>أيّها الجليد والثلج والبهائم والوحوش باركي رب الأرباب: </a:t>
            </a:r>
            <a:r>
              <a:rPr lang="ar-EG" sz="4200" b="1" dirty="0" err="1"/>
              <a:t>سبحيه</a:t>
            </a:r>
            <a:r>
              <a:rPr lang="ar-EG" sz="4200" b="1" dirty="0"/>
              <a:t> وزيديه علوّاً.</a:t>
            </a:r>
            <a:endParaRPr lang="fr-FR" sz="4200" b="1" dirty="0"/>
          </a:p>
        </p:txBody>
      </p:sp>
      <p:sp>
        <p:nvSpPr>
          <p:cNvPr id="6" name="Rectangle 5"/>
          <p:cNvSpPr/>
          <p:nvPr/>
        </p:nvSpPr>
        <p:spPr>
          <a:xfrm>
            <a:off x="431371" y="523706"/>
            <a:ext cx="5880653" cy="2185214"/>
          </a:xfrm>
          <a:prstGeom prst="rect">
            <a:avLst/>
          </a:prstGeom>
        </p:spPr>
        <p:txBody>
          <a:bodyPr wrap="square">
            <a:spAutoFit/>
          </a:bodyPr>
          <a:lstStyle/>
          <a:p>
            <a:pPr algn="just"/>
            <a:r>
              <a:rPr lang="fr-FR" sz="3400" b="1" err="1">
                <a:latin typeface="CS Avva Shenouda" pitchFamily="34" charset="0"/>
              </a:rPr>
              <a:t>Rw</a:t>
            </a:r>
            <a:r>
              <a:rPr lang="fr-FR" sz="3400" b="1">
                <a:latin typeface="CS Avva Shenouda" pitchFamily="34" charset="0"/>
              </a:rPr>
              <a:t> `nnipa,ny </a:t>
            </a:r>
            <a:r>
              <a:rPr lang="fr-FR" sz="3400" b="1" dirty="0">
                <a:latin typeface="CS Avva Shenouda" pitchFamily="34" charset="0"/>
              </a:rPr>
              <a:t>nem </a:t>
            </a:r>
            <a:r>
              <a:rPr lang="fr-FR" sz="3400" b="1" dirty="0" err="1">
                <a:latin typeface="CS Avva Shenouda" pitchFamily="34" charset="0"/>
              </a:rPr>
              <a:t>ni,iwn</a:t>
            </a:r>
            <a:r>
              <a:rPr lang="fr-FR" sz="3400" b="1" dirty="0">
                <a:latin typeface="CS Avva Shenouda" pitchFamily="34" charset="0"/>
              </a:rPr>
              <a:t> @ </a:t>
            </a:r>
            <a:r>
              <a:rPr lang="fr-FR" sz="3400" b="1" err="1">
                <a:latin typeface="CS Avva Shenouda" pitchFamily="34" charset="0"/>
              </a:rPr>
              <a:t>ke</a:t>
            </a:r>
            <a:r>
              <a:rPr lang="fr-FR" sz="3400" b="1">
                <a:latin typeface="CS Avva Shenouda" pitchFamily="34" charset="0"/>
              </a:rPr>
              <a:t> `ktynwn </a:t>
            </a:r>
            <a:r>
              <a:rPr lang="fr-FR" sz="3400" b="1" dirty="0">
                <a:latin typeface="CS Avva Shenouda" pitchFamily="34" charset="0"/>
              </a:rPr>
              <a:t>nem </a:t>
            </a:r>
            <a:r>
              <a:rPr lang="fr-FR" sz="3400" b="1" dirty="0" err="1">
                <a:latin typeface="CS Avva Shenouda" pitchFamily="34" charset="0"/>
              </a:rPr>
              <a:t>ni;yrion</a:t>
            </a:r>
            <a:r>
              <a:rPr lang="fr-FR" sz="3400" b="1" dirty="0">
                <a:latin typeface="CS Avva Shenouda" pitchFamily="34" charset="0"/>
              </a:rPr>
              <a:t> </a:t>
            </a:r>
            <a:r>
              <a:rPr lang="fr-FR" sz="3400" b="1">
                <a:latin typeface="CS Avva Shenouda" pitchFamily="34" charset="0"/>
              </a:rPr>
              <a:t>@ `cmou `e`P</a:t>
            </a:r>
            <a:r>
              <a:rPr lang="fr-FR" sz="3400" b="1" dirty="0">
                <a:latin typeface="CS Avva Shenouda" pitchFamily="34" charset="0"/>
              </a:rPr>
              <a:t>¡ </a:t>
            </a:r>
            <a:r>
              <a:rPr lang="fr-FR" sz="3400" b="1" dirty="0" err="1">
                <a:latin typeface="CS Avva Shenouda" pitchFamily="34" charset="0"/>
              </a:rPr>
              <a:t>twn</a:t>
            </a:r>
            <a:r>
              <a:rPr lang="fr-FR" sz="3400" b="1" dirty="0">
                <a:latin typeface="CS Avva Shenouda" pitchFamily="34" charset="0"/>
              </a:rPr>
              <a:t> </a:t>
            </a:r>
            <a:r>
              <a:rPr lang="fr-FR" sz="3400" b="1" dirty="0" err="1">
                <a:latin typeface="CS Avva Shenouda" pitchFamily="34" charset="0"/>
              </a:rPr>
              <a:t>kuriwn</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Ô neige et glace, bénissez</a:t>
            </a:r>
          </a:p>
          <a:p>
            <a:pPr algn="ctr"/>
            <a:r>
              <a:rPr lang="fr-FR" sz="3200" b="1" dirty="0">
                <a:latin typeface="Book Antiqua" pitchFamily="18" charset="0"/>
              </a:rPr>
              <a:t>Ô bêtes sauvages, bétail, louez</a:t>
            </a:r>
          </a:p>
          <a:p>
            <a:pPr algn="ctr"/>
            <a:r>
              <a:rPr lang="fr-FR" sz="3200" b="1" dirty="0">
                <a:latin typeface="Book Antiqua" pitchFamily="18" charset="0"/>
              </a:rPr>
              <a:t>Le Dieu des dieux, vous glorifiez</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52176883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1846659"/>
          </a:xfrm>
          <a:prstGeom prst="rect">
            <a:avLst/>
          </a:prstGeom>
        </p:spPr>
        <p:txBody>
          <a:bodyPr wrap="square">
            <a:spAutoFit/>
          </a:bodyPr>
          <a:lstStyle/>
          <a:p>
            <a:pPr algn="just" rtl="1"/>
            <a:r>
              <a:rPr lang="ar-EG" sz="3800" b="1" dirty="0"/>
              <a:t>سبحوا الرب كما يليق به وليس كالمخالفين يا أبناء البشر: </a:t>
            </a:r>
            <a:r>
              <a:rPr lang="ar-EG" sz="3800" b="1" dirty="0" err="1"/>
              <a:t>سبحوه</a:t>
            </a:r>
            <a:r>
              <a:rPr lang="ar-EG" sz="3800" b="1" dirty="0"/>
              <a:t> وزيدوه علوّاً.</a:t>
            </a:r>
            <a:endParaRPr lang="fr-FR" sz="3800" b="1" dirty="0"/>
          </a:p>
        </p:txBody>
      </p:sp>
      <p:sp>
        <p:nvSpPr>
          <p:cNvPr id="6" name="Rectangle 5"/>
          <p:cNvSpPr/>
          <p:nvPr/>
        </p:nvSpPr>
        <p:spPr>
          <a:xfrm>
            <a:off x="431371" y="523706"/>
            <a:ext cx="5952661" cy="2185214"/>
          </a:xfrm>
          <a:prstGeom prst="rect">
            <a:avLst/>
          </a:prstGeom>
        </p:spPr>
        <p:txBody>
          <a:bodyPr wrap="square">
            <a:spAutoFit/>
          </a:bodyPr>
          <a:lstStyle/>
          <a:p>
            <a:pPr algn="just"/>
            <a:r>
              <a:rPr lang="fr-FR" sz="3400" b="1" err="1">
                <a:latin typeface="CS Avva Shenouda" pitchFamily="34" charset="0"/>
              </a:rPr>
              <a:t>Cmou</a:t>
            </a:r>
            <a:r>
              <a:rPr lang="fr-FR" sz="3400" b="1">
                <a:latin typeface="CS Avva Shenouda" pitchFamily="34" charset="0"/>
              </a:rPr>
              <a:t> `e`P</a:t>
            </a:r>
            <a:r>
              <a:rPr lang="fr-FR" sz="3400" b="1" dirty="0">
                <a:latin typeface="CS Avva Shenouda" pitchFamily="34" charset="0"/>
              </a:rPr>
              <a:t>¡ </a:t>
            </a:r>
            <a:r>
              <a:rPr lang="fr-FR" sz="3400" b="1">
                <a:latin typeface="CS Avva Shenouda" pitchFamily="34" charset="0"/>
              </a:rPr>
              <a:t>kata `vtwmi @ `erof </a:t>
            </a:r>
            <a:r>
              <a:rPr lang="fr-FR" sz="3400" b="1" dirty="0" err="1">
                <a:latin typeface="CS Avva Shenouda" pitchFamily="34" charset="0"/>
              </a:rPr>
              <a:t>ke</a:t>
            </a:r>
            <a:r>
              <a:rPr lang="fr-FR" sz="3400" b="1" dirty="0">
                <a:latin typeface="CS Avva Shenouda" pitchFamily="34" charset="0"/>
              </a:rPr>
              <a:t> ou </a:t>
            </a:r>
            <a:r>
              <a:rPr lang="fr-FR" sz="3400" b="1" dirty="0" err="1">
                <a:latin typeface="CS Avva Shenouda" pitchFamily="34" charset="0"/>
              </a:rPr>
              <a:t>my</a:t>
            </a:r>
            <a:r>
              <a:rPr lang="fr-FR" sz="3400" b="1" dirty="0">
                <a:latin typeface="CS Avva Shenouda" pitchFamily="34" charset="0"/>
              </a:rPr>
              <a:t> </a:t>
            </a:r>
            <a:r>
              <a:rPr lang="fr-FR" sz="3400" b="1" dirty="0" err="1">
                <a:latin typeface="CS Avva Shenouda" pitchFamily="34" charset="0"/>
              </a:rPr>
              <a:t>paranomi</a:t>
            </a:r>
            <a:r>
              <a:rPr lang="fr-FR" sz="3400" b="1" dirty="0">
                <a:latin typeface="CS Avva Shenouda" pitchFamily="34" charset="0"/>
              </a:rPr>
              <a:t> </a:t>
            </a:r>
            <a:r>
              <a:rPr lang="fr-FR" sz="3400" b="1">
                <a:latin typeface="CS Avva Shenouda" pitchFamily="34" charset="0"/>
              </a:rPr>
              <a:t>@ `w </a:t>
            </a:r>
            <a:r>
              <a:rPr lang="fr-FR" sz="3400" b="1" err="1">
                <a:latin typeface="CS Avva Shenouda" pitchFamily="34" charset="0"/>
              </a:rPr>
              <a:t>nisyri</a:t>
            </a:r>
            <a:r>
              <a:rPr lang="fr-FR" sz="3400" b="1">
                <a:latin typeface="CS Avva Shenouda" pitchFamily="34" charset="0"/>
              </a:rPr>
              <a:t> `nte </a:t>
            </a:r>
            <a:r>
              <a:rPr lang="fr-FR" sz="3400" b="1" dirty="0" err="1">
                <a:latin typeface="CS Avva Shenouda" pitchFamily="34" charset="0"/>
              </a:rPr>
              <a:t>nirwmi</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8928992" cy="2062103"/>
          </a:xfrm>
          <a:prstGeom prst="rect">
            <a:avLst/>
          </a:prstGeom>
        </p:spPr>
        <p:txBody>
          <a:bodyPr wrap="square">
            <a:spAutoFit/>
          </a:bodyPr>
          <a:lstStyle/>
          <a:p>
            <a:pPr algn="ctr"/>
            <a:r>
              <a:rPr lang="fr-FR" sz="3200" b="1" dirty="0">
                <a:latin typeface="Book Antiqua" pitchFamily="18" charset="0"/>
              </a:rPr>
              <a:t>Et vous les êtres humains louez,</a:t>
            </a:r>
          </a:p>
          <a:p>
            <a:pPr algn="ctr"/>
            <a:r>
              <a:rPr lang="fr-FR" sz="3200" b="1" dirty="0">
                <a:latin typeface="Book Antiqua" pitchFamily="18" charset="0"/>
              </a:rPr>
              <a:t>Notre Seigneur comme il convient</a:t>
            </a:r>
          </a:p>
          <a:p>
            <a:pPr algn="ctr"/>
            <a:r>
              <a:rPr lang="fr-FR" sz="3200" b="1" dirty="0">
                <a:latin typeface="Book Antiqua" pitchFamily="18" charset="0"/>
              </a:rPr>
              <a:t>Et non pas comme des insoumis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2801745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00241"/>
            <a:ext cx="5164616" cy="2800767"/>
          </a:xfrm>
          <a:prstGeom prst="rect">
            <a:avLst/>
          </a:prstGeom>
        </p:spPr>
        <p:txBody>
          <a:bodyPr wrap="square">
            <a:spAutoFit/>
          </a:bodyPr>
          <a:lstStyle/>
          <a:p>
            <a:pPr algn="just" rtl="1"/>
            <a:r>
              <a:rPr lang="ar-EG" sz="4400" b="1" dirty="0"/>
              <a:t>حينئذ سبح موسى وبنو إسرائيل بهذه </a:t>
            </a:r>
            <a:r>
              <a:rPr lang="ar-EG" sz="4400" b="1" dirty="0" err="1"/>
              <a:t>التسبحة</a:t>
            </a:r>
            <a:r>
              <a:rPr lang="ar-EG" sz="4400" b="1" dirty="0"/>
              <a:t> للرب وقالوا فلنسبح الرب لأنه بالمجد قد تمجد.</a:t>
            </a:r>
            <a:endParaRPr lang="fr-FR" sz="4400" b="1" dirty="0"/>
          </a:p>
        </p:txBody>
      </p:sp>
      <p:sp>
        <p:nvSpPr>
          <p:cNvPr id="6" name="Rectangle 5"/>
          <p:cNvSpPr/>
          <p:nvPr/>
        </p:nvSpPr>
        <p:spPr>
          <a:xfrm>
            <a:off x="431371" y="692305"/>
            <a:ext cx="6240693" cy="2631490"/>
          </a:xfrm>
          <a:prstGeom prst="rect">
            <a:avLst/>
          </a:prstGeom>
        </p:spPr>
        <p:txBody>
          <a:bodyPr wrap="square">
            <a:spAutoFit/>
          </a:bodyPr>
          <a:lstStyle/>
          <a:p>
            <a:pPr algn="just"/>
            <a:r>
              <a:rPr lang="fr-FR" sz="3300" b="1" dirty="0" err="1">
                <a:latin typeface="CS Avva Shenouda" pitchFamily="34" charset="0"/>
              </a:rPr>
              <a:t>Tote</a:t>
            </a:r>
            <a:r>
              <a:rPr lang="fr-FR" sz="3300" b="1" dirty="0">
                <a:latin typeface="CS Avva Shenouda" pitchFamily="34" charset="0"/>
              </a:rPr>
              <a:t> </a:t>
            </a:r>
            <a:r>
              <a:rPr lang="fr-FR" sz="3300" b="1" err="1">
                <a:latin typeface="CS Avva Shenouda" pitchFamily="34" charset="0"/>
              </a:rPr>
              <a:t>afhwc</a:t>
            </a:r>
            <a:r>
              <a:rPr lang="fr-FR" sz="3300" b="1">
                <a:latin typeface="CS Avva Shenouda" pitchFamily="34" charset="0"/>
              </a:rPr>
              <a:t> `nje Mw`ucyc </a:t>
            </a:r>
            <a:r>
              <a:rPr lang="fr-FR" sz="3300" b="1" dirty="0">
                <a:latin typeface="CS Avva Shenouda" pitchFamily="34" charset="0"/>
              </a:rPr>
              <a:t>nem </a:t>
            </a:r>
            <a:r>
              <a:rPr lang="fr-FR" sz="3300" b="1" err="1">
                <a:latin typeface="CS Avva Shenouda" pitchFamily="34" charset="0"/>
              </a:rPr>
              <a:t>nensyri</a:t>
            </a:r>
            <a:r>
              <a:rPr lang="fr-FR" sz="3300" b="1">
                <a:latin typeface="CS Avva Shenouda" pitchFamily="34" charset="0"/>
              </a:rPr>
              <a:t> `mPi=c=l `etaihwdy `nte    `P</a:t>
            </a:r>
            <a:r>
              <a:rPr lang="fr-FR" sz="3300" b="1" dirty="0">
                <a:latin typeface="CS Avva Shenouda" pitchFamily="34" charset="0"/>
              </a:rPr>
              <a:t>¡ </a:t>
            </a:r>
            <a:r>
              <a:rPr lang="fr-FR" sz="3300" b="1" dirty="0" err="1">
                <a:latin typeface="CS Avva Shenouda" pitchFamily="34" charset="0"/>
              </a:rPr>
              <a:t>ouoh</a:t>
            </a:r>
            <a:r>
              <a:rPr lang="fr-FR" sz="3300" b="1" dirty="0">
                <a:latin typeface="CS Avva Shenouda" pitchFamily="34" charset="0"/>
              </a:rPr>
              <a:t> </a:t>
            </a:r>
            <a:r>
              <a:rPr lang="fr-FR" sz="3300" b="1" dirty="0" err="1">
                <a:latin typeface="CS Avva Shenouda" pitchFamily="34" charset="0"/>
              </a:rPr>
              <a:t>afjoc</a:t>
            </a:r>
            <a:r>
              <a:rPr lang="fr-FR" sz="3300" b="1" dirty="0">
                <a:latin typeface="CS Avva Shenouda" pitchFamily="34" charset="0"/>
              </a:rPr>
              <a:t> </a:t>
            </a:r>
            <a:r>
              <a:rPr lang="fr-FR" sz="3300" b="1" dirty="0" err="1">
                <a:latin typeface="CS Avva Shenouda" pitchFamily="34" charset="0"/>
              </a:rPr>
              <a:t>e;roujoc</a:t>
            </a:r>
            <a:r>
              <a:rPr lang="fr-FR" sz="3300" b="1" dirty="0">
                <a:latin typeface="CS Avva Shenouda" pitchFamily="34" charset="0"/>
              </a:rPr>
              <a:t> @  je </a:t>
            </a:r>
            <a:r>
              <a:rPr lang="fr-FR" sz="3300" b="1" err="1">
                <a:latin typeface="CS Avva Shenouda" pitchFamily="34" charset="0"/>
              </a:rPr>
              <a:t>marenhwc</a:t>
            </a:r>
            <a:r>
              <a:rPr lang="fr-FR" sz="3300" b="1">
                <a:latin typeface="CS Avva Shenouda" pitchFamily="34" charset="0"/>
              </a:rPr>
              <a:t> `eP=o=c </a:t>
            </a:r>
            <a:r>
              <a:rPr lang="fr-FR" sz="3300" b="1" dirty="0">
                <a:latin typeface="CS Avva Shenouda" pitchFamily="34" charset="0"/>
              </a:rPr>
              <a:t>@  je </a:t>
            </a:r>
            <a:r>
              <a:rPr lang="fr-FR" sz="3300" b="1" err="1">
                <a:latin typeface="CS Avva Shenouda" pitchFamily="34" charset="0"/>
              </a:rPr>
              <a:t>qen</a:t>
            </a:r>
            <a:r>
              <a:rPr lang="fr-FR" sz="3300" b="1">
                <a:latin typeface="CS Avva Shenouda" pitchFamily="34" charset="0"/>
              </a:rPr>
              <a:t> ou`wou </a:t>
            </a:r>
            <a:r>
              <a:rPr lang="fr-FR" sz="3300" b="1" err="1">
                <a:latin typeface="CS Avva Shenouda" pitchFamily="34" charset="0"/>
              </a:rPr>
              <a:t>gar</a:t>
            </a:r>
            <a:r>
              <a:rPr lang="fr-FR" sz="3300" b="1">
                <a:latin typeface="CS Avva Shenouda" pitchFamily="34" charset="0"/>
              </a:rPr>
              <a:t> af[i`wou</a:t>
            </a:r>
            <a:r>
              <a:rPr lang="fr-FR" sz="3300" b="1" dirty="0">
                <a:latin typeface="CS Avva Shenouda" pitchFamily="34" charset="0"/>
              </a:rPr>
              <a:t>.</a:t>
            </a:r>
          </a:p>
        </p:txBody>
      </p:sp>
      <p:sp>
        <p:nvSpPr>
          <p:cNvPr id="7" name="Rectangle 6"/>
          <p:cNvSpPr/>
          <p:nvPr/>
        </p:nvSpPr>
        <p:spPr>
          <a:xfrm>
            <a:off x="911424" y="4103202"/>
            <a:ext cx="10081120" cy="2062103"/>
          </a:xfrm>
          <a:prstGeom prst="rect">
            <a:avLst/>
          </a:prstGeom>
        </p:spPr>
        <p:txBody>
          <a:bodyPr wrap="square">
            <a:spAutoFit/>
          </a:bodyPr>
          <a:lstStyle/>
          <a:p>
            <a:pPr algn="ctr"/>
            <a:r>
              <a:rPr lang="fr-FR" sz="3200" b="1" dirty="0">
                <a:latin typeface="Book Antiqua" pitchFamily="18" charset="0"/>
              </a:rPr>
              <a:t>Alors Moïse et Israël</a:t>
            </a:r>
          </a:p>
          <a:p>
            <a:pPr algn="ctr"/>
            <a:r>
              <a:rPr lang="fr-FR" sz="3200" b="1" dirty="0">
                <a:latin typeface="Book Antiqua" pitchFamily="18" charset="0"/>
              </a:rPr>
              <a:t>Chantèrent à Dieu cette louange</a:t>
            </a:r>
          </a:p>
          <a:p>
            <a:pPr algn="ctr"/>
            <a:r>
              <a:rPr lang="fr-FR" sz="3200" b="1" dirty="0">
                <a:latin typeface="Book Antiqua" pitchFamily="18" charset="0"/>
              </a:rPr>
              <a:t>Disant: Louons notre Seigneur</a:t>
            </a:r>
          </a:p>
          <a:p>
            <a:pPr algn="ctr"/>
            <a:r>
              <a:rPr lang="fr-FR" sz="3200" b="1" dirty="0">
                <a:latin typeface="Book Antiqua" pitchFamily="18" charset="0"/>
              </a:rPr>
              <a:t>Car Il S’est glorifié de gloire</a:t>
            </a:r>
          </a:p>
        </p:txBody>
      </p:sp>
    </p:spTree>
    <p:extLst>
      <p:ext uri="{BB962C8B-B14F-4D97-AF65-F5344CB8AC3E}">
        <p14:creationId xmlns:p14="http://schemas.microsoft.com/office/powerpoint/2010/main" val="72945163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مجداً وإكراماً قدّم أمامه يا إسرائيل بصوت التهليل يا كهنة </a:t>
            </a:r>
            <a:r>
              <a:rPr lang="ar-EG" sz="4200" b="1" dirty="0" err="1"/>
              <a:t>عمانوئيل</a:t>
            </a:r>
            <a:r>
              <a:rPr lang="ar-EG" sz="4200" b="1" dirty="0"/>
              <a:t>: </a:t>
            </a:r>
            <a:r>
              <a:rPr lang="ar-EG" sz="4200" b="1" dirty="0" err="1"/>
              <a:t>سبحوه</a:t>
            </a:r>
            <a:r>
              <a:rPr lang="ar-EG" sz="4200" b="1" dirty="0"/>
              <a:t> وزيدوه علوّاً.</a:t>
            </a:r>
            <a:endParaRPr lang="fr-FR" sz="4200" b="1" dirty="0"/>
          </a:p>
        </p:txBody>
      </p:sp>
      <p:sp>
        <p:nvSpPr>
          <p:cNvPr id="6" name="Rectangle 5"/>
          <p:cNvSpPr/>
          <p:nvPr/>
        </p:nvSpPr>
        <p:spPr>
          <a:xfrm>
            <a:off x="431371" y="527385"/>
            <a:ext cx="5952661" cy="2062103"/>
          </a:xfrm>
          <a:prstGeom prst="rect">
            <a:avLst/>
          </a:prstGeom>
        </p:spPr>
        <p:txBody>
          <a:bodyPr wrap="square">
            <a:spAutoFit/>
          </a:bodyPr>
          <a:lstStyle/>
          <a:p>
            <a:pPr algn="just"/>
            <a:r>
              <a:rPr lang="fr-FR" sz="3200" b="1" dirty="0">
                <a:latin typeface="CS Avva Shenouda" pitchFamily="34" charset="0"/>
              </a:rPr>
              <a:t>¿</a:t>
            </a:r>
            <a:r>
              <a:rPr lang="fr-FR" sz="3200" b="1" dirty="0" err="1">
                <a:latin typeface="CS Avva Shenouda" pitchFamily="34" charset="0"/>
              </a:rPr>
              <a:t>Timy</a:t>
            </a:r>
            <a:r>
              <a:rPr lang="fr-FR" sz="3200" b="1" dirty="0">
                <a:latin typeface="CS Avva Shenouda" pitchFamily="34" charset="0"/>
              </a:rPr>
              <a:t> </a:t>
            </a:r>
            <a:r>
              <a:rPr lang="fr-FR" sz="3200" b="1" dirty="0" err="1">
                <a:latin typeface="CS Avva Shenouda" pitchFamily="34" charset="0"/>
              </a:rPr>
              <a:t>ke</a:t>
            </a:r>
            <a:r>
              <a:rPr lang="fr-FR" sz="3200" b="1" dirty="0">
                <a:latin typeface="CS Avva Shenouda" pitchFamily="34" charset="0"/>
              </a:rPr>
              <a:t> </a:t>
            </a:r>
            <a:r>
              <a:rPr lang="fr-FR" sz="3200" b="1">
                <a:latin typeface="CS Avva Shenouda" pitchFamily="34" charset="0"/>
              </a:rPr>
              <a:t>doxa `w </a:t>
            </a:r>
            <a:r>
              <a:rPr lang="fr-FR" sz="3200" b="1" dirty="0" err="1">
                <a:latin typeface="CS Avva Shenouda" pitchFamily="34" charset="0"/>
              </a:rPr>
              <a:t>Picrayl</a:t>
            </a:r>
            <a:r>
              <a:rPr lang="fr-FR" sz="3200" b="1" dirty="0">
                <a:latin typeface="CS Avva Shenouda" pitchFamily="34" charset="0"/>
              </a:rPr>
              <a:t> </a:t>
            </a:r>
            <a:r>
              <a:rPr lang="fr-FR" sz="3200" b="1">
                <a:latin typeface="CS Avva Shenouda" pitchFamily="34" charset="0"/>
              </a:rPr>
              <a:t>@ `ini </a:t>
            </a:r>
            <a:r>
              <a:rPr lang="fr-FR" sz="3200" b="1" dirty="0" err="1">
                <a:latin typeface="CS Avva Shenouda" pitchFamily="34" charset="0"/>
              </a:rPr>
              <a:t>nahraf</a:t>
            </a:r>
            <a:r>
              <a:rPr lang="fr-FR" sz="3200" b="1" dirty="0">
                <a:latin typeface="CS Avva Shenouda" pitchFamily="34" charset="0"/>
              </a:rPr>
              <a:t> </a:t>
            </a:r>
            <a:r>
              <a:rPr lang="fr-FR" sz="3200" b="1" err="1">
                <a:latin typeface="CS Avva Shenouda" pitchFamily="34" charset="0"/>
              </a:rPr>
              <a:t>qen</a:t>
            </a:r>
            <a:r>
              <a:rPr lang="fr-FR" sz="3200" b="1">
                <a:latin typeface="CS Avva Shenouda" pitchFamily="34" charset="0"/>
              </a:rPr>
              <a:t> ou`cmy `n;elyl </a:t>
            </a:r>
            <a:r>
              <a:rPr lang="fr-FR" sz="3200" b="1" dirty="0">
                <a:latin typeface="CS Avva Shenouda" pitchFamily="34" charset="0"/>
              </a:rPr>
              <a:t>@ </a:t>
            </a:r>
            <a:r>
              <a:rPr lang="fr-FR" sz="3200" b="1" err="1">
                <a:latin typeface="CS Avva Shenouda" pitchFamily="34" charset="0"/>
              </a:rPr>
              <a:t>niouyb</a:t>
            </a:r>
            <a:r>
              <a:rPr lang="fr-FR" sz="3200" b="1">
                <a:latin typeface="CS Avva Shenouda" pitchFamily="34" charset="0"/>
              </a:rPr>
              <a:t> `nte </a:t>
            </a:r>
            <a:r>
              <a:rPr lang="fr-FR" sz="3200" b="1" dirty="0" err="1">
                <a:latin typeface="CS Avva Shenouda" pitchFamily="34" charset="0"/>
              </a:rPr>
              <a:t>Emmanouyl</a:t>
            </a:r>
            <a:r>
              <a:rPr lang="fr-FR" sz="3200" b="1" dirty="0">
                <a:latin typeface="CS Avva Shenouda" pitchFamily="34" charset="0"/>
              </a:rPr>
              <a:t> @ </a:t>
            </a:r>
            <a:r>
              <a:rPr lang="fr-FR" sz="3200" b="1" err="1">
                <a:latin typeface="CS Avva Shenouda" pitchFamily="34" charset="0"/>
              </a:rPr>
              <a:t>hwc</a:t>
            </a:r>
            <a:r>
              <a:rPr lang="fr-FR" sz="3200" b="1">
                <a:latin typeface="CS Avva Shenouda" pitchFamily="34" charset="0"/>
              </a:rPr>
              <a:t> `erof `arihou`o </a:t>
            </a:r>
            <a:r>
              <a:rPr lang="fr-FR" sz="3200" b="1" dirty="0">
                <a:latin typeface="CS Avva Shenouda" pitchFamily="34" charset="0"/>
              </a:rPr>
              <a:t>[</a:t>
            </a:r>
            <a:r>
              <a:rPr lang="fr-FR" sz="3200" b="1" dirty="0" err="1">
                <a:latin typeface="CS Avva Shenouda" pitchFamily="34" charset="0"/>
              </a:rPr>
              <a:t>acf</a:t>
            </a:r>
            <a:r>
              <a:rPr lang="fr-FR" sz="32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Gloire et honneur ô Israël</a:t>
            </a:r>
          </a:p>
          <a:p>
            <a:pPr algn="ctr"/>
            <a:r>
              <a:rPr lang="fr-FR" sz="3200" b="1" dirty="0">
                <a:latin typeface="Book Antiqua" pitchFamily="18" charset="0"/>
              </a:rPr>
              <a:t>D’une voix joyeuse présentez</a:t>
            </a:r>
          </a:p>
          <a:p>
            <a:pPr algn="ctr"/>
            <a:r>
              <a:rPr lang="fr-FR" sz="3200" b="1" dirty="0">
                <a:latin typeface="Book Antiqua" pitchFamily="18" charset="0"/>
              </a:rPr>
              <a:t>Ô vous les prêtres d’Emmanuel</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97895183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1846659"/>
          </a:xfrm>
          <a:prstGeom prst="rect">
            <a:avLst/>
          </a:prstGeom>
        </p:spPr>
        <p:txBody>
          <a:bodyPr wrap="square">
            <a:spAutoFit/>
          </a:bodyPr>
          <a:lstStyle/>
          <a:p>
            <a:pPr algn="just" rtl="1"/>
            <a:r>
              <a:rPr lang="ar-EG" sz="3800" b="1" dirty="0"/>
              <a:t>يا خدام الله الحقيقي وأنفس الأبرار المتواضعين المحبين: </a:t>
            </a:r>
            <a:r>
              <a:rPr lang="ar-EG" sz="3800" b="1" dirty="0" err="1"/>
              <a:t>سبحوه</a:t>
            </a:r>
            <a:r>
              <a:rPr lang="ar-EG" sz="3800" b="1" dirty="0"/>
              <a:t> وزيدوه علوّاً.</a:t>
            </a:r>
            <a:endParaRPr lang="fr-FR" sz="3800" b="1" dirty="0"/>
          </a:p>
        </p:txBody>
      </p:sp>
      <p:sp>
        <p:nvSpPr>
          <p:cNvPr id="6" name="Rectangle 5"/>
          <p:cNvSpPr/>
          <p:nvPr/>
        </p:nvSpPr>
        <p:spPr>
          <a:xfrm>
            <a:off x="431371" y="523706"/>
            <a:ext cx="5952661" cy="2185214"/>
          </a:xfrm>
          <a:prstGeom prst="rect">
            <a:avLst/>
          </a:prstGeom>
        </p:spPr>
        <p:txBody>
          <a:bodyPr wrap="square">
            <a:spAutoFit/>
          </a:bodyPr>
          <a:lstStyle/>
          <a:p>
            <a:pPr algn="just"/>
            <a:r>
              <a:rPr lang="fr-FR" sz="3400" b="1" dirty="0">
                <a:latin typeface="CS Avva Shenouda" pitchFamily="34" charset="0"/>
              </a:rPr>
              <a:t>¿</a:t>
            </a:r>
            <a:r>
              <a:rPr lang="fr-FR" sz="3400" b="1" err="1">
                <a:latin typeface="CS Avva Shenouda" pitchFamily="34" charset="0"/>
              </a:rPr>
              <a:t>Upyretwn</a:t>
            </a:r>
            <a:r>
              <a:rPr lang="fr-FR" sz="3400" b="1">
                <a:latin typeface="CS Avva Shenouda" pitchFamily="34" charset="0"/>
              </a:rPr>
              <a:t> `m`V]         `mmyi </a:t>
            </a:r>
            <a:r>
              <a:rPr lang="fr-FR" sz="3400" b="1" dirty="0">
                <a:latin typeface="CS Avva Shenouda" pitchFamily="34" charset="0"/>
              </a:rPr>
              <a:t>@ nem </a:t>
            </a:r>
            <a:r>
              <a:rPr lang="fr-FR" sz="3400" b="1" err="1">
                <a:latin typeface="CS Avva Shenouda" pitchFamily="34" charset="0"/>
              </a:rPr>
              <a:t>ni'u,y</a:t>
            </a:r>
            <a:r>
              <a:rPr lang="fr-FR" sz="3400" b="1">
                <a:latin typeface="CS Avva Shenouda" pitchFamily="34" charset="0"/>
              </a:rPr>
              <a:t> `nte ni`;</a:t>
            </a:r>
            <a:r>
              <a:rPr lang="fr-FR" sz="3400" b="1" dirty="0" err="1">
                <a:latin typeface="CS Avva Shenouda" pitchFamily="34" charset="0"/>
              </a:rPr>
              <a:t>myi</a:t>
            </a:r>
            <a:r>
              <a:rPr lang="fr-FR" sz="3400" b="1" dirty="0">
                <a:latin typeface="CS Avva Shenouda" pitchFamily="34" charset="0"/>
              </a:rPr>
              <a:t> </a:t>
            </a:r>
            <a:r>
              <a:rPr lang="fr-FR" sz="3400" b="1">
                <a:latin typeface="CS Avva Shenouda" pitchFamily="34" charset="0"/>
              </a:rPr>
              <a:t>@ nyet;ebi`yout `nrefmei </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Et vous les serviteurs de Dieu</a:t>
            </a:r>
          </a:p>
          <a:p>
            <a:pPr algn="ctr"/>
            <a:r>
              <a:rPr lang="fr-FR" sz="3200" b="1" dirty="0">
                <a:latin typeface="Book Antiqua" pitchFamily="18" charset="0"/>
              </a:rPr>
              <a:t>Ô âmes des justes, humbles et pieux</a:t>
            </a:r>
          </a:p>
          <a:p>
            <a:pPr algn="ctr"/>
            <a:r>
              <a:rPr lang="fr-FR" sz="3200" b="1" dirty="0">
                <a:latin typeface="Book Antiqua" pitchFamily="18" charset="0"/>
              </a:rPr>
              <a:t>Vous tous qui aimez le vrai Dieu</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65357321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5320"/>
            <a:ext cx="5164616" cy="2677656"/>
          </a:xfrm>
          <a:prstGeom prst="rect">
            <a:avLst/>
          </a:prstGeom>
        </p:spPr>
        <p:txBody>
          <a:bodyPr wrap="square">
            <a:spAutoFit/>
          </a:bodyPr>
          <a:lstStyle/>
          <a:p>
            <a:pPr algn="just" rtl="1"/>
            <a:r>
              <a:rPr lang="ar-EG" sz="4200" b="1" dirty="0"/>
              <a:t>الله إلهي أنا هو مخلصكم من الخطر يا سدراك </a:t>
            </a:r>
            <a:r>
              <a:rPr lang="ar-EG" sz="4200" b="1" dirty="0" err="1"/>
              <a:t>وميساك</a:t>
            </a:r>
            <a:r>
              <a:rPr lang="ar-EG" sz="4200" b="1" dirty="0"/>
              <a:t> </a:t>
            </a:r>
            <a:r>
              <a:rPr lang="ar-EG" sz="4200" b="1" dirty="0" err="1"/>
              <a:t>وأبدناغو</a:t>
            </a:r>
            <a:r>
              <a:rPr lang="ar-EG" sz="4200" b="1" dirty="0"/>
              <a:t>: </a:t>
            </a:r>
            <a:r>
              <a:rPr lang="ar-EG" sz="4200" b="1" dirty="0" err="1"/>
              <a:t>سبحوه</a:t>
            </a:r>
            <a:r>
              <a:rPr lang="ar-EG" sz="4200" b="1" dirty="0"/>
              <a:t> وزيدوه علوّاً.</a:t>
            </a:r>
            <a:endParaRPr lang="fr-FR" sz="4200" b="1" dirty="0"/>
          </a:p>
        </p:txBody>
      </p:sp>
      <p:sp>
        <p:nvSpPr>
          <p:cNvPr id="6" name="Rectangle 5"/>
          <p:cNvSpPr/>
          <p:nvPr/>
        </p:nvSpPr>
        <p:spPr>
          <a:xfrm>
            <a:off x="431371" y="527384"/>
            <a:ext cx="5952661" cy="2185214"/>
          </a:xfrm>
          <a:prstGeom prst="rect">
            <a:avLst/>
          </a:prstGeom>
        </p:spPr>
        <p:txBody>
          <a:bodyPr wrap="square">
            <a:spAutoFit/>
          </a:bodyPr>
          <a:lstStyle/>
          <a:p>
            <a:pPr algn="just"/>
            <a:r>
              <a:rPr lang="fr-FR" sz="3400" b="1" dirty="0">
                <a:latin typeface="CS Avva Shenouda" pitchFamily="34" charset="0"/>
              </a:rPr>
              <a:t>V] </a:t>
            </a:r>
            <a:r>
              <a:rPr lang="fr-FR" sz="3400" b="1" dirty="0" err="1">
                <a:latin typeface="CS Avva Shenouda" pitchFamily="34" charset="0"/>
              </a:rPr>
              <a:t>Panou</a:t>
            </a:r>
            <a:r>
              <a:rPr lang="fr-FR" sz="3400" b="1">
                <a:latin typeface="CS Avva Shenouda" pitchFamily="34" charset="0"/>
              </a:rPr>
              <a:t>] `egw </a:t>
            </a:r>
            <a:r>
              <a:rPr lang="fr-FR" sz="3400" b="1" dirty="0">
                <a:latin typeface="CS Avva Shenouda" pitchFamily="34" charset="0"/>
              </a:rPr>
              <a:t>@ </a:t>
            </a:r>
            <a:r>
              <a:rPr lang="fr-FR" sz="3400" b="1" dirty="0" err="1">
                <a:latin typeface="CS Avva Shenouda" pitchFamily="34" charset="0"/>
              </a:rPr>
              <a:t>petenrefcw</a:t>
            </a:r>
            <a:r>
              <a:rPr lang="fr-FR" sz="3400" b="1" dirty="0">
                <a:latin typeface="CS Avva Shenouda" pitchFamily="34" charset="0"/>
              </a:rPr>
              <a:t>] </a:t>
            </a:r>
            <a:r>
              <a:rPr lang="fr-FR" sz="3400" b="1" dirty="0" err="1">
                <a:latin typeface="CS Avva Shenouda" pitchFamily="34" charset="0"/>
              </a:rPr>
              <a:t>ek</a:t>
            </a:r>
            <a:r>
              <a:rPr lang="fr-FR" sz="3400" b="1" dirty="0">
                <a:latin typeface="CS Avva Shenouda" pitchFamily="34" charset="0"/>
              </a:rPr>
              <a:t> </a:t>
            </a:r>
            <a:r>
              <a:rPr lang="fr-FR" sz="3400" b="1">
                <a:latin typeface="CS Avva Shenouda" pitchFamily="34" charset="0"/>
              </a:rPr>
              <a:t>ton `agw </a:t>
            </a:r>
            <a:r>
              <a:rPr lang="fr-FR" sz="3400" b="1" dirty="0">
                <a:latin typeface="CS Avva Shenouda" pitchFamily="34" charset="0"/>
              </a:rPr>
              <a:t>@ </a:t>
            </a:r>
            <a:r>
              <a:rPr lang="fr-FR" sz="3400" b="1" dirty="0" err="1">
                <a:latin typeface="CS Avva Shenouda" pitchFamily="34" charset="0"/>
              </a:rPr>
              <a:t>Cedra</a:t>
            </a:r>
            <a:r>
              <a:rPr lang="fr-FR" sz="3400" b="1" dirty="0">
                <a:latin typeface="CS Avva Shenouda" pitchFamily="34" charset="0"/>
              </a:rPr>
              <a:t>, Mica, </a:t>
            </a:r>
            <a:r>
              <a:rPr lang="fr-FR" sz="3400" b="1" dirty="0" err="1">
                <a:latin typeface="CS Avva Shenouda" pitchFamily="34" charset="0"/>
              </a:rPr>
              <a:t>Abdenagw</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199456" y="3959186"/>
            <a:ext cx="9505056" cy="2062103"/>
          </a:xfrm>
          <a:prstGeom prst="rect">
            <a:avLst/>
          </a:prstGeom>
        </p:spPr>
        <p:txBody>
          <a:bodyPr wrap="square">
            <a:spAutoFit/>
          </a:bodyPr>
          <a:lstStyle/>
          <a:p>
            <a:pPr algn="ctr"/>
            <a:r>
              <a:rPr lang="fr-FR" sz="3200" b="1" dirty="0">
                <a:latin typeface="Book Antiqua" pitchFamily="18" charset="0"/>
              </a:rPr>
              <a:t>Ô Dieu, mon Dieu c’est Moi qui suis</a:t>
            </a:r>
          </a:p>
          <a:p>
            <a:pPr algn="ctr"/>
            <a:r>
              <a:rPr lang="fr-FR" sz="3200" b="1" dirty="0">
                <a:latin typeface="Book Antiqua" pitchFamily="18" charset="0"/>
              </a:rPr>
              <a:t>Votre sauveur de tout danger</a:t>
            </a:r>
          </a:p>
          <a:p>
            <a:pPr algn="ctr"/>
            <a:r>
              <a:rPr lang="fr-FR" sz="3200" b="1" dirty="0" err="1">
                <a:latin typeface="Book Antiqua" pitchFamily="18" charset="0"/>
              </a:rPr>
              <a:t>Sedrak</a:t>
            </a:r>
            <a:r>
              <a:rPr lang="fr-FR" sz="3200" b="1" dirty="0">
                <a:latin typeface="Book Antiqua" pitchFamily="18" charset="0"/>
              </a:rPr>
              <a:t>, </a:t>
            </a:r>
            <a:r>
              <a:rPr lang="fr-FR" sz="3200" b="1" dirty="0" err="1">
                <a:latin typeface="Book Antiqua" pitchFamily="18" charset="0"/>
              </a:rPr>
              <a:t>Missak</a:t>
            </a:r>
            <a:r>
              <a:rPr lang="fr-FR" sz="3200" b="1" dirty="0">
                <a:latin typeface="Book Antiqua" pitchFamily="18" charset="0"/>
              </a:rPr>
              <a:t>, </a:t>
            </a:r>
            <a:r>
              <a:rPr lang="fr-FR" sz="3200" b="1" dirty="0" err="1">
                <a:latin typeface="Book Antiqua" pitchFamily="18" charset="0"/>
              </a:rPr>
              <a:t>Abdenago</a:t>
            </a:r>
            <a:endParaRPr lang="fr-FR" sz="3200" b="1" dirty="0">
              <a:latin typeface="Book Antiqua" pitchFamily="18" charset="0"/>
            </a:endParaRP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73588100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1642"/>
            <a:ext cx="5164616" cy="1846659"/>
          </a:xfrm>
          <a:prstGeom prst="rect">
            <a:avLst/>
          </a:prstGeom>
        </p:spPr>
        <p:txBody>
          <a:bodyPr wrap="square">
            <a:spAutoFit/>
          </a:bodyPr>
          <a:lstStyle/>
          <a:p>
            <a:pPr algn="just" rtl="1"/>
            <a:r>
              <a:rPr lang="ar-EG" sz="3800" b="1" dirty="0"/>
              <a:t>أسرعوا بحرص عظيم يا أتقياء الرب وكل الطبائع التي صنعها: </a:t>
            </a:r>
            <a:r>
              <a:rPr lang="ar-EG" sz="3800" b="1" dirty="0" err="1"/>
              <a:t>سبحوه</a:t>
            </a:r>
            <a:r>
              <a:rPr lang="ar-EG" sz="3800" b="1" dirty="0"/>
              <a:t> وزيدوه علوّاً</a:t>
            </a:r>
            <a:endParaRPr lang="fr-FR" sz="3800" b="1" dirty="0"/>
          </a:p>
        </p:txBody>
      </p:sp>
      <p:sp>
        <p:nvSpPr>
          <p:cNvPr id="6" name="Rectangle 5"/>
          <p:cNvSpPr/>
          <p:nvPr/>
        </p:nvSpPr>
        <p:spPr>
          <a:xfrm>
            <a:off x="431371" y="523706"/>
            <a:ext cx="5880653" cy="2185214"/>
          </a:xfrm>
          <a:prstGeom prst="rect">
            <a:avLst/>
          </a:prstGeom>
        </p:spPr>
        <p:txBody>
          <a:bodyPr wrap="square">
            <a:spAutoFit/>
          </a:bodyPr>
          <a:lstStyle/>
          <a:p>
            <a:pPr algn="just"/>
            <a:r>
              <a:rPr lang="fr-FR" sz="3400" b="1" dirty="0">
                <a:latin typeface="CS Avva Shenouda" pitchFamily="34" charset="0"/>
              </a:rPr>
              <a:t>&lt;</a:t>
            </a:r>
            <a:r>
              <a:rPr lang="fr-FR" sz="3400" b="1" dirty="0" err="1">
                <a:latin typeface="CS Avva Shenouda" pitchFamily="34" charset="0"/>
              </a:rPr>
              <a:t>wlem</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ounis</a:t>
            </a:r>
            <a:r>
              <a:rPr lang="fr-FR" sz="3400" b="1">
                <a:latin typeface="CS Avva Shenouda" pitchFamily="34" charset="0"/>
              </a:rPr>
              <a:t>] `n`srwic @ `w </a:t>
            </a:r>
            <a:r>
              <a:rPr lang="fr-FR" sz="3400" b="1" err="1">
                <a:latin typeface="CS Avva Shenouda" pitchFamily="34" charset="0"/>
              </a:rPr>
              <a:t>nyetercebec;e</a:t>
            </a:r>
            <a:r>
              <a:rPr lang="fr-FR" sz="3400" b="1">
                <a:latin typeface="CS Avva Shenouda" pitchFamily="34" charset="0"/>
              </a:rPr>
              <a:t> `m`P</a:t>
            </a:r>
            <a:r>
              <a:rPr lang="fr-FR" sz="3400" b="1" dirty="0">
                <a:latin typeface="CS Avva Shenouda" pitchFamily="34" charset="0"/>
              </a:rPr>
              <a:t>¡ @nem </a:t>
            </a:r>
            <a:r>
              <a:rPr lang="fr-FR" sz="3400" b="1" dirty="0" err="1">
                <a:latin typeface="CS Avva Shenouda" pitchFamily="34" charset="0"/>
              </a:rPr>
              <a:t>nivucic</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a:t>
            </a:r>
            <a:r>
              <a:rPr lang="fr-FR" sz="3400" b="1" dirty="0" err="1">
                <a:latin typeface="CS Avva Shenouda" pitchFamily="34" charset="0"/>
              </a:rPr>
              <a:t>etafaic</a:t>
            </a:r>
            <a:r>
              <a:rPr lang="fr-FR" sz="3400" b="1" dirty="0">
                <a:latin typeface="CS Avva Shenouda" pitchFamily="34" charset="0"/>
              </a:rPr>
              <a:t>@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1775520" y="3959186"/>
            <a:ext cx="9217024" cy="2062103"/>
          </a:xfrm>
          <a:prstGeom prst="rect">
            <a:avLst/>
          </a:prstGeom>
        </p:spPr>
        <p:txBody>
          <a:bodyPr wrap="square">
            <a:spAutoFit/>
          </a:bodyPr>
          <a:lstStyle/>
          <a:p>
            <a:pPr algn="ctr"/>
            <a:r>
              <a:rPr lang="fr-FR" sz="3200" b="1" dirty="0">
                <a:latin typeface="Book Antiqua" pitchFamily="18" charset="0"/>
              </a:rPr>
              <a:t>Et hâtez-vous avec prudence</a:t>
            </a:r>
          </a:p>
          <a:p>
            <a:pPr algn="ctr"/>
            <a:r>
              <a:rPr lang="fr-FR" sz="3200" b="1" dirty="0">
                <a:latin typeface="Book Antiqua" pitchFamily="18" charset="0"/>
              </a:rPr>
              <a:t>Vous tous qui êtes fervents de Dieu</a:t>
            </a:r>
          </a:p>
          <a:p>
            <a:pPr algn="ctr"/>
            <a:r>
              <a:rPr lang="fr-FR" sz="3200" b="1" dirty="0">
                <a:latin typeface="Book Antiqua" pitchFamily="18" charset="0"/>
              </a:rPr>
              <a:t>Ô toutes Ses œuvres qu’Il a créées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187241597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56615"/>
            <a:ext cx="5164616" cy="2031325"/>
          </a:xfrm>
          <a:prstGeom prst="rect">
            <a:avLst/>
          </a:prstGeom>
        </p:spPr>
        <p:txBody>
          <a:bodyPr wrap="square">
            <a:spAutoFit/>
          </a:bodyPr>
          <a:lstStyle/>
          <a:p>
            <a:pPr algn="just" rtl="1"/>
            <a:r>
              <a:rPr lang="ar-EG" sz="4200" b="1" dirty="0"/>
              <a:t>برودة ونياحًا أعطنا كلنا بغير انقطاع لنقول بتمتع: </a:t>
            </a:r>
            <a:r>
              <a:rPr lang="ar-EG" sz="4200" b="1" dirty="0" err="1"/>
              <a:t>سبحوه</a:t>
            </a:r>
            <a:r>
              <a:rPr lang="ar-EG" sz="4200" b="1" dirty="0"/>
              <a:t> وزيدوه علوّاً.</a:t>
            </a:r>
            <a:endParaRPr lang="fr-FR" sz="4200" b="1" dirty="0"/>
          </a:p>
        </p:txBody>
      </p:sp>
      <p:sp>
        <p:nvSpPr>
          <p:cNvPr id="6" name="Rectangle 5"/>
          <p:cNvSpPr/>
          <p:nvPr/>
        </p:nvSpPr>
        <p:spPr>
          <a:xfrm>
            <a:off x="431371" y="548680"/>
            <a:ext cx="5808645" cy="2062103"/>
          </a:xfrm>
          <a:prstGeom prst="rect">
            <a:avLst/>
          </a:prstGeom>
        </p:spPr>
        <p:txBody>
          <a:bodyPr wrap="square">
            <a:spAutoFit/>
          </a:bodyPr>
          <a:lstStyle/>
          <a:p>
            <a:pPr algn="just"/>
            <a:r>
              <a:rPr lang="fr-FR" sz="3200" b="1" dirty="0">
                <a:latin typeface="CS Avva Shenouda" pitchFamily="34" charset="0"/>
              </a:rPr>
              <a:t>¿"</a:t>
            </a:r>
            <a:r>
              <a:rPr lang="fr-FR" sz="3200" b="1" dirty="0" err="1">
                <a:latin typeface="CS Avva Shenouda" pitchFamily="34" charset="0"/>
              </a:rPr>
              <a:t>u,oc</a:t>
            </a:r>
            <a:r>
              <a:rPr lang="fr-FR" sz="3200" b="1" dirty="0">
                <a:latin typeface="CS Avva Shenouda" pitchFamily="34" charset="0"/>
              </a:rPr>
              <a:t> </a:t>
            </a:r>
            <a:r>
              <a:rPr lang="fr-FR" sz="3200" b="1" err="1">
                <a:latin typeface="CS Avva Shenouda" pitchFamily="34" charset="0"/>
              </a:rPr>
              <a:t>ke</a:t>
            </a:r>
            <a:r>
              <a:rPr lang="fr-FR" sz="3200" b="1">
                <a:latin typeface="CS Avva Shenouda" pitchFamily="34" charset="0"/>
              </a:rPr>
              <a:t> an`apaucic</a:t>
            </a:r>
            <a:r>
              <a:rPr lang="fr-FR" sz="3200" b="1" dirty="0">
                <a:latin typeface="CS Avva Shenouda" pitchFamily="34" charset="0"/>
              </a:rPr>
              <a:t>@ moi nan </a:t>
            </a:r>
            <a:r>
              <a:rPr lang="fr-FR" sz="3200" b="1" dirty="0" err="1">
                <a:latin typeface="CS Avva Shenouda" pitchFamily="34" charset="0"/>
              </a:rPr>
              <a:t>tyren</a:t>
            </a:r>
            <a:r>
              <a:rPr lang="fr-FR" sz="3200" b="1" dirty="0">
                <a:latin typeface="CS Avva Shenouda" pitchFamily="34" charset="0"/>
              </a:rPr>
              <a:t> ,</a:t>
            </a:r>
            <a:r>
              <a:rPr lang="fr-FR" sz="3200" b="1" err="1">
                <a:latin typeface="CS Avva Shenouda" pitchFamily="34" charset="0"/>
              </a:rPr>
              <a:t>wric</a:t>
            </a:r>
            <a:r>
              <a:rPr lang="fr-FR" sz="3200" b="1">
                <a:latin typeface="CS Avva Shenouda" pitchFamily="34" charset="0"/>
              </a:rPr>
              <a:t> `;</a:t>
            </a:r>
            <a:r>
              <a:rPr lang="fr-FR" sz="3200" b="1" dirty="0" err="1">
                <a:latin typeface="CS Avva Shenouda" pitchFamily="34" charset="0"/>
              </a:rPr>
              <a:t>raucic</a:t>
            </a:r>
            <a:r>
              <a:rPr lang="fr-FR" sz="3200" b="1" dirty="0">
                <a:latin typeface="CS Avva Shenouda" pitchFamily="34" charset="0"/>
              </a:rPr>
              <a:t> @ </a:t>
            </a:r>
            <a:r>
              <a:rPr lang="fr-FR" sz="3200" b="1" dirty="0" err="1">
                <a:latin typeface="CS Avva Shenouda" pitchFamily="34" charset="0"/>
              </a:rPr>
              <a:t>e;renjw</a:t>
            </a:r>
            <a:r>
              <a:rPr lang="fr-FR" sz="3200" b="1" dirty="0">
                <a:latin typeface="CS Avva Shenouda" pitchFamily="34" charset="0"/>
              </a:rPr>
              <a:t> </a:t>
            </a:r>
            <a:r>
              <a:rPr lang="fr-FR" sz="3200" b="1" err="1">
                <a:latin typeface="CS Avva Shenouda" pitchFamily="34" charset="0"/>
              </a:rPr>
              <a:t>qen</a:t>
            </a:r>
            <a:r>
              <a:rPr lang="fr-FR" sz="3200" b="1">
                <a:latin typeface="CS Avva Shenouda" pitchFamily="34" charset="0"/>
              </a:rPr>
              <a:t> ou`apolaucic </a:t>
            </a:r>
            <a:r>
              <a:rPr lang="fr-FR" sz="3200" b="1" dirty="0">
                <a:latin typeface="CS Avva Shenouda" pitchFamily="34" charset="0"/>
              </a:rPr>
              <a:t>@ </a:t>
            </a:r>
            <a:r>
              <a:rPr lang="fr-FR" sz="3200" b="1" err="1">
                <a:latin typeface="CS Avva Shenouda" pitchFamily="34" charset="0"/>
              </a:rPr>
              <a:t>hwc</a:t>
            </a:r>
            <a:r>
              <a:rPr lang="fr-FR" sz="3200" b="1">
                <a:latin typeface="CS Avva Shenouda" pitchFamily="34" charset="0"/>
              </a:rPr>
              <a:t> `erof `arihou`o </a:t>
            </a:r>
            <a:r>
              <a:rPr lang="fr-FR" sz="3200" b="1" dirty="0">
                <a:latin typeface="CS Avva Shenouda" pitchFamily="34" charset="0"/>
              </a:rPr>
              <a:t>[</a:t>
            </a:r>
            <a:r>
              <a:rPr lang="fr-FR" sz="3200" b="1" dirty="0" err="1">
                <a:latin typeface="CS Avva Shenouda" pitchFamily="34" charset="0"/>
              </a:rPr>
              <a:t>acf</a:t>
            </a:r>
            <a:r>
              <a:rPr lang="fr-FR" sz="32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Apaisement et puis repos</a:t>
            </a:r>
          </a:p>
          <a:p>
            <a:pPr algn="ctr"/>
            <a:r>
              <a:rPr lang="fr-FR" sz="3200" b="1" dirty="0">
                <a:latin typeface="Book Antiqua" pitchFamily="18" charset="0"/>
              </a:rPr>
              <a:t>Donne-les nous à tous sûrement</a:t>
            </a:r>
          </a:p>
          <a:p>
            <a:pPr algn="ctr"/>
            <a:r>
              <a:rPr lang="fr-FR" sz="3200" b="1" dirty="0">
                <a:latin typeface="Book Antiqua" pitchFamily="18" charset="0"/>
              </a:rPr>
              <a:t>Sans revenir sur Ta parole</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89804379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65517"/>
            <a:ext cx="5164616" cy="2431435"/>
          </a:xfrm>
          <a:prstGeom prst="rect">
            <a:avLst/>
          </a:prstGeom>
        </p:spPr>
        <p:txBody>
          <a:bodyPr wrap="square">
            <a:spAutoFit/>
          </a:bodyPr>
          <a:lstStyle/>
          <a:p>
            <a:pPr algn="just" rtl="1"/>
            <a:r>
              <a:rPr lang="ar-EG" sz="3800" b="1" dirty="0"/>
              <a:t>كذلك عبدك المسكين سركيس اجعله بغير دينونة ليقول مع هؤلاء كشريك: </a:t>
            </a:r>
            <a:r>
              <a:rPr lang="ar-EG" sz="3800" b="1" dirty="0" err="1"/>
              <a:t>سبحوه</a:t>
            </a:r>
            <a:r>
              <a:rPr lang="ar-EG" sz="3800" b="1" dirty="0"/>
              <a:t> وزيدوه علوّاً.</a:t>
            </a:r>
            <a:endParaRPr lang="fr-FR" sz="3800" b="1" dirty="0"/>
          </a:p>
        </p:txBody>
      </p:sp>
      <p:sp>
        <p:nvSpPr>
          <p:cNvPr id="6" name="Rectangle 5"/>
          <p:cNvSpPr/>
          <p:nvPr/>
        </p:nvSpPr>
        <p:spPr>
          <a:xfrm>
            <a:off x="431371" y="557581"/>
            <a:ext cx="6024669" cy="2185214"/>
          </a:xfrm>
          <a:prstGeom prst="rect">
            <a:avLst/>
          </a:prstGeom>
        </p:spPr>
        <p:txBody>
          <a:bodyPr wrap="square">
            <a:spAutoFit/>
          </a:bodyPr>
          <a:lstStyle/>
          <a:p>
            <a:pPr algn="just"/>
            <a:r>
              <a:rPr lang="fr-FR" sz="3400" b="1" dirty="0">
                <a:latin typeface="CS Avva Shenouda" pitchFamily="34" charset="0"/>
              </a:rPr>
              <a:t>¿</a:t>
            </a:r>
            <a:r>
              <a:rPr lang="fr-FR" sz="3400" b="1" dirty="0" err="1">
                <a:latin typeface="CS Avva Shenouda" pitchFamily="34" charset="0"/>
              </a:rPr>
              <a:t>Wcautwc</a:t>
            </a:r>
            <a:r>
              <a:rPr lang="fr-FR" sz="3400" b="1" dirty="0">
                <a:latin typeface="CS Avva Shenouda" pitchFamily="34" charset="0"/>
              </a:rPr>
              <a:t> </a:t>
            </a:r>
            <a:r>
              <a:rPr lang="fr-FR" sz="3400" b="1" err="1">
                <a:latin typeface="CS Avva Shenouda" pitchFamily="34" charset="0"/>
              </a:rPr>
              <a:t>pekbwk</a:t>
            </a:r>
            <a:r>
              <a:rPr lang="fr-FR" sz="3400" b="1">
                <a:latin typeface="CS Avva Shenouda" pitchFamily="34" charset="0"/>
              </a:rPr>
              <a:t> pi`ptw,oc </a:t>
            </a:r>
            <a:r>
              <a:rPr lang="fr-FR" sz="3400" b="1" dirty="0">
                <a:latin typeface="CS Avva Shenouda" pitchFamily="34" charset="0"/>
              </a:rPr>
              <a:t>@ </a:t>
            </a:r>
            <a:r>
              <a:rPr lang="fr-FR" sz="3400" b="1" err="1">
                <a:latin typeface="CS Avva Shenouda" pitchFamily="34" charset="0"/>
              </a:rPr>
              <a:t>Carkic</a:t>
            </a:r>
            <a:r>
              <a:rPr lang="fr-FR" sz="3400" b="1">
                <a:latin typeface="CS Avva Shenouda" pitchFamily="34" charset="0"/>
              </a:rPr>
              <a:t> `aritf </a:t>
            </a:r>
            <a:r>
              <a:rPr lang="fr-FR" sz="3400" b="1" err="1">
                <a:latin typeface="CS Avva Shenouda" pitchFamily="34" charset="0"/>
              </a:rPr>
              <a:t>efoi</a:t>
            </a:r>
            <a:r>
              <a:rPr lang="fr-FR" sz="3400" b="1">
                <a:latin typeface="CS Avva Shenouda" pitchFamily="34" charset="0"/>
              </a:rPr>
              <a:t> `neno,oc @ `ecaji </a:t>
            </a:r>
            <a:r>
              <a:rPr lang="fr-FR" sz="3400" b="1" dirty="0">
                <a:latin typeface="CS Avva Shenouda" pitchFamily="34" charset="0"/>
              </a:rPr>
              <a:t>nem </a:t>
            </a:r>
            <a:r>
              <a:rPr lang="fr-FR" sz="3400" b="1" dirty="0" err="1">
                <a:latin typeface="CS Avva Shenouda" pitchFamily="34" charset="0"/>
              </a:rPr>
              <a:t>nai</a:t>
            </a:r>
            <a:r>
              <a:rPr lang="fr-FR" sz="3400" b="1" dirty="0">
                <a:latin typeface="CS Avva Shenouda" pitchFamily="34" charset="0"/>
              </a:rPr>
              <a:t> </a:t>
            </a:r>
            <a:r>
              <a:rPr lang="fr-FR" sz="3400" b="1" dirty="0" err="1">
                <a:latin typeface="CS Avva Shenouda" pitchFamily="34" charset="0"/>
              </a:rPr>
              <a:t>hwc</a:t>
            </a:r>
            <a:r>
              <a:rPr lang="fr-FR" sz="3400" b="1" dirty="0">
                <a:latin typeface="CS Avva Shenouda" pitchFamily="34" charset="0"/>
              </a:rPr>
              <a:t> </a:t>
            </a:r>
            <a:r>
              <a:rPr lang="fr-FR" sz="3400" b="1" dirty="0" err="1">
                <a:latin typeface="CS Avva Shenouda" pitchFamily="34" charset="0"/>
              </a:rPr>
              <a:t>meto,oc</a:t>
            </a:r>
            <a:r>
              <a:rPr lang="fr-FR" sz="3400" b="1" dirty="0">
                <a:latin typeface="CS Avva Shenouda" pitchFamily="34" charset="0"/>
              </a:rPr>
              <a:t> @ </a:t>
            </a:r>
            <a:r>
              <a:rPr lang="fr-FR" sz="3400" b="1" err="1">
                <a:latin typeface="CS Avva Shenouda" pitchFamily="34" charset="0"/>
              </a:rPr>
              <a:t>hwc</a:t>
            </a:r>
            <a:r>
              <a:rPr lang="fr-FR" sz="3400" b="1">
                <a:latin typeface="CS Avva Shenouda" pitchFamily="34" charset="0"/>
              </a:rPr>
              <a:t> `erof `arihou`o </a:t>
            </a:r>
            <a:r>
              <a:rPr lang="fr-FR" sz="3400" b="1" dirty="0">
                <a:latin typeface="CS Avva Shenouda" pitchFamily="34" charset="0"/>
              </a:rPr>
              <a:t>[</a:t>
            </a:r>
            <a:r>
              <a:rPr lang="fr-FR" sz="3400" b="1" dirty="0" err="1">
                <a:latin typeface="CS Avva Shenouda" pitchFamily="34" charset="0"/>
              </a:rPr>
              <a:t>acf</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Ton pauvre serviteur </a:t>
            </a:r>
            <a:r>
              <a:rPr lang="fr-FR" sz="3200" b="1" dirty="0" err="1">
                <a:latin typeface="Book Antiqua" pitchFamily="18" charset="0"/>
              </a:rPr>
              <a:t>Sarkis</a:t>
            </a:r>
            <a:endParaRPr lang="fr-FR" sz="3200" b="1" dirty="0">
              <a:latin typeface="Book Antiqua" pitchFamily="18" charset="0"/>
            </a:endParaRPr>
          </a:p>
          <a:p>
            <a:pPr algn="ctr"/>
            <a:r>
              <a:rPr lang="fr-FR" sz="3200" b="1" dirty="0">
                <a:latin typeface="Book Antiqua" pitchFamily="18" charset="0"/>
              </a:rPr>
              <a:t>Epargne-le de tout jugement</a:t>
            </a:r>
          </a:p>
          <a:p>
            <a:pPr algn="ctr"/>
            <a:r>
              <a:rPr lang="fr-FR" sz="3200" b="1" dirty="0">
                <a:latin typeface="Book Antiqua" pitchFamily="18" charset="0"/>
              </a:rPr>
              <a:t>Afin qu’il dise avec eux tous</a:t>
            </a:r>
          </a:p>
          <a:p>
            <a:pPr algn="ctr"/>
            <a:r>
              <a:rPr lang="fr-FR" sz="3200" b="1" dirty="0">
                <a:latin typeface="Book Antiqua" pitchFamily="18" charset="0"/>
              </a:rPr>
              <a:t>Louez-Le, ajoutez à Sa Grandeur</a:t>
            </a:r>
          </a:p>
        </p:txBody>
      </p:sp>
    </p:spTree>
    <p:extLst>
      <p:ext uri="{BB962C8B-B14F-4D97-AF65-F5344CB8AC3E}">
        <p14:creationId xmlns:p14="http://schemas.microsoft.com/office/powerpoint/2010/main" val="348500087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861774"/>
          </a:xfrm>
          <a:prstGeom prst="rect">
            <a:avLst/>
          </a:prstGeom>
        </p:spPr>
        <p:txBody>
          <a:bodyPr wrap="square">
            <a:spAutoFit/>
          </a:bodyPr>
          <a:lstStyle/>
          <a:p>
            <a:pPr algn="ctr"/>
            <a:r>
              <a:rPr lang="fr-FR" sz="5000" b="1" dirty="0" err="1">
                <a:solidFill>
                  <a:srgbClr val="C00000"/>
                </a:solidFill>
                <a:latin typeface="Avva_Marcos" pitchFamily="82" charset="0"/>
              </a:rPr>
              <a:t>T</a:t>
            </a:r>
            <a:r>
              <a:rPr lang="fr-FR" sz="5000" b="1" dirty="0" err="1">
                <a:solidFill>
                  <a:srgbClr val="C00000"/>
                </a:solidFill>
                <a:latin typeface="CS Avva Shenouda" pitchFamily="34" charset="0"/>
              </a:rPr>
              <a:t>enen</a:t>
            </a:r>
            <a:endParaRPr lang="fr-FR" sz="5000" b="1" dirty="0">
              <a:solidFill>
                <a:srgbClr val="C00000"/>
              </a:solidFill>
              <a:latin typeface="CS Avva Shenouda" pitchFamily="34" charset="0"/>
            </a:endParaRPr>
          </a:p>
        </p:txBody>
      </p:sp>
    </p:spTree>
    <p:extLst>
      <p:ext uri="{BB962C8B-B14F-4D97-AF65-F5344CB8AC3E}">
        <p14:creationId xmlns:p14="http://schemas.microsoft.com/office/powerpoint/2010/main" val="392482050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33964"/>
            <a:ext cx="5164616" cy="2369880"/>
          </a:xfrm>
          <a:prstGeom prst="rect">
            <a:avLst/>
          </a:prstGeom>
        </p:spPr>
        <p:txBody>
          <a:bodyPr wrap="square">
            <a:spAutoFit/>
          </a:bodyPr>
          <a:lstStyle/>
          <a:p>
            <a:pPr algn="just" rtl="1"/>
            <a:r>
              <a:rPr lang="ar-EG" sz="3700" b="1" dirty="0"/>
              <a:t>فمن ثم نقدم الذبيحة والعبادة العقلية. ونرسل لك في هذا اليوم التسابيح لدى مجدك يا مخلصنا</a:t>
            </a:r>
            <a:r>
              <a:rPr lang="fr-FR" sz="3700" b="1" dirty="0"/>
              <a:t> </a:t>
            </a:r>
            <a:r>
              <a:rPr lang="ar-EG" sz="3700" b="1" dirty="0"/>
              <a:t>حنانيا</a:t>
            </a:r>
            <a:r>
              <a:rPr lang="fr-FR" sz="3700" b="1" dirty="0"/>
              <a:t> </a:t>
            </a:r>
            <a:r>
              <a:rPr lang="ar-EG" sz="3700" b="1" dirty="0" err="1"/>
              <a:t>وعزاريا</a:t>
            </a:r>
            <a:r>
              <a:rPr lang="ar-EG" sz="3700" b="1" dirty="0"/>
              <a:t> </a:t>
            </a:r>
            <a:r>
              <a:rPr lang="ar-EG" sz="3700" b="1" dirty="0" err="1"/>
              <a:t>وميصائيل</a:t>
            </a:r>
            <a:r>
              <a:rPr lang="ar-EG" sz="3700" b="1" dirty="0"/>
              <a:t>.</a:t>
            </a:r>
            <a:r>
              <a:rPr lang="fr-FR" sz="3700" b="1" dirty="0"/>
              <a:t>.</a:t>
            </a:r>
          </a:p>
        </p:txBody>
      </p:sp>
      <p:sp>
        <p:nvSpPr>
          <p:cNvPr id="6" name="Rectangle 5"/>
          <p:cNvSpPr/>
          <p:nvPr/>
        </p:nvSpPr>
        <p:spPr>
          <a:xfrm>
            <a:off x="431371" y="526028"/>
            <a:ext cx="5952661" cy="3046988"/>
          </a:xfrm>
          <a:prstGeom prst="rect">
            <a:avLst/>
          </a:prstGeom>
        </p:spPr>
        <p:txBody>
          <a:bodyPr wrap="square">
            <a:spAutoFit/>
          </a:bodyPr>
          <a:lstStyle/>
          <a:p>
            <a:pPr algn="just"/>
            <a:r>
              <a:rPr lang="fr-FR" sz="3200" b="1" err="1">
                <a:latin typeface="CS Avva Shenouda" pitchFamily="34" charset="0"/>
              </a:rPr>
              <a:t>Tenen</a:t>
            </a:r>
            <a:r>
              <a:rPr lang="fr-FR" sz="3200" b="1">
                <a:latin typeface="CS Avva Shenouda" pitchFamily="34" charset="0"/>
              </a:rPr>
              <a:t> `o;en </a:t>
            </a:r>
            <a:r>
              <a:rPr lang="fr-FR" sz="3200" b="1" dirty="0">
                <a:latin typeface="CS Avva Shenouda" pitchFamily="34" charset="0"/>
              </a:rPr>
              <a:t>;</a:t>
            </a:r>
            <a:r>
              <a:rPr lang="fr-FR" sz="3200" b="1" dirty="0" err="1">
                <a:latin typeface="CS Avva Shenouda" pitchFamily="34" charset="0"/>
              </a:rPr>
              <a:t>ucian</a:t>
            </a:r>
            <a:r>
              <a:rPr lang="fr-FR" sz="3200" b="1" dirty="0">
                <a:latin typeface="CS Avva Shenouda" pitchFamily="34" charset="0"/>
              </a:rPr>
              <a:t> </a:t>
            </a:r>
            <a:r>
              <a:rPr lang="fr-FR" sz="3200" b="1" dirty="0" err="1">
                <a:latin typeface="CS Avva Shenouda" pitchFamily="34" charset="0"/>
              </a:rPr>
              <a:t>ke</a:t>
            </a:r>
            <a:r>
              <a:rPr lang="fr-FR" sz="3200" b="1" dirty="0">
                <a:latin typeface="CS Avva Shenouda" pitchFamily="34" charset="0"/>
              </a:rPr>
              <a:t> </a:t>
            </a:r>
            <a:r>
              <a:rPr lang="fr-FR" sz="3200" b="1" dirty="0" err="1">
                <a:latin typeface="CS Avva Shenouda" pitchFamily="34" charset="0"/>
              </a:rPr>
              <a:t>tyn</a:t>
            </a:r>
            <a:r>
              <a:rPr lang="fr-FR" sz="3200" b="1" dirty="0">
                <a:latin typeface="CS Avva Shenouda" pitchFamily="34" charset="0"/>
              </a:rPr>
              <a:t> </a:t>
            </a:r>
            <a:r>
              <a:rPr lang="fr-FR" sz="3200" b="1" err="1">
                <a:latin typeface="CS Avva Shenouda" pitchFamily="34" charset="0"/>
              </a:rPr>
              <a:t>logikynlatrian</a:t>
            </a:r>
            <a:r>
              <a:rPr lang="fr-FR" sz="3200" b="1">
                <a:latin typeface="CS Avva Shenouda" pitchFamily="34" charset="0"/>
              </a:rPr>
              <a:t> @`anapempwmenceautw </a:t>
            </a:r>
            <a:r>
              <a:rPr lang="fr-FR" sz="3200" b="1" err="1">
                <a:latin typeface="CS Avva Shenouda" pitchFamily="34" charset="0"/>
              </a:rPr>
              <a:t>cymeron</a:t>
            </a:r>
            <a:r>
              <a:rPr lang="fr-FR" sz="3200" b="1">
                <a:latin typeface="CS Avva Shenouda" pitchFamily="34" charset="0"/>
              </a:rPr>
              <a:t> `wdac @  `proc </a:t>
            </a:r>
            <a:r>
              <a:rPr lang="fr-FR" sz="3200" b="1" dirty="0">
                <a:latin typeface="CS Avva Shenouda" pitchFamily="34" charset="0"/>
              </a:rPr>
              <a:t>doxa cou </a:t>
            </a:r>
            <a:r>
              <a:rPr lang="fr-FR" sz="3200" b="1" err="1">
                <a:latin typeface="CS Avva Shenouda" pitchFamily="34" charset="0"/>
              </a:rPr>
              <a:t>Cwtyr</a:t>
            </a:r>
            <a:r>
              <a:rPr lang="fr-FR" sz="3200" b="1">
                <a:latin typeface="CS Avva Shenouda" pitchFamily="34" charset="0"/>
              </a:rPr>
              <a:t> `ymwn </a:t>
            </a:r>
            <a:r>
              <a:rPr lang="fr-FR" sz="3200" b="1" dirty="0">
                <a:latin typeface="CS Avva Shenouda" pitchFamily="34" charset="0"/>
              </a:rPr>
              <a:t>@ </a:t>
            </a:r>
            <a:r>
              <a:rPr lang="fr-FR" sz="3200" b="1" dirty="0" err="1">
                <a:latin typeface="CS Avva Shenouda" pitchFamily="34" charset="0"/>
              </a:rPr>
              <a:t>Ananiac</a:t>
            </a:r>
            <a:r>
              <a:rPr lang="fr-FR" sz="3200" b="1" dirty="0">
                <a:latin typeface="CS Avva Shenouda" pitchFamily="34" charset="0"/>
              </a:rPr>
              <a:t> </a:t>
            </a:r>
            <a:r>
              <a:rPr lang="fr-FR" sz="3200" b="1" dirty="0" err="1">
                <a:latin typeface="CS Avva Shenouda" pitchFamily="34" charset="0"/>
              </a:rPr>
              <a:t>Azariac</a:t>
            </a:r>
            <a:r>
              <a:rPr lang="fr-FR" sz="3200" b="1" dirty="0">
                <a:latin typeface="CS Avva Shenouda" pitchFamily="34" charset="0"/>
              </a:rPr>
              <a:t> </a:t>
            </a:r>
            <a:r>
              <a:rPr lang="fr-FR" sz="3200" b="1" dirty="0" err="1">
                <a:latin typeface="CS Avva Shenouda" pitchFamily="34" charset="0"/>
              </a:rPr>
              <a:t>ke</a:t>
            </a:r>
            <a:r>
              <a:rPr lang="fr-FR" sz="3200" b="1" dirty="0">
                <a:latin typeface="CS Avva Shenouda" pitchFamily="34" charset="0"/>
              </a:rPr>
              <a:t> </a:t>
            </a:r>
            <a:r>
              <a:rPr lang="fr-FR" sz="3200" b="1" dirty="0" err="1">
                <a:latin typeface="CS Avva Shenouda" pitchFamily="34" charset="0"/>
              </a:rPr>
              <a:t>Micayl</a:t>
            </a:r>
            <a:r>
              <a:rPr lang="fr-FR" sz="3200" b="1" dirty="0">
                <a:latin typeface="CS Avva Shenouda" pitchFamily="34" charset="0"/>
              </a:rPr>
              <a:t>.</a:t>
            </a:r>
          </a:p>
        </p:txBody>
      </p:sp>
      <p:sp>
        <p:nvSpPr>
          <p:cNvPr id="7" name="Rectangle 6"/>
          <p:cNvSpPr/>
          <p:nvPr/>
        </p:nvSpPr>
        <p:spPr>
          <a:xfrm>
            <a:off x="1391477" y="3959186"/>
            <a:ext cx="9793088" cy="1938992"/>
          </a:xfrm>
          <a:prstGeom prst="rect">
            <a:avLst/>
          </a:prstGeom>
        </p:spPr>
        <p:txBody>
          <a:bodyPr wrap="square">
            <a:spAutoFit/>
          </a:bodyPr>
          <a:lstStyle/>
          <a:p>
            <a:pPr algn="ctr"/>
            <a:r>
              <a:rPr lang="fr-FR" sz="3000" b="1" dirty="0">
                <a:latin typeface="Book Antiqua" pitchFamily="18" charset="0"/>
              </a:rPr>
              <a:t>Voici que nous offrons le sacrifice et l’adoration logique et nous T’adressons, en ce jour, </a:t>
            </a:r>
          </a:p>
          <a:p>
            <a:pPr algn="ctr"/>
            <a:r>
              <a:rPr lang="fr-FR" sz="3000" b="1" dirty="0">
                <a:latin typeface="Book Antiqua" pitchFamily="18" charset="0"/>
              </a:rPr>
              <a:t>les louanges à Ta gloire, ô notre Sauveur. </a:t>
            </a:r>
          </a:p>
          <a:p>
            <a:pPr algn="ctr"/>
            <a:r>
              <a:rPr lang="fr-FR" sz="3000" b="1" dirty="0" err="1">
                <a:latin typeface="Book Antiqua" pitchFamily="18" charset="0"/>
              </a:rPr>
              <a:t>Ananias</a:t>
            </a:r>
            <a:r>
              <a:rPr lang="fr-FR" sz="3000" b="1" dirty="0">
                <a:latin typeface="Book Antiqua" pitchFamily="18" charset="0"/>
              </a:rPr>
              <a:t>, </a:t>
            </a:r>
            <a:r>
              <a:rPr lang="fr-FR" sz="3000" b="1" dirty="0" err="1">
                <a:latin typeface="Book Antiqua" pitchFamily="18" charset="0"/>
              </a:rPr>
              <a:t>Azarias</a:t>
            </a:r>
            <a:r>
              <a:rPr lang="fr-FR" sz="3000" b="1" dirty="0">
                <a:latin typeface="Book Antiqua" pitchFamily="18" charset="0"/>
              </a:rPr>
              <a:t> et </a:t>
            </a:r>
            <a:r>
              <a:rPr lang="fr-FR" sz="3000" b="1" dirty="0" err="1">
                <a:latin typeface="Book Antiqua" pitchFamily="18" charset="0"/>
              </a:rPr>
              <a:t>Mishaël</a:t>
            </a:r>
            <a:endParaRPr lang="fr-FR" sz="3000" b="1" dirty="0">
              <a:latin typeface="Book Antiqua" pitchFamily="18" charset="0"/>
            </a:endParaRPr>
          </a:p>
        </p:txBody>
      </p:sp>
    </p:spTree>
    <p:extLst>
      <p:ext uri="{BB962C8B-B14F-4D97-AF65-F5344CB8AC3E}">
        <p14:creationId xmlns:p14="http://schemas.microsoft.com/office/powerpoint/2010/main" val="330742599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02606"/>
            <a:ext cx="5164616" cy="2554545"/>
          </a:xfrm>
          <a:prstGeom prst="rect">
            <a:avLst/>
          </a:prstGeom>
        </p:spPr>
        <p:txBody>
          <a:bodyPr wrap="square">
            <a:spAutoFit/>
          </a:bodyPr>
          <a:lstStyle/>
          <a:p>
            <a:pPr algn="just" rtl="1"/>
            <a:r>
              <a:rPr lang="ar-EG" sz="4000" b="1" dirty="0"/>
              <a:t>لما رُفعوا ليأخذوا المجد في أجسادهم انحدر ملاك وأطفأ اللهيب وصيره بارداً عن حنانيا </a:t>
            </a:r>
            <a:r>
              <a:rPr lang="ar-EG" sz="4000" b="1" dirty="0" err="1"/>
              <a:t>وعزاريا</a:t>
            </a:r>
            <a:r>
              <a:rPr lang="ar-EG" sz="4000" b="1" dirty="0"/>
              <a:t> </a:t>
            </a:r>
            <a:r>
              <a:rPr lang="ar-EG" sz="4000" b="1" dirty="0" err="1"/>
              <a:t>وميصائيل</a:t>
            </a:r>
            <a:r>
              <a:rPr lang="ar-EG" sz="4000" b="1" dirty="0"/>
              <a:t>.</a:t>
            </a:r>
            <a:endParaRPr lang="fr-FR" sz="4000" b="1" dirty="0"/>
          </a:p>
        </p:txBody>
      </p:sp>
      <p:sp>
        <p:nvSpPr>
          <p:cNvPr id="6" name="Rectangle 5"/>
          <p:cNvSpPr/>
          <p:nvPr/>
        </p:nvSpPr>
        <p:spPr>
          <a:xfrm>
            <a:off x="431371" y="494670"/>
            <a:ext cx="6024669" cy="2862322"/>
          </a:xfrm>
          <a:prstGeom prst="rect">
            <a:avLst/>
          </a:prstGeom>
        </p:spPr>
        <p:txBody>
          <a:bodyPr wrap="square">
            <a:spAutoFit/>
          </a:bodyPr>
          <a:lstStyle/>
          <a:p>
            <a:pPr algn="just"/>
            <a:r>
              <a:rPr lang="fr-FR" sz="3000" b="1">
                <a:latin typeface="CS Avva Shenouda" pitchFamily="34" charset="0"/>
              </a:rPr>
              <a:t>¿`Trion </a:t>
            </a:r>
            <a:r>
              <a:rPr lang="fr-FR" sz="3000" b="1" err="1">
                <a:latin typeface="CS Avva Shenouda" pitchFamily="34" charset="0"/>
              </a:rPr>
              <a:t>pai;on</a:t>
            </a:r>
            <a:r>
              <a:rPr lang="fr-FR" sz="3000" b="1">
                <a:latin typeface="CS Avva Shenouda" pitchFamily="34" charset="0"/>
              </a:rPr>
              <a:t> `nje </a:t>
            </a:r>
            <a:r>
              <a:rPr lang="fr-FR" sz="3000" b="1" dirty="0" err="1">
                <a:latin typeface="CS Avva Shenouda" pitchFamily="34" charset="0"/>
              </a:rPr>
              <a:t>melin</a:t>
            </a:r>
            <a:r>
              <a:rPr lang="fr-FR" sz="3000" b="1" dirty="0">
                <a:latin typeface="CS Avva Shenouda" pitchFamily="34" charset="0"/>
              </a:rPr>
              <a:t> </a:t>
            </a:r>
            <a:r>
              <a:rPr lang="fr-FR" sz="3000" b="1" dirty="0" err="1">
                <a:latin typeface="CS Avva Shenouda" pitchFamily="34" charset="0"/>
              </a:rPr>
              <a:t>natou</a:t>
            </a:r>
            <a:r>
              <a:rPr lang="fr-FR" sz="3000" b="1" dirty="0">
                <a:latin typeface="CS Avva Shenouda" pitchFamily="34" charset="0"/>
              </a:rPr>
              <a:t> </a:t>
            </a:r>
            <a:r>
              <a:rPr lang="fr-FR" sz="3000" b="1" dirty="0" err="1">
                <a:latin typeface="CS Avva Shenouda" pitchFamily="34" charset="0"/>
              </a:rPr>
              <a:t>peroc</a:t>
            </a:r>
            <a:r>
              <a:rPr lang="fr-FR" sz="3000" b="1" dirty="0">
                <a:latin typeface="CS Avva Shenouda" pitchFamily="34" charset="0"/>
              </a:rPr>
              <a:t> </a:t>
            </a:r>
            <a:r>
              <a:rPr lang="fr-FR" sz="3000" b="1">
                <a:latin typeface="CS Avva Shenouda" pitchFamily="34" charset="0"/>
              </a:rPr>
              <a:t>doxa `m`pcatetou </a:t>
            </a:r>
            <a:r>
              <a:rPr lang="fr-FR" sz="3000" b="1" dirty="0">
                <a:latin typeface="CS Avva Shenouda" pitchFamily="34" charset="0"/>
              </a:rPr>
              <a:t>@  </a:t>
            </a:r>
            <a:r>
              <a:rPr lang="fr-FR" sz="3000" b="1" dirty="0" err="1">
                <a:latin typeface="CS Avva Shenouda" pitchFamily="34" charset="0"/>
              </a:rPr>
              <a:t>cwmatoc</a:t>
            </a:r>
            <a:r>
              <a:rPr lang="fr-FR" sz="3000" b="1" dirty="0">
                <a:latin typeface="CS Avva Shenouda" pitchFamily="34" charset="0"/>
              </a:rPr>
              <a:t> </a:t>
            </a:r>
            <a:r>
              <a:rPr lang="fr-FR" sz="3000" b="1" dirty="0" err="1">
                <a:latin typeface="CS Avva Shenouda" pitchFamily="34" charset="0"/>
              </a:rPr>
              <a:t>aggeloc</a:t>
            </a:r>
            <a:r>
              <a:rPr lang="fr-FR" sz="3000" b="1" dirty="0">
                <a:latin typeface="CS Avva Shenouda" pitchFamily="34" charset="0"/>
              </a:rPr>
              <a:t> </a:t>
            </a:r>
            <a:r>
              <a:rPr lang="fr-FR" sz="3000" b="1" dirty="0" err="1">
                <a:latin typeface="CS Avva Shenouda" pitchFamily="34" charset="0"/>
              </a:rPr>
              <a:t>gar</a:t>
            </a:r>
            <a:r>
              <a:rPr lang="fr-FR" sz="3000" b="1" dirty="0">
                <a:latin typeface="CS Avva Shenouda" pitchFamily="34" charset="0"/>
              </a:rPr>
              <a:t> </a:t>
            </a:r>
            <a:r>
              <a:rPr lang="fr-FR" sz="3000" b="1" dirty="0" err="1">
                <a:latin typeface="CS Avva Shenouda" pitchFamily="34" charset="0"/>
              </a:rPr>
              <a:t>cenacel</a:t>
            </a:r>
            <a:r>
              <a:rPr lang="fr-FR" sz="3000" b="1" dirty="0">
                <a:latin typeface="CS Avva Shenouda" pitchFamily="34" charset="0"/>
              </a:rPr>
              <a:t> ;</a:t>
            </a:r>
            <a:r>
              <a:rPr lang="fr-FR" sz="3000" b="1" dirty="0" err="1">
                <a:latin typeface="CS Avva Shenouda" pitchFamily="34" charset="0"/>
              </a:rPr>
              <a:t>ede</a:t>
            </a:r>
            <a:r>
              <a:rPr lang="fr-FR" sz="3000" b="1" dirty="0">
                <a:latin typeface="CS Avva Shenouda" pitchFamily="34" charset="0"/>
              </a:rPr>
              <a:t> @  </a:t>
            </a:r>
            <a:r>
              <a:rPr lang="fr-FR" sz="3000" b="1" err="1">
                <a:latin typeface="CS Avva Shenouda" pitchFamily="34" charset="0"/>
              </a:rPr>
              <a:t>autoki;on</a:t>
            </a:r>
            <a:r>
              <a:rPr lang="fr-FR" sz="3000" b="1">
                <a:latin typeface="CS Avva Shenouda" pitchFamily="34" charset="0"/>
              </a:rPr>
              <a:t> `vligartyc @ `eleuce`wn `ymwn</a:t>
            </a:r>
            <a:r>
              <a:rPr lang="fr-FR" sz="3000" b="1" dirty="0">
                <a:latin typeface="CS Avva Shenouda" pitchFamily="34" charset="0"/>
              </a:rPr>
              <a:t>. </a:t>
            </a:r>
            <a:r>
              <a:rPr lang="fr-FR" sz="3000" b="1" dirty="0" err="1">
                <a:latin typeface="CS Avva Shenouda" pitchFamily="34" charset="0"/>
              </a:rPr>
              <a:t>Ananiac</a:t>
            </a:r>
            <a:r>
              <a:rPr lang="fr-FR" sz="3000" b="1" dirty="0">
                <a:latin typeface="CS Avva Shenouda" pitchFamily="34" charset="0"/>
              </a:rPr>
              <a:t> </a:t>
            </a:r>
            <a:r>
              <a:rPr lang="fr-FR" sz="3000" b="1" dirty="0" err="1">
                <a:latin typeface="CS Avva Shenouda" pitchFamily="34" charset="0"/>
              </a:rPr>
              <a:t>Azariac</a:t>
            </a:r>
            <a:r>
              <a:rPr lang="fr-FR" sz="3000" b="1" dirty="0">
                <a:latin typeface="CS Avva Shenouda" pitchFamily="34" charset="0"/>
              </a:rPr>
              <a:t> </a:t>
            </a:r>
            <a:r>
              <a:rPr lang="fr-FR" sz="3000" b="1" dirty="0" err="1">
                <a:latin typeface="CS Avva Shenouda" pitchFamily="34" charset="0"/>
              </a:rPr>
              <a:t>ke</a:t>
            </a:r>
            <a:r>
              <a:rPr lang="fr-FR" sz="3000" b="1" dirty="0">
                <a:latin typeface="CS Avva Shenouda" pitchFamily="34" charset="0"/>
              </a:rPr>
              <a:t> </a:t>
            </a:r>
            <a:r>
              <a:rPr lang="fr-FR" sz="3000" b="1" dirty="0" err="1">
                <a:latin typeface="CS Avva Shenouda" pitchFamily="34" charset="0"/>
              </a:rPr>
              <a:t>Micayl</a:t>
            </a:r>
            <a:r>
              <a:rPr lang="fr-FR" sz="3000" b="1" dirty="0">
                <a:latin typeface="CS Avva Shenouda" pitchFamily="34" charset="0"/>
              </a:rPr>
              <a:t>.</a:t>
            </a:r>
          </a:p>
        </p:txBody>
      </p:sp>
      <p:sp>
        <p:nvSpPr>
          <p:cNvPr id="7" name="Rectangle 6"/>
          <p:cNvSpPr/>
          <p:nvPr/>
        </p:nvSpPr>
        <p:spPr>
          <a:xfrm>
            <a:off x="623392" y="4365104"/>
            <a:ext cx="10561173" cy="1815882"/>
          </a:xfrm>
          <a:prstGeom prst="rect">
            <a:avLst/>
          </a:prstGeom>
        </p:spPr>
        <p:txBody>
          <a:bodyPr wrap="square">
            <a:spAutoFit/>
          </a:bodyPr>
          <a:lstStyle/>
          <a:p>
            <a:pPr algn="ctr"/>
            <a:r>
              <a:rPr lang="fr-FR" sz="2800" b="1" dirty="0">
                <a:latin typeface="Book Antiqua" pitchFamily="18" charset="0"/>
              </a:rPr>
              <a:t>Quand ils furent élevés </a:t>
            </a:r>
          </a:p>
          <a:p>
            <a:pPr algn="ctr"/>
            <a:r>
              <a:rPr lang="fr-FR" sz="2800" b="1" dirty="0">
                <a:latin typeface="Book Antiqua" pitchFamily="18" charset="0"/>
              </a:rPr>
              <a:t>pour être glorifiés dans leurs corps </a:t>
            </a:r>
          </a:p>
          <a:p>
            <a:pPr algn="ctr"/>
            <a:r>
              <a:rPr lang="fr-FR" sz="2800" b="1" dirty="0">
                <a:latin typeface="Book Antiqua" pitchFamily="18" charset="0"/>
              </a:rPr>
              <a:t>L'ange descendit, arrêta le feu et il devint frais</a:t>
            </a:r>
          </a:p>
          <a:p>
            <a:pPr algn="ctr"/>
            <a:r>
              <a:rPr lang="fr-FR" sz="2800" b="1" dirty="0" err="1">
                <a:latin typeface="Book Antiqua" pitchFamily="18" charset="0"/>
              </a:rPr>
              <a:t>Ananias</a:t>
            </a:r>
            <a:r>
              <a:rPr lang="fr-FR" sz="2800" b="1" dirty="0">
                <a:latin typeface="Book Antiqua" pitchFamily="18" charset="0"/>
              </a:rPr>
              <a:t>, </a:t>
            </a:r>
            <a:r>
              <a:rPr lang="fr-FR" sz="2800" b="1" dirty="0" err="1">
                <a:latin typeface="Book Antiqua" pitchFamily="18" charset="0"/>
              </a:rPr>
              <a:t>Azarias</a:t>
            </a:r>
            <a:r>
              <a:rPr lang="fr-FR" sz="2800" b="1" dirty="0">
                <a:latin typeface="Book Antiqua" pitchFamily="18" charset="0"/>
              </a:rPr>
              <a:t> et </a:t>
            </a:r>
            <a:r>
              <a:rPr lang="fr-FR" sz="2800" b="1" dirty="0" err="1">
                <a:latin typeface="Book Antiqua" pitchFamily="18" charset="0"/>
              </a:rPr>
              <a:t>Mishaël</a:t>
            </a:r>
            <a:endParaRPr lang="fr-FR" sz="2800" b="1" dirty="0">
              <a:latin typeface="Book Antiqua" pitchFamily="18" charset="0"/>
            </a:endParaRPr>
          </a:p>
        </p:txBody>
      </p:sp>
    </p:spTree>
    <p:extLst>
      <p:ext uri="{BB962C8B-B14F-4D97-AF65-F5344CB8AC3E}">
        <p14:creationId xmlns:p14="http://schemas.microsoft.com/office/powerpoint/2010/main" val="23957266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938992"/>
          </a:xfrm>
          <a:prstGeom prst="rect">
            <a:avLst/>
          </a:prstGeom>
        </p:spPr>
        <p:txBody>
          <a:bodyPr wrap="square">
            <a:spAutoFit/>
          </a:bodyPr>
          <a:lstStyle/>
          <a:p>
            <a:pPr algn="just" rtl="1"/>
            <a:r>
              <a:rPr lang="ar-EG" sz="6000" b="1" dirty="0">
                <a:solidFill>
                  <a:srgbClr val="C00000"/>
                </a:solidFill>
              </a:rPr>
              <a:t>يسبحون ويباركون الله في كل حين.</a:t>
            </a:r>
            <a:endParaRPr lang="fr-FR" sz="6000" b="1" dirty="0">
              <a:solidFill>
                <a:srgbClr val="C00000"/>
              </a:solidFill>
            </a:endParaRPr>
          </a:p>
        </p:txBody>
      </p:sp>
      <p:sp>
        <p:nvSpPr>
          <p:cNvPr id="6" name="Rectangle 5"/>
          <p:cNvSpPr/>
          <p:nvPr/>
        </p:nvSpPr>
        <p:spPr>
          <a:xfrm>
            <a:off x="431371" y="614298"/>
            <a:ext cx="5880653" cy="1446550"/>
          </a:xfrm>
          <a:prstGeom prst="rect">
            <a:avLst/>
          </a:prstGeom>
        </p:spPr>
        <p:txBody>
          <a:bodyPr wrap="square">
            <a:spAutoFit/>
          </a:bodyPr>
          <a:lstStyle/>
          <a:p>
            <a:pPr algn="just"/>
            <a:r>
              <a:rPr lang="pt-BR" sz="4400" b="1">
                <a:solidFill>
                  <a:srgbClr val="C00000"/>
                </a:solidFill>
                <a:latin typeface="CS Avva Shenouda" pitchFamily="34" charset="0"/>
              </a:rPr>
              <a:t>Euhwc eu`cmou `e`V</a:t>
            </a:r>
            <a:r>
              <a:rPr lang="pt-BR" sz="4400" b="1" dirty="0">
                <a:solidFill>
                  <a:srgbClr val="C00000"/>
                </a:solidFill>
                <a:latin typeface="CS Avva Shenouda" pitchFamily="34" charset="0"/>
              </a:rPr>
              <a:t>]</a:t>
            </a:r>
          </a:p>
          <a:p>
            <a:pPr algn="just"/>
            <a:r>
              <a:rPr lang="pt-BR" sz="4400" b="1">
                <a:solidFill>
                  <a:srgbClr val="C00000"/>
                </a:solidFill>
                <a:latin typeface="CS Avva Shenouda" pitchFamily="34" charset="0"/>
              </a:rPr>
              <a:t> `ncyou </a:t>
            </a:r>
            <a:r>
              <a:rPr lang="pt-BR" sz="4400" b="1" dirty="0">
                <a:solidFill>
                  <a:srgbClr val="C00000"/>
                </a:solidFill>
                <a:latin typeface="CS Avva Shenouda" pitchFamily="34" charset="0"/>
              </a:rPr>
              <a:t>niben.</a:t>
            </a:r>
            <a:endParaRPr lang="fr-FR" sz="4400" b="1" dirty="0">
              <a:solidFill>
                <a:srgbClr val="C00000"/>
              </a:solidFill>
              <a:latin typeface="CS Avva Shenouda" pitchFamily="34" charset="0"/>
            </a:endParaRPr>
          </a:p>
        </p:txBody>
      </p:sp>
      <p:sp>
        <p:nvSpPr>
          <p:cNvPr id="7" name="Rectangle 6"/>
          <p:cNvSpPr/>
          <p:nvPr/>
        </p:nvSpPr>
        <p:spPr>
          <a:xfrm>
            <a:off x="623392" y="4368006"/>
            <a:ext cx="10561173" cy="1446550"/>
          </a:xfrm>
          <a:prstGeom prst="rect">
            <a:avLst/>
          </a:prstGeom>
        </p:spPr>
        <p:txBody>
          <a:bodyPr wrap="square">
            <a:spAutoFit/>
          </a:bodyPr>
          <a:lstStyle/>
          <a:p>
            <a:pPr algn="ctr"/>
            <a:r>
              <a:rPr lang="fr-FR" sz="4400" b="1" dirty="0">
                <a:solidFill>
                  <a:srgbClr val="C00000"/>
                </a:solidFill>
                <a:latin typeface="Book Antiqua" pitchFamily="18" charset="0"/>
              </a:rPr>
              <a:t>Ils louent et bénissent Dieu en tout temps.</a:t>
            </a:r>
          </a:p>
        </p:txBody>
      </p:sp>
    </p:spTree>
    <p:extLst>
      <p:ext uri="{BB962C8B-B14F-4D97-AF65-F5344CB8AC3E}">
        <p14:creationId xmlns:p14="http://schemas.microsoft.com/office/powerpoint/2010/main" val="290603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الفرس وراكبه طرحهما في البحر. معيني وساتري صار لي خلاصًا.</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 Ou`h;o nem ou[aci`h;o </a:t>
            </a:r>
            <a:r>
              <a:rPr lang="fr-FR" sz="3600" b="1" err="1">
                <a:latin typeface="CS Avva Shenouda" pitchFamily="34" charset="0"/>
              </a:rPr>
              <a:t>afberbwrou</a:t>
            </a:r>
            <a:r>
              <a:rPr lang="fr-FR" sz="3600" b="1">
                <a:latin typeface="CS Avva Shenouda" pitchFamily="34" charset="0"/>
              </a:rPr>
              <a:t> `e`viom @  oubo`y;oc </a:t>
            </a:r>
            <a:r>
              <a:rPr lang="fr-FR" sz="3600" b="1" dirty="0">
                <a:latin typeface="CS Avva Shenouda" pitchFamily="34" charset="0"/>
              </a:rPr>
              <a:t>nem </a:t>
            </a:r>
            <a:r>
              <a:rPr lang="fr-FR" sz="3600" b="1" err="1">
                <a:latin typeface="CS Avva Shenouda" pitchFamily="34" charset="0"/>
              </a:rPr>
              <a:t>ourefhwbc</a:t>
            </a:r>
            <a:r>
              <a:rPr lang="fr-FR" sz="3600" b="1">
                <a:latin typeface="CS Avva Shenouda" pitchFamily="34" charset="0"/>
              </a:rPr>
              <a:t> `ebol </a:t>
            </a:r>
            <a:r>
              <a:rPr lang="fr-FR" sz="3600" b="1" dirty="0" err="1">
                <a:latin typeface="CS Avva Shenouda" pitchFamily="34" charset="0"/>
              </a:rPr>
              <a:t>hijwi</a:t>
            </a:r>
            <a:r>
              <a:rPr lang="fr-FR" sz="3600" b="1" dirty="0">
                <a:latin typeface="CS Avva Shenouda" pitchFamily="34" charset="0"/>
              </a:rPr>
              <a:t> @  </a:t>
            </a:r>
            <a:r>
              <a:rPr lang="fr-FR" sz="3600" b="1" dirty="0" err="1">
                <a:latin typeface="CS Avva Shenouda" pitchFamily="34" charset="0"/>
              </a:rPr>
              <a:t>afswpi</a:t>
            </a:r>
            <a:r>
              <a:rPr lang="fr-FR" sz="3600" b="1" dirty="0">
                <a:latin typeface="CS Avva Shenouda" pitchFamily="34" charset="0"/>
              </a:rPr>
              <a:t> </a:t>
            </a:r>
            <a:r>
              <a:rPr lang="fr-FR" sz="3600" b="1" err="1">
                <a:latin typeface="CS Avva Shenouda" pitchFamily="34" charset="0"/>
              </a:rPr>
              <a:t>nyi</a:t>
            </a:r>
            <a:r>
              <a:rPr lang="fr-FR" sz="3600" b="1">
                <a:latin typeface="CS Avva Shenouda" pitchFamily="34" charset="0"/>
              </a:rPr>
              <a:t> `noucwtyria</a:t>
            </a:r>
            <a:r>
              <a:rPr lang="fr-FR" sz="3600" b="1" dirty="0">
                <a:latin typeface="CS Avva Shenouda" pitchFamily="34" charset="0"/>
              </a:rPr>
              <a:t>.</a:t>
            </a:r>
          </a:p>
        </p:txBody>
      </p:sp>
      <p:sp>
        <p:nvSpPr>
          <p:cNvPr id="7" name="Rectangle 6"/>
          <p:cNvSpPr/>
          <p:nvPr/>
        </p:nvSpPr>
        <p:spPr>
          <a:xfrm>
            <a:off x="1786363" y="4379620"/>
            <a:ext cx="8544949" cy="1569660"/>
          </a:xfrm>
          <a:prstGeom prst="rect">
            <a:avLst/>
          </a:prstGeom>
        </p:spPr>
        <p:txBody>
          <a:bodyPr wrap="square">
            <a:spAutoFit/>
          </a:bodyPr>
          <a:lstStyle/>
          <a:p>
            <a:pPr algn="ctr"/>
            <a:r>
              <a:rPr lang="fr-FR" sz="3200" b="1" dirty="0">
                <a:latin typeface="Book Antiqua" pitchFamily="18" charset="0"/>
              </a:rPr>
              <a:t>Il jette en mer cavaliers, chevaux</a:t>
            </a:r>
          </a:p>
          <a:p>
            <a:pPr algn="ctr"/>
            <a:r>
              <a:rPr lang="fr-FR" sz="3200" b="1" dirty="0">
                <a:latin typeface="Book Antiqua" pitchFamily="18" charset="0"/>
              </a:rPr>
              <a:t>Il est mon aide et mon rempart</a:t>
            </a:r>
          </a:p>
          <a:p>
            <a:pPr algn="ctr"/>
            <a:r>
              <a:rPr lang="fr-FR" sz="3200" b="1" dirty="0">
                <a:latin typeface="Book Antiqua" pitchFamily="18" charset="0"/>
              </a:rPr>
              <a:t>Il a été pour moi salut</a:t>
            </a:r>
          </a:p>
        </p:txBody>
      </p:sp>
    </p:spTree>
    <p:extLst>
      <p:ext uri="{BB962C8B-B14F-4D97-AF65-F5344CB8AC3E}">
        <p14:creationId xmlns:p14="http://schemas.microsoft.com/office/powerpoint/2010/main" val="184108529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05703"/>
            <a:ext cx="5164616" cy="3139321"/>
          </a:xfrm>
          <a:prstGeom prst="rect">
            <a:avLst/>
          </a:prstGeom>
        </p:spPr>
        <p:txBody>
          <a:bodyPr wrap="square">
            <a:spAutoFit/>
          </a:bodyPr>
          <a:lstStyle/>
          <a:p>
            <a:pPr algn="just" rtl="1"/>
            <a:r>
              <a:rPr lang="ar-EG" sz="3300" b="1" dirty="0"/>
              <a:t>كانوا يباركون الرب الثلاثة. </a:t>
            </a:r>
            <a:r>
              <a:rPr lang="ar-EG" sz="3300" b="1" dirty="0" err="1"/>
              <a:t>إذهم</a:t>
            </a:r>
            <a:r>
              <a:rPr lang="ar-EG" sz="3300" b="1" dirty="0"/>
              <a:t> في وسط الأتون المتوقد. ولم يقو عليهم الحريق. لأن ملاك الرب كان في وسطهم وخلصهم. ولم يدع شيئاَ من الشر يدركهم حنانيا </a:t>
            </a:r>
            <a:r>
              <a:rPr lang="ar-EG" sz="3300" b="1" dirty="0" err="1"/>
              <a:t>وعزاريا</a:t>
            </a:r>
            <a:r>
              <a:rPr lang="ar-EG" sz="3300" b="1" dirty="0"/>
              <a:t> </a:t>
            </a:r>
            <a:r>
              <a:rPr lang="ar-EG" sz="3300" b="1" dirty="0" err="1"/>
              <a:t>وميصائيل</a:t>
            </a:r>
            <a:endParaRPr lang="fr-FR" sz="3300" b="1" dirty="0"/>
          </a:p>
        </p:txBody>
      </p:sp>
      <p:sp>
        <p:nvSpPr>
          <p:cNvPr id="6" name="Rectangle 5"/>
          <p:cNvSpPr/>
          <p:nvPr/>
        </p:nvSpPr>
        <p:spPr>
          <a:xfrm>
            <a:off x="431371" y="497767"/>
            <a:ext cx="6240693" cy="2893100"/>
          </a:xfrm>
          <a:prstGeom prst="rect">
            <a:avLst/>
          </a:prstGeom>
        </p:spPr>
        <p:txBody>
          <a:bodyPr wrap="square">
            <a:spAutoFit/>
          </a:bodyPr>
          <a:lstStyle/>
          <a:p>
            <a:pPr algn="just"/>
            <a:r>
              <a:rPr lang="fr-FR" sz="2600" b="1" dirty="0" err="1">
                <a:latin typeface="CS Avva Shenouda" pitchFamily="34" charset="0"/>
              </a:rPr>
              <a:t>Eulogon</a:t>
            </a:r>
            <a:r>
              <a:rPr lang="fr-FR" sz="2600" b="1" dirty="0">
                <a:latin typeface="CS Avva Shenouda" pitchFamily="34" charset="0"/>
              </a:rPr>
              <a:t> ton </a:t>
            </a:r>
            <a:r>
              <a:rPr lang="fr-FR" sz="2600" b="1" err="1">
                <a:latin typeface="CS Avva Shenouda" pitchFamily="34" charset="0"/>
              </a:rPr>
              <a:t>Kurion</a:t>
            </a:r>
            <a:r>
              <a:rPr lang="fr-FR" sz="2600" b="1">
                <a:latin typeface="CS Avva Shenouda" pitchFamily="34" charset="0"/>
              </a:rPr>
              <a:t> `nje `psomt </a:t>
            </a:r>
            <a:r>
              <a:rPr lang="fr-FR" sz="2600" b="1" dirty="0">
                <a:latin typeface="CS Avva Shenouda" pitchFamily="34" charset="0"/>
              </a:rPr>
              <a:t>@  </a:t>
            </a:r>
            <a:r>
              <a:rPr lang="fr-FR" sz="2600" b="1" err="1">
                <a:latin typeface="CS Avva Shenouda" pitchFamily="34" charset="0"/>
              </a:rPr>
              <a:t>euqen</a:t>
            </a:r>
            <a:r>
              <a:rPr lang="fr-FR" sz="2600" b="1">
                <a:latin typeface="CS Avva Shenouda" pitchFamily="34" charset="0"/>
              </a:rPr>
              <a:t> `;</a:t>
            </a:r>
            <a:r>
              <a:rPr lang="fr-FR" sz="2600" b="1" dirty="0" err="1">
                <a:latin typeface="CS Avva Shenouda" pitchFamily="34" charset="0"/>
              </a:rPr>
              <a:t>my</a:t>
            </a:r>
            <a:r>
              <a:rPr lang="fr-FR" sz="2600" b="1">
                <a:latin typeface="CS Avva Shenouda" pitchFamily="34" charset="0"/>
              </a:rPr>
              <a:t>] `n]`hrw `ncate </a:t>
            </a:r>
            <a:r>
              <a:rPr lang="fr-FR" sz="2600" b="1" dirty="0">
                <a:latin typeface="CS Avva Shenouda" pitchFamily="34" charset="0"/>
              </a:rPr>
              <a:t>@ </a:t>
            </a:r>
            <a:r>
              <a:rPr lang="fr-FR" sz="2600" b="1" err="1">
                <a:latin typeface="CS Avva Shenouda" pitchFamily="34" charset="0"/>
              </a:rPr>
              <a:t>auw</a:t>
            </a:r>
            <a:r>
              <a:rPr lang="fr-FR" sz="2600" b="1">
                <a:latin typeface="CS Avva Shenouda" pitchFamily="34" charset="0"/>
              </a:rPr>
              <a:t> `mpe `pkwht `sjemjom       `erwou @  `paggeloc </a:t>
            </a:r>
            <a:r>
              <a:rPr lang="fr-FR" sz="2600" b="1" err="1">
                <a:latin typeface="CS Avva Shenouda" pitchFamily="34" charset="0"/>
              </a:rPr>
              <a:t>gar</a:t>
            </a:r>
            <a:r>
              <a:rPr lang="fr-FR" sz="2600" b="1">
                <a:latin typeface="CS Avva Shenouda" pitchFamily="34" charset="0"/>
              </a:rPr>
              <a:t> `m``P</a:t>
            </a:r>
            <a:r>
              <a:rPr lang="fr-FR" sz="2600" b="1" dirty="0">
                <a:latin typeface="CS Avva Shenouda" pitchFamily="34" charset="0"/>
              </a:rPr>
              <a:t>¡ </a:t>
            </a:r>
            <a:r>
              <a:rPr lang="fr-FR" sz="2600" b="1" dirty="0" err="1">
                <a:latin typeface="CS Avva Shenouda" pitchFamily="34" charset="0"/>
              </a:rPr>
              <a:t>efhen</a:t>
            </a:r>
            <a:r>
              <a:rPr lang="fr-FR" sz="2600" b="1" dirty="0">
                <a:latin typeface="CS Avva Shenouda" pitchFamily="34" charset="0"/>
              </a:rPr>
              <a:t> </a:t>
            </a:r>
            <a:r>
              <a:rPr lang="fr-FR" sz="2600" b="1" dirty="0" err="1">
                <a:latin typeface="CS Avva Shenouda" pitchFamily="34" charset="0"/>
              </a:rPr>
              <a:t>teumyte</a:t>
            </a:r>
            <a:r>
              <a:rPr lang="fr-FR" sz="2600" b="1" dirty="0">
                <a:latin typeface="CS Avva Shenouda" pitchFamily="34" charset="0"/>
              </a:rPr>
              <a:t> </a:t>
            </a:r>
            <a:r>
              <a:rPr lang="fr-FR" sz="2600" b="1" err="1">
                <a:latin typeface="CS Avva Shenouda" pitchFamily="34" charset="0"/>
              </a:rPr>
              <a:t>afnohem</a:t>
            </a:r>
            <a:r>
              <a:rPr lang="fr-FR" sz="2600" b="1">
                <a:latin typeface="CS Avva Shenouda" pitchFamily="34" charset="0"/>
              </a:rPr>
              <a:t> `mmwou @  au`w `mpefkala`au `mpe;wou      `nneftahwou</a:t>
            </a:r>
            <a:r>
              <a:rPr lang="fr-FR" sz="2600" b="1" dirty="0">
                <a:latin typeface="CS Avva Shenouda" pitchFamily="34" charset="0"/>
              </a:rPr>
              <a:t>. </a:t>
            </a:r>
            <a:r>
              <a:rPr lang="fr-FR" sz="2600" b="1" dirty="0" err="1">
                <a:latin typeface="CS Avva Shenouda" pitchFamily="34" charset="0"/>
              </a:rPr>
              <a:t>Ananiac</a:t>
            </a:r>
            <a:r>
              <a:rPr lang="fr-FR" sz="2600" b="1" dirty="0">
                <a:latin typeface="CS Avva Shenouda" pitchFamily="34" charset="0"/>
              </a:rPr>
              <a:t> </a:t>
            </a:r>
            <a:r>
              <a:rPr lang="fr-FR" sz="2600" b="1" dirty="0" err="1">
                <a:latin typeface="CS Avva Shenouda" pitchFamily="34" charset="0"/>
              </a:rPr>
              <a:t>Azariac</a:t>
            </a:r>
            <a:r>
              <a:rPr lang="fr-FR" sz="2600" b="1" dirty="0">
                <a:latin typeface="CS Avva Shenouda" pitchFamily="34" charset="0"/>
              </a:rPr>
              <a:t> </a:t>
            </a:r>
            <a:r>
              <a:rPr lang="fr-FR" sz="2600" b="1" dirty="0" err="1">
                <a:latin typeface="CS Avva Shenouda" pitchFamily="34" charset="0"/>
              </a:rPr>
              <a:t>ke</a:t>
            </a:r>
            <a:r>
              <a:rPr lang="fr-FR" sz="2600" b="1" dirty="0">
                <a:latin typeface="CS Avva Shenouda" pitchFamily="34" charset="0"/>
              </a:rPr>
              <a:t> </a:t>
            </a:r>
            <a:r>
              <a:rPr lang="fr-FR" sz="2600" b="1" dirty="0" err="1">
                <a:latin typeface="CS Avva Shenouda" pitchFamily="34" charset="0"/>
              </a:rPr>
              <a:t>Micayl</a:t>
            </a:r>
            <a:r>
              <a:rPr lang="fr-FR" sz="2600" b="1" dirty="0">
                <a:latin typeface="CS Avva Shenouda" pitchFamily="34" charset="0"/>
              </a:rPr>
              <a:t>.</a:t>
            </a:r>
          </a:p>
        </p:txBody>
      </p:sp>
      <p:sp>
        <p:nvSpPr>
          <p:cNvPr id="7" name="Rectangle 6"/>
          <p:cNvSpPr/>
          <p:nvPr/>
        </p:nvSpPr>
        <p:spPr>
          <a:xfrm>
            <a:off x="1199456" y="4524216"/>
            <a:ext cx="10369152" cy="1569660"/>
          </a:xfrm>
          <a:prstGeom prst="rect">
            <a:avLst/>
          </a:prstGeom>
        </p:spPr>
        <p:txBody>
          <a:bodyPr wrap="square">
            <a:spAutoFit/>
          </a:bodyPr>
          <a:lstStyle/>
          <a:p>
            <a:pPr algn="ctr"/>
            <a:r>
              <a:rPr lang="fr-FR" sz="2400" b="1" dirty="0">
                <a:latin typeface="Book Antiqua" pitchFamily="18" charset="0"/>
              </a:rPr>
              <a:t>Alors tous les trois se mirent à bénir Dieu </a:t>
            </a:r>
          </a:p>
          <a:p>
            <a:pPr algn="ctr"/>
            <a:r>
              <a:rPr lang="fr-FR" sz="2400" b="1" dirty="0">
                <a:latin typeface="Book Antiqua" pitchFamily="18" charset="0"/>
              </a:rPr>
              <a:t>au milieu de la fournaise de feu ardent qui ne les toucha pas, </a:t>
            </a:r>
          </a:p>
          <a:p>
            <a:pPr algn="ctr"/>
            <a:r>
              <a:rPr lang="fr-FR" sz="2400" b="1" dirty="0">
                <a:latin typeface="Book Antiqua" pitchFamily="18" charset="0"/>
              </a:rPr>
              <a:t>car l’ange du Seigneur se trouvait parmi eux et les sauva. </a:t>
            </a:r>
          </a:p>
          <a:p>
            <a:pPr algn="ctr"/>
            <a:r>
              <a:rPr lang="fr-FR" sz="2400" b="1" dirty="0">
                <a:latin typeface="Book Antiqua" pitchFamily="18" charset="0"/>
              </a:rPr>
              <a:t>Il ne laissa aucun mal les toucher, </a:t>
            </a:r>
            <a:r>
              <a:rPr lang="fr-FR" sz="2400" b="1" dirty="0" err="1">
                <a:latin typeface="Book Antiqua" pitchFamily="18" charset="0"/>
              </a:rPr>
              <a:t>Ananias</a:t>
            </a:r>
            <a:r>
              <a:rPr lang="fr-FR" sz="2400" b="1" dirty="0">
                <a:latin typeface="Book Antiqua" pitchFamily="18" charset="0"/>
              </a:rPr>
              <a:t>, </a:t>
            </a:r>
            <a:r>
              <a:rPr lang="fr-FR" sz="2400" b="1" dirty="0" err="1">
                <a:latin typeface="Book Antiqua" pitchFamily="18" charset="0"/>
              </a:rPr>
              <a:t>Azarias</a:t>
            </a:r>
            <a:r>
              <a:rPr lang="fr-FR" sz="2400" b="1" dirty="0">
                <a:latin typeface="Book Antiqua" pitchFamily="18" charset="0"/>
              </a:rPr>
              <a:t> et </a:t>
            </a:r>
            <a:r>
              <a:rPr lang="fr-FR" sz="2400" b="1" dirty="0" err="1">
                <a:latin typeface="Book Antiqua" pitchFamily="18" charset="0"/>
              </a:rPr>
              <a:t>Mishaël</a:t>
            </a:r>
            <a:endParaRPr lang="fr-FR" sz="2400" b="1" dirty="0">
              <a:latin typeface="Book Antiqua" pitchFamily="18" charset="0"/>
            </a:endParaRPr>
          </a:p>
        </p:txBody>
      </p:sp>
    </p:spTree>
    <p:extLst>
      <p:ext uri="{BB962C8B-B14F-4D97-AF65-F5344CB8AC3E}">
        <p14:creationId xmlns:p14="http://schemas.microsoft.com/office/powerpoint/2010/main" val="268507510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05703"/>
            <a:ext cx="5164616" cy="3139321"/>
          </a:xfrm>
          <a:prstGeom prst="rect">
            <a:avLst/>
          </a:prstGeom>
        </p:spPr>
        <p:txBody>
          <a:bodyPr wrap="square">
            <a:spAutoFit/>
          </a:bodyPr>
          <a:lstStyle/>
          <a:p>
            <a:pPr algn="just" rtl="1"/>
            <a:r>
              <a:rPr lang="ar-EG" sz="3300" b="1" dirty="0"/>
              <a:t>ومن بعد أن ننال من أسراره المقدسة نصرخ قائلين: قدوس الله. قدوس القوي. قدوس الذي هو وحده غير مائت. الذي أعطانا أنعامه وتحنن علي عدم معرفتنا حنانيا </a:t>
            </a:r>
            <a:r>
              <a:rPr lang="ar-EG" sz="3300" b="1" dirty="0" err="1"/>
              <a:t>وعزاريا</a:t>
            </a:r>
            <a:r>
              <a:rPr lang="ar-EG" sz="3300" b="1" dirty="0"/>
              <a:t> </a:t>
            </a:r>
            <a:r>
              <a:rPr lang="ar-EG" sz="3300" b="1" dirty="0" err="1"/>
              <a:t>وميصائيل</a:t>
            </a:r>
            <a:r>
              <a:rPr lang="ar-EG" sz="3300" b="1" dirty="0"/>
              <a:t>.</a:t>
            </a:r>
            <a:endParaRPr lang="fr-FR" sz="3300" b="1" dirty="0"/>
          </a:p>
        </p:txBody>
      </p:sp>
      <p:sp>
        <p:nvSpPr>
          <p:cNvPr id="6" name="Rectangle 5"/>
          <p:cNvSpPr/>
          <p:nvPr/>
        </p:nvSpPr>
        <p:spPr>
          <a:xfrm>
            <a:off x="431371" y="497767"/>
            <a:ext cx="6096677" cy="3293209"/>
          </a:xfrm>
          <a:prstGeom prst="rect">
            <a:avLst/>
          </a:prstGeom>
        </p:spPr>
        <p:txBody>
          <a:bodyPr wrap="square">
            <a:spAutoFit/>
          </a:bodyPr>
          <a:lstStyle/>
          <a:p>
            <a:pPr algn="just"/>
            <a:r>
              <a:rPr lang="fr-FR" sz="2600" b="1">
                <a:latin typeface="CS Avva Shenouda" pitchFamily="34" charset="0"/>
              </a:rPr>
              <a:t>¿`Menenca `;ren[i`ebolqen </a:t>
            </a:r>
            <a:r>
              <a:rPr lang="fr-FR" sz="2600" b="1" dirty="0" err="1">
                <a:latin typeface="CS Avva Shenouda" pitchFamily="34" charset="0"/>
              </a:rPr>
              <a:t>nefmuctyrion</a:t>
            </a:r>
            <a:r>
              <a:rPr lang="fr-FR" sz="2600" b="1" dirty="0">
                <a:latin typeface="CS Avva Shenouda" pitchFamily="34" charset="0"/>
              </a:rPr>
              <a:t> =e=;=</a:t>
            </a:r>
            <a:r>
              <a:rPr lang="fr-FR" sz="2600" b="1">
                <a:latin typeface="CS Avva Shenouda" pitchFamily="34" charset="0"/>
              </a:rPr>
              <a:t>u enws`ebol </a:t>
            </a:r>
            <a:r>
              <a:rPr lang="fr-FR" sz="2600" b="1" err="1">
                <a:latin typeface="CS Avva Shenouda" pitchFamily="34" charset="0"/>
              </a:rPr>
              <a:t>enjw</a:t>
            </a:r>
            <a:r>
              <a:rPr lang="fr-FR" sz="2600" b="1">
                <a:latin typeface="CS Avva Shenouda" pitchFamily="34" charset="0"/>
              </a:rPr>
              <a:t> `mmoc </a:t>
            </a:r>
            <a:r>
              <a:rPr lang="fr-FR" sz="2600" b="1" dirty="0">
                <a:latin typeface="CS Avva Shenouda" pitchFamily="34" charset="0"/>
              </a:rPr>
              <a:t>@  </a:t>
            </a:r>
            <a:r>
              <a:rPr lang="fr-FR" sz="2600" b="1">
                <a:latin typeface="CS Avva Shenouda" pitchFamily="34" charset="0"/>
              </a:rPr>
              <a:t>je `fouab `n[i `Pnoute @  `fouab `n[i </a:t>
            </a:r>
            <a:r>
              <a:rPr lang="fr-FR" sz="2600" b="1" dirty="0" err="1">
                <a:latin typeface="CS Avva Shenouda" pitchFamily="34" charset="0"/>
              </a:rPr>
              <a:t>petjwre</a:t>
            </a:r>
            <a:r>
              <a:rPr lang="fr-FR" sz="2600" b="1" dirty="0">
                <a:latin typeface="CS Avva Shenouda" pitchFamily="34" charset="0"/>
              </a:rPr>
              <a:t> </a:t>
            </a:r>
            <a:r>
              <a:rPr lang="fr-FR" sz="2600" b="1">
                <a:latin typeface="CS Avva Shenouda" pitchFamily="34" charset="0"/>
              </a:rPr>
              <a:t>@  `f`ouab `n[i </a:t>
            </a:r>
            <a:r>
              <a:rPr lang="fr-FR" sz="2600" b="1" dirty="0" err="1">
                <a:latin typeface="CS Avva Shenouda" pitchFamily="34" charset="0"/>
              </a:rPr>
              <a:t>petmou</a:t>
            </a:r>
            <a:r>
              <a:rPr lang="fr-FR" sz="2600" b="1" dirty="0">
                <a:latin typeface="CS Avva Shenouda" pitchFamily="34" charset="0"/>
              </a:rPr>
              <a:t> </a:t>
            </a:r>
            <a:r>
              <a:rPr lang="fr-FR" sz="2600" b="1">
                <a:latin typeface="CS Avva Shenouda" pitchFamily="34" charset="0"/>
              </a:rPr>
              <a:t>an `mmauatf </a:t>
            </a:r>
            <a:r>
              <a:rPr lang="fr-FR" sz="2600" b="1" dirty="0">
                <a:latin typeface="CS Avva Shenouda" pitchFamily="34" charset="0"/>
              </a:rPr>
              <a:t>@  </a:t>
            </a:r>
            <a:r>
              <a:rPr lang="fr-FR" sz="2600" b="1" dirty="0" err="1">
                <a:latin typeface="CS Avva Shenouda" pitchFamily="34" charset="0"/>
              </a:rPr>
              <a:t>pentaf</a:t>
            </a:r>
            <a:r>
              <a:rPr lang="fr-FR" sz="2600" b="1" dirty="0">
                <a:latin typeface="CS Avva Shenouda" pitchFamily="34" charset="0"/>
              </a:rPr>
              <a:t>] </a:t>
            </a:r>
            <a:r>
              <a:rPr lang="fr-FR" sz="2600" b="1">
                <a:latin typeface="CS Avva Shenouda" pitchFamily="34" charset="0"/>
              </a:rPr>
              <a:t>nan `ebolqen nef`hmot afsana`htyf `ejen nenagni`a</a:t>
            </a:r>
            <a:r>
              <a:rPr lang="fr-FR" sz="2600" b="1" dirty="0">
                <a:latin typeface="CS Avva Shenouda" pitchFamily="34" charset="0"/>
              </a:rPr>
              <a:t>. </a:t>
            </a:r>
            <a:r>
              <a:rPr lang="fr-FR" sz="2600" b="1" dirty="0" err="1">
                <a:latin typeface="CS Avva Shenouda" pitchFamily="34" charset="0"/>
              </a:rPr>
              <a:t>Ananiac</a:t>
            </a:r>
            <a:r>
              <a:rPr lang="fr-FR" sz="2600" b="1" dirty="0">
                <a:latin typeface="CS Avva Shenouda" pitchFamily="34" charset="0"/>
              </a:rPr>
              <a:t> </a:t>
            </a:r>
            <a:r>
              <a:rPr lang="fr-FR" sz="2600" b="1" dirty="0" err="1">
                <a:latin typeface="CS Avva Shenouda" pitchFamily="34" charset="0"/>
              </a:rPr>
              <a:t>Azariac</a:t>
            </a:r>
            <a:r>
              <a:rPr lang="fr-FR" sz="2600" b="1" dirty="0">
                <a:latin typeface="CS Avva Shenouda" pitchFamily="34" charset="0"/>
              </a:rPr>
              <a:t> </a:t>
            </a:r>
            <a:r>
              <a:rPr lang="fr-FR" sz="2600" b="1" dirty="0" err="1">
                <a:latin typeface="CS Avva Shenouda" pitchFamily="34" charset="0"/>
              </a:rPr>
              <a:t>ke</a:t>
            </a:r>
            <a:r>
              <a:rPr lang="fr-FR" sz="2600" b="1" dirty="0">
                <a:latin typeface="CS Avva Shenouda" pitchFamily="34" charset="0"/>
              </a:rPr>
              <a:t> </a:t>
            </a:r>
            <a:r>
              <a:rPr lang="fr-FR" sz="2600" b="1" dirty="0" err="1">
                <a:latin typeface="CS Avva Shenouda" pitchFamily="34" charset="0"/>
              </a:rPr>
              <a:t>Micayl</a:t>
            </a:r>
            <a:r>
              <a:rPr lang="fr-FR" sz="2600" b="1" dirty="0">
                <a:latin typeface="CS Avva Shenouda" pitchFamily="34" charset="0"/>
              </a:rPr>
              <a:t>.</a:t>
            </a:r>
          </a:p>
        </p:txBody>
      </p:sp>
      <p:sp>
        <p:nvSpPr>
          <p:cNvPr id="7" name="Rectangle 6"/>
          <p:cNvSpPr/>
          <p:nvPr/>
        </p:nvSpPr>
        <p:spPr>
          <a:xfrm>
            <a:off x="623392" y="4637454"/>
            <a:ext cx="10561173" cy="1569660"/>
          </a:xfrm>
          <a:prstGeom prst="rect">
            <a:avLst/>
          </a:prstGeom>
        </p:spPr>
        <p:txBody>
          <a:bodyPr wrap="square">
            <a:spAutoFit/>
          </a:bodyPr>
          <a:lstStyle/>
          <a:p>
            <a:pPr algn="ctr"/>
            <a:r>
              <a:rPr lang="fr-FR" sz="2400" b="1" dirty="0">
                <a:latin typeface="Book Antiqua" pitchFamily="18" charset="0"/>
              </a:rPr>
              <a:t>Et lorsque nous communions aux saints sacrements, </a:t>
            </a:r>
          </a:p>
          <a:p>
            <a:pPr algn="ctr"/>
            <a:r>
              <a:rPr lang="fr-FR" sz="2400" b="1" dirty="0">
                <a:latin typeface="Book Antiqua" pitchFamily="18" charset="0"/>
              </a:rPr>
              <a:t>nous crions en disant : Dieu Saint, Dieu Fort, Dieu qui est le seul Eternel. C’est lui qui nous a donné ses bienfaits </a:t>
            </a:r>
          </a:p>
          <a:p>
            <a:pPr algn="ctr"/>
            <a:r>
              <a:rPr lang="fr-FR" sz="2400" b="1" dirty="0">
                <a:latin typeface="Book Antiqua" pitchFamily="18" charset="0"/>
              </a:rPr>
              <a:t>et qui a eu pitié de notre ignorance. </a:t>
            </a:r>
            <a:r>
              <a:rPr lang="fr-FR" sz="2400" b="1" dirty="0" err="1">
                <a:latin typeface="Book Antiqua" pitchFamily="18" charset="0"/>
              </a:rPr>
              <a:t>Ananias</a:t>
            </a:r>
            <a:r>
              <a:rPr lang="fr-FR" sz="2400" b="1" dirty="0">
                <a:latin typeface="Book Antiqua" pitchFamily="18" charset="0"/>
              </a:rPr>
              <a:t> ; </a:t>
            </a:r>
            <a:r>
              <a:rPr lang="fr-FR" sz="2400" b="1" dirty="0" err="1">
                <a:latin typeface="Book Antiqua" pitchFamily="18" charset="0"/>
              </a:rPr>
              <a:t>Azarias</a:t>
            </a:r>
            <a:r>
              <a:rPr lang="fr-FR" sz="2400" b="1" dirty="0">
                <a:latin typeface="Book Antiqua" pitchFamily="18" charset="0"/>
              </a:rPr>
              <a:t> et </a:t>
            </a:r>
            <a:r>
              <a:rPr lang="fr-FR" sz="2400" b="1" dirty="0" err="1">
                <a:latin typeface="Book Antiqua" pitchFamily="18" charset="0"/>
              </a:rPr>
              <a:t>Mishaël</a:t>
            </a:r>
            <a:endParaRPr lang="fr-FR" sz="2400" b="1" dirty="0">
              <a:latin typeface="Book Antiqua" pitchFamily="18" charset="0"/>
            </a:endParaRPr>
          </a:p>
        </p:txBody>
      </p:sp>
    </p:spTree>
    <p:extLst>
      <p:ext uri="{BB962C8B-B14F-4D97-AF65-F5344CB8AC3E}">
        <p14:creationId xmlns:p14="http://schemas.microsoft.com/office/powerpoint/2010/main" val="294147126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938992"/>
          </a:xfrm>
          <a:prstGeom prst="rect">
            <a:avLst/>
          </a:prstGeom>
        </p:spPr>
        <p:txBody>
          <a:bodyPr wrap="square">
            <a:spAutoFit/>
          </a:bodyPr>
          <a:lstStyle/>
          <a:p>
            <a:pPr algn="just" rtl="1"/>
            <a:r>
              <a:rPr lang="ar-EG" sz="6000" b="1" dirty="0">
                <a:solidFill>
                  <a:srgbClr val="C00000"/>
                </a:solidFill>
              </a:rPr>
              <a:t>يسبحون ويباركون الله في كل حين.</a:t>
            </a:r>
            <a:endParaRPr lang="fr-FR" sz="6000" b="1" dirty="0">
              <a:solidFill>
                <a:srgbClr val="C00000"/>
              </a:solidFill>
            </a:endParaRPr>
          </a:p>
        </p:txBody>
      </p:sp>
      <p:sp>
        <p:nvSpPr>
          <p:cNvPr id="6" name="Rectangle 5"/>
          <p:cNvSpPr/>
          <p:nvPr/>
        </p:nvSpPr>
        <p:spPr>
          <a:xfrm>
            <a:off x="431371" y="614298"/>
            <a:ext cx="5880653" cy="1446550"/>
          </a:xfrm>
          <a:prstGeom prst="rect">
            <a:avLst/>
          </a:prstGeom>
        </p:spPr>
        <p:txBody>
          <a:bodyPr wrap="square">
            <a:spAutoFit/>
          </a:bodyPr>
          <a:lstStyle/>
          <a:p>
            <a:pPr algn="just"/>
            <a:r>
              <a:rPr lang="pt-BR" sz="4400" b="1">
                <a:solidFill>
                  <a:srgbClr val="C00000"/>
                </a:solidFill>
                <a:latin typeface="CS Avva Shenouda" pitchFamily="34" charset="0"/>
              </a:rPr>
              <a:t>Euhwc eu`cmou `e`V</a:t>
            </a:r>
            <a:r>
              <a:rPr lang="pt-BR" sz="4400" b="1" dirty="0">
                <a:solidFill>
                  <a:srgbClr val="C00000"/>
                </a:solidFill>
                <a:latin typeface="CS Avva Shenouda" pitchFamily="34" charset="0"/>
              </a:rPr>
              <a:t>]</a:t>
            </a:r>
          </a:p>
          <a:p>
            <a:pPr algn="just"/>
            <a:r>
              <a:rPr lang="pt-BR" sz="4400" b="1">
                <a:solidFill>
                  <a:srgbClr val="C00000"/>
                </a:solidFill>
                <a:latin typeface="CS Avva Shenouda" pitchFamily="34" charset="0"/>
              </a:rPr>
              <a:t> `ncyou </a:t>
            </a:r>
            <a:r>
              <a:rPr lang="pt-BR" sz="4400" b="1" dirty="0">
                <a:solidFill>
                  <a:srgbClr val="C00000"/>
                </a:solidFill>
                <a:latin typeface="CS Avva Shenouda" pitchFamily="34" charset="0"/>
              </a:rPr>
              <a:t>niben.</a:t>
            </a:r>
            <a:endParaRPr lang="fr-FR" sz="4400" b="1" dirty="0">
              <a:solidFill>
                <a:srgbClr val="C00000"/>
              </a:solidFill>
              <a:latin typeface="CS Avva Shenouda" pitchFamily="34" charset="0"/>
            </a:endParaRPr>
          </a:p>
        </p:txBody>
      </p:sp>
      <p:sp>
        <p:nvSpPr>
          <p:cNvPr id="7" name="Rectangle 6"/>
          <p:cNvSpPr/>
          <p:nvPr/>
        </p:nvSpPr>
        <p:spPr>
          <a:xfrm>
            <a:off x="623392" y="4368006"/>
            <a:ext cx="10561173" cy="1446550"/>
          </a:xfrm>
          <a:prstGeom prst="rect">
            <a:avLst/>
          </a:prstGeom>
        </p:spPr>
        <p:txBody>
          <a:bodyPr wrap="square">
            <a:spAutoFit/>
          </a:bodyPr>
          <a:lstStyle/>
          <a:p>
            <a:pPr algn="ctr"/>
            <a:r>
              <a:rPr lang="fr-FR" sz="4400" b="1" dirty="0">
                <a:solidFill>
                  <a:srgbClr val="C00000"/>
                </a:solidFill>
                <a:latin typeface="Book Antiqua" pitchFamily="18" charset="0"/>
              </a:rPr>
              <a:t>Ils louent et bénissent Dieu en tout temps.</a:t>
            </a:r>
          </a:p>
        </p:txBody>
      </p:sp>
    </p:spTree>
    <p:extLst>
      <p:ext uri="{BB962C8B-B14F-4D97-AF65-F5344CB8AC3E}">
        <p14:creationId xmlns:p14="http://schemas.microsoft.com/office/powerpoint/2010/main" val="18173776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Suite de l'histoire des 3 jeunes saints et de la prière d’</a:t>
            </a:r>
            <a:r>
              <a:rPr lang="fr-FR" sz="2800" b="1" i="1" dirty="0" err="1">
                <a:solidFill>
                  <a:srgbClr val="C00000"/>
                </a:solidFill>
              </a:rPr>
              <a:t>Azarias</a:t>
            </a:r>
            <a:endParaRPr lang="fr-FR" sz="2800" b="1" i="1" dirty="0">
              <a:solidFill>
                <a:srgbClr val="C00000"/>
              </a:solidFill>
            </a:endParaRPr>
          </a:p>
          <a:p>
            <a:pPr marL="0" indent="0" algn="ctr">
              <a:buNone/>
            </a:pPr>
            <a:r>
              <a:rPr lang="fr-FR" sz="2800" b="1" i="1" dirty="0">
                <a:solidFill>
                  <a:srgbClr val="C00000"/>
                </a:solidFill>
              </a:rPr>
              <a:t>Daniel 3 : 91-97</a:t>
            </a:r>
          </a:p>
          <a:p>
            <a:pPr marL="0" indent="0" algn="just">
              <a:buNone/>
            </a:pPr>
            <a:r>
              <a:rPr lang="fr-FR" sz="2800" b="1" dirty="0"/>
              <a:t>Le roi Nabuchodonosor les entendit chanter. Stupéfait, il se leva précipitamment et dit à ses conseillers : Nous avons bien jeté trois hommes, ligotés, au milieu du feu ? Ils répondirent : Assurément, ô roi.  Il reprit : Eh bien moi, je vois quatre hommes qui se promènent librement au milieu du feu, ils sont parfaitement indemnes, et le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دانيال ٣: ٩١ – ٩٧</a:t>
            </a:r>
            <a:endParaRPr lang="fr-FR" sz="3600" b="1" dirty="0"/>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حِينَئِذٍ تَحَيَّرَ </a:t>
            </a:r>
            <a:r>
              <a:rPr lang="ar-SA" sz="3600" b="1" dirty="0" err="1"/>
              <a:t>نَبُوخَذْنَصَّرُ</a:t>
            </a:r>
            <a:r>
              <a:rPr lang="ar-SA" sz="3600" b="1" dirty="0"/>
              <a:t> الْمَلِكُ وَقَامَ مُسْرِعاً فَأَجَابَ وَقَالَ لِمُشِيرِيهِ: «أَلَمْ نُلْقِ ثَلاَثَةَ رِجَالٍ مُوثَقِينَ فِي وَسَطِ النَّارِ؟» فَأَجَابُوا وَقَالُوا لِلْمَلِكِ: «صَحِيحٌ أَيُّهَا الْمَلِكُ». أَجَابَ وَقَالَ: «هَا أَنَا نَاظِرٌ أَرْبَعَةَ رِجَالٍ مَحْلُولِينَ يَتَمَشَّوْنَ فِي وَسَطِ النَّارِ وَمَا بِهِمْ ضَرَرٌ، وَمَنْظَرُ</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2694041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quatrième ressemble à un fils des dieux.</a:t>
            </a:r>
          </a:p>
          <a:p>
            <a:pPr marL="0" indent="0" algn="just">
              <a:buNone/>
            </a:pPr>
            <a:endParaRPr lang="fr-FR" sz="2800" b="1" dirty="0"/>
          </a:p>
          <a:p>
            <a:pPr marL="0" indent="0" algn="just">
              <a:buNone/>
            </a:pPr>
            <a:r>
              <a:rPr lang="fr-FR" sz="2800" b="1" dirty="0"/>
              <a:t>Nabuchodonosor s'approcha de l'ouverture de la fournaise de feu ardent et dit :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serviteurs du Dieu Très-Haut, sortez et venez ici." Alors du milieu du feu sortirent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S'assemblèrent satrapes, magistrats, gouverneurs et intimes du roi pour voir ces hommes : le feu n'avait pas eu de pouvoir sur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الرَّابِعِ شَبِيهٌ بِابْنِ الآلِهَةِ».</a:t>
            </a:r>
            <a:endParaRPr lang="fr-FR" sz="4000" b="1" dirty="0"/>
          </a:p>
          <a:p>
            <a:pPr lvl="0" algn="just" rtl="1" fontAlgn="base">
              <a:spcBef>
                <a:spcPct val="20000"/>
              </a:spcBef>
              <a:spcAft>
                <a:spcPct val="0"/>
              </a:spcAft>
              <a:defRPr/>
            </a:pPr>
            <a:endParaRPr lang="fr-FR" altLang="fr-FR" sz="4000" b="1" dirty="0">
              <a:solidFill>
                <a:prstClr val="black"/>
              </a:solidFill>
              <a:latin typeface="Times New Roman" panose="02020603050405020304" pitchFamily="18" charset="0"/>
              <a:cs typeface="Arial" panose="020B0604020202020204" pitchFamily="34" charset="0"/>
            </a:endParaRPr>
          </a:p>
          <a:p>
            <a:pPr lvl="0" algn="just" rtl="1" fontAlgn="base">
              <a:spcBef>
                <a:spcPct val="20000"/>
              </a:spcBef>
              <a:spcAft>
                <a:spcPct val="0"/>
              </a:spcAft>
              <a:defRPr/>
            </a:pPr>
            <a:r>
              <a:rPr lang="ar-SA" altLang="fr-FR" sz="4000" b="1" dirty="0">
                <a:solidFill>
                  <a:prstClr val="black"/>
                </a:solidFill>
                <a:latin typeface="Times New Roman" panose="02020603050405020304" pitchFamily="18" charset="0"/>
                <a:cs typeface="Arial" panose="020B0604020202020204" pitchFamily="34" charset="0"/>
              </a:rPr>
              <a:t>ثُمَّ اقْتَرَبَ </a:t>
            </a:r>
            <a:r>
              <a:rPr lang="ar-SA" altLang="fr-FR" sz="4000" b="1" dirty="0" err="1">
                <a:solidFill>
                  <a:prstClr val="black"/>
                </a:solidFill>
                <a:latin typeface="Times New Roman" panose="02020603050405020304" pitchFamily="18" charset="0"/>
                <a:cs typeface="Arial" panose="020B0604020202020204" pitchFamily="34" charset="0"/>
              </a:rPr>
              <a:t>نَبُوخَذْنَصَّرُ</a:t>
            </a:r>
            <a:r>
              <a:rPr lang="ar-SA" altLang="fr-FR" sz="4000" b="1" dirty="0">
                <a:solidFill>
                  <a:prstClr val="black"/>
                </a:solidFill>
                <a:latin typeface="Times New Roman" panose="02020603050405020304" pitchFamily="18" charset="0"/>
                <a:cs typeface="Arial" panose="020B0604020202020204" pitchFamily="34" charset="0"/>
              </a:rPr>
              <a:t> إِلَى بَابِ أَتُّونِ النَّارِ الْمُتَّقِدَةِ وَأَجَابَ، فَقَالَ: «يَا </a:t>
            </a:r>
            <a:r>
              <a:rPr lang="ar-SA" altLang="fr-FR" sz="4000" b="1" dirty="0" err="1">
                <a:solidFill>
                  <a:prstClr val="black"/>
                </a:solidFill>
                <a:latin typeface="Times New Roman" panose="02020603050405020304" pitchFamily="18" charset="0"/>
                <a:cs typeface="Arial" panose="020B0604020202020204" pitchFamily="34" charset="0"/>
              </a:rPr>
              <a:t>شَدْرَخُ</a:t>
            </a:r>
            <a:r>
              <a:rPr lang="ar-SA" altLang="fr-FR" sz="4000" b="1" dirty="0">
                <a:solidFill>
                  <a:prstClr val="black"/>
                </a:solidFill>
                <a:latin typeface="Times New Roman" panose="02020603050405020304" pitchFamily="18" charset="0"/>
                <a:cs typeface="Arial" panose="020B0604020202020204" pitchFamily="34" charset="0"/>
              </a:rPr>
              <a:t> </a:t>
            </a:r>
            <a:r>
              <a:rPr lang="ar-SA" altLang="fr-FR" sz="4000" b="1" dirty="0" err="1">
                <a:solidFill>
                  <a:prstClr val="black"/>
                </a:solidFill>
                <a:latin typeface="Times New Roman" panose="02020603050405020304" pitchFamily="18" charset="0"/>
                <a:cs typeface="Arial" panose="020B0604020202020204" pitchFamily="34" charset="0"/>
              </a:rPr>
              <a:t>وَمِيشَخُ</a:t>
            </a:r>
            <a:r>
              <a:rPr lang="ar-SA" altLang="fr-FR" sz="4000" b="1" dirty="0">
                <a:solidFill>
                  <a:prstClr val="black"/>
                </a:solidFill>
                <a:latin typeface="Times New Roman" panose="02020603050405020304" pitchFamily="18" charset="0"/>
                <a:cs typeface="Arial" panose="020B0604020202020204" pitchFamily="34" charset="0"/>
              </a:rPr>
              <a:t> وَعَبْدَ نَغُو، يَا عَبِيدَ اللهِ الْعَلِيِّ، اخْرُجُوا وَتَعَالَوْا». فَخَرَجَ </a:t>
            </a:r>
            <a:r>
              <a:rPr lang="ar-SA" altLang="fr-FR" sz="4000" b="1" dirty="0" err="1">
                <a:solidFill>
                  <a:prstClr val="black"/>
                </a:solidFill>
                <a:latin typeface="Times New Roman" panose="02020603050405020304" pitchFamily="18" charset="0"/>
                <a:cs typeface="Arial" panose="020B0604020202020204" pitchFamily="34" charset="0"/>
              </a:rPr>
              <a:t>شَدْرَخُ</a:t>
            </a:r>
            <a:r>
              <a:rPr lang="ar-SA" altLang="fr-FR" sz="4000" b="1" dirty="0">
                <a:solidFill>
                  <a:prstClr val="black"/>
                </a:solidFill>
                <a:latin typeface="Times New Roman" panose="02020603050405020304" pitchFamily="18" charset="0"/>
                <a:cs typeface="Arial" panose="020B0604020202020204" pitchFamily="34" charset="0"/>
              </a:rPr>
              <a:t> </a:t>
            </a:r>
            <a:r>
              <a:rPr lang="ar-SA" altLang="fr-FR" sz="4000" b="1" dirty="0" err="1">
                <a:solidFill>
                  <a:prstClr val="black"/>
                </a:solidFill>
                <a:latin typeface="Times New Roman" panose="02020603050405020304" pitchFamily="18" charset="0"/>
                <a:cs typeface="Arial" panose="020B0604020202020204" pitchFamily="34" charset="0"/>
              </a:rPr>
              <a:t>وَمِيشَخُ</a:t>
            </a:r>
            <a:r>
              <a:rPr lang="ar-SA" altLang="fr-FR" sz="4000" b="1" dirty="0">
                <a:solidFill>
                  <a:prstClr val="black"/>
                </a:solidFill>
                <a:latin typeface="Times New Roman" panose="02020603050405020304" pitchFamily="18" charset="0"/>
                <a:cs typeface="Arial" panose="020B0604020202020204" pitchFamily="34" charset="0"/>
              </a:rPr>
              <a:t> وَعَبْدَ نَغُو مِنْ وَسْطِ النَّارِ. فَاجْتَمَعَتِ الْمَرَازِبَةُ وَالشِّحَنُ وَالْوُلاَةُ وَمُشِيرُو الْمَلِكِ وَرَأَوْا هؤُلاَءِ الرِّجَالَ الَّذِينَ لَمْ تَكُنْ لِلنَّارِ قُوَّةٌ عَلَى</a:t>
            </a:r>
          </a:p>
        </p:txBody>
      </p:sp>
    </p:spTree>
    <p:extLst>
      <p:ext uri="{BB962C8B-B14F-4D97-AF65-F5344CB8AC3E}">
        <p14:creationId xmlns:p14="http://schemas.microsoft.com/office/powerpoint/2010/main" val="99350559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leur corps, les cheveux de leur tête n'avaient pas été consumés, leur manteau n'avait pas été altéré, nulle odeur de feu ne s'attachait à eux.</a:t>
            </a:r>
          </a:p>
          <a:p>
            <a:pPr marL="0" indent="0" algn="just">
              <a:buNone/>
            </a:pPr>
            <a:endParaRPr lang="fr-FR" sz="2800" b="1" dirty="0"/>
          </a:p>
          <a:p>
            <a:pPr marL="0" indent="0" algn="just">
              <a:buNone/>
            </a:pPr>
            <a:r>
              <a:rPr lang="fr-FR" sz="2800" b="1" dirty="0"/>
              <a:t>Nabuchodonosor s'écria : Béni soit le Dieu de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qui a envoyé son ange et délivré ses serviteurs ! Ils ont mis leur confiance en lui, et ils ont désobéi à l'ordre du roi, ils ont livré leur corps plutôt que de servir et d'adorer un autre dieu que leur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أَجْسَامِهِمْ، وَشَعْرَةٌ منْ رُؤُوسِهِمْ لَمْ تَحْتَرِقْ، وَسَرَاوِيلُهُمْ لَمْ تَتَغَيَّرْ، وَرَائِحَةُ النَّارِ لَمْ تَأْتِ عَلَيْهِمْ.</a:t>
            </a:r>
            <a:endParaRPr lang="fr-FR" sz="4000" b="1" dirty="0"/>
          </a:p>
          <a:p>
            <a:pPr lvl="0" algn="just" rtl="1" fontAlgn="base">
              <a:spcBef>
                <a:spcPct val="20000"/>
              </a:spcBef>
              <a:spcAft>
                <a:spcPct val="0"/>
              </a:spcAft>
              <a:defRPr/>
            </a:pPr>
            <a:endParaRPr lang="fr-FR" altLang="fr-FR" sz="4000" b="1" dirty="0">
              <a:solidFill>
                <a:prstClr val="black"/>
              </a:solidFill>
              <a:latin typeface="Times New Roman" panose="02020603050405020304" pitchFamily="18" charset="0"/>
              <a:cs typeface="Arial" panose="020B0604020202020204" pitchFamily="34" charset="0"/>
            </a:endParaRPr>
          </a:p>
          <a:p>
            <a:pPr lvl="0" algn="just" rtl="1" fontAlgn="base">
              <a:spcBef>
                <a:spcPct val="20000"/>
              </a:spcBef>
              <a:spcAft>
                <a:spcPct val="0"/>
              </a:spcAft>
              <a:defRPr/>
            </a:pPr>
            <a:r>
              <a:rPr lang="ar-SA" altLang="fr-FR" sz="4000" b="1" dirty="0">
                <a:solidFill>
                  <a:prstClr val="black"/>
                </a:solidFill>
                <a:latin typeface="Times New Roman" panose="02020603050405020304" pitchFamily="18" charset="0"/>
                <a:cs typeface="Arial" panose="020B0604020202020204" pitchFamily="34" charset="0"/>
              </a:rPr>
              <a:t>فَأَجَابَ </a:t>
            </a:r>
            <a:r>
              <a:rPr lang="ar-SA" altLang="fr-FR" sz="4000" b="1" dirty="0" err="1">
                <a:solidFill>
                  <a:prstClr val="black"/>
                </a:solidFill>
                <a:latin typeface="Times New Roman" panose="02020603050405020304" pitchFamily="18" charset="0"/>
                <a:cs typeface="Arial" panose="020B0604020202020204" pitchFamily="34" charset="0"/>
              </a:rPr>
              <a:t>نَبُوخَذْنَصَّرُ</a:t>
            </a:r>
            <a:r>
              <a:rPr lang="ar-SA" altLang="fr-FR" sz="4000" b="1" dirty="0">
                <a:solidFill>
                  <a:prstClr val="black"/>
                </a:solidFill>
                <a:latin typeface="Times New Roman" panose="02020603050405020304" pitchFamily="18" charset="0"/>
                <a:cs typeface="Arial" panose="020B0604020202020204" pitchFamily="34" charset="0"/>
              </a:rPr>
              <a:t> وَقَالَ: «تَبَارَكَ إِلهُ </a:t>
            </a:r>
            <a:r>
              <a:rPr lang="ar-SA" altLang="fr-FR" sz="4000" b="1" dirty="0" err="1">
                <a:solidFill>
                  <a:prstClr val="black"/>
                </a:solidFill>
                <a:latin typeface="Times New Roman" panose="02020603050405020304" pitchFamily="18" charset="0"/>
                <a:cs typeface="Arial" panose="020B0604020202020204" pitchFamily="34" charset="0"/>
              </a:rPr>
              <a:t>شَدْرَخَ</a:t>
            </a:r>
            <a:r>
              <a:rPr lang="ar-SA" altLang="fr-FR" sz="4000" b="1" dirty="0">
                <a:solidFill>
                  <a:prstClr val="black"/>
                </a:solidFill>
                <a:latin typeface="Times New Roman" panose="02020603050405020304" pitchFamily="18" charset="0"/>
                <a:cs typeface="Arial" panose="020B0604020202020204" pitchFamily="34" charset="0"/>
              </a:rPr>
              <a:t> </a:t>
            </a:r>
            <a:r>
              <a:rPr lang="ar-SA" altLang="fr-FR" sz="4000" b="1" dirty="0" err="1">
                <a:solidFill>
                  <a:prstClr val="black"/>
                </a:solidFill>
                <a:latin typeface="Times New Roman" panose="02020603050405020304" pitchFamily="18" charset="0"/>
                <a:cs typeface="Arial" panose="020B0604020202020204" pitchFamily="34" charset="0"/>
              </a:rPr>
              <a:t>وَمِيشَخَ</a:t>
            </a:r>
            <a:r>
              <a:rPr lang="ar-SA" altLang="fr-FR" sz="4000" b="1" dirty="0">
                <a:solidFill>
                  <a:prstClr val="black"/>
                </a:solidFill>
                <a:latin typeface="Times New Roman" panose="02020603050405020304" pitchFamily="18" charset="0"/>
                <a:cs typeface="Arial" panose="020B0604020202020204" pitchFamily="34" charset="0"/>
              </a:rPr>
              <a:t> وَعَبْدَ نَغُو، الَّذِي أَرْسَلَ مَلاَكَهُ وَأَنْقَذَ عَبِيدَهُ الَّذِينَ اتَّكَلُوا عَلَيْهِ وَغَيَّرُوا كَلِمَةَ الْمَلِكِ وَأَسْلَمُوا أَجْسَادَهُمْ لِكَيْلاَ يَعْبُدُوا أَوْ يَسْجُدُوا لإِلهٍ غَيْرِ إِلهِهِمْ.</a:t>
            </a:r>
          </a:p>
        </p:txBody>
      </p:sp>
    </p:spTree>
    <p:extLst>
      <p:ext uri="{BB962C8B-B14F-4D97-AF65-F5344CB8AC3E}">
        <p14:creationId xmlns:p14="http://schemas.microsoft.com/office/powerpoint/2010/main" val="380302798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Voici le décret que je porte : Peuples, nations et langues, que tous ceux d'entre vous qui parleraient avec insolence contre le Dieu de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soient mis en pièces, et que leurs maisons soient changées en bourbiers, car il n'est pas d'autre dieu qui puisse délivrer de la sorte." Alors le roi fit prospérer </a:t>
            </a:r>
            <a:r>
              <a:rPr lang="fr-FR" sz="2800" b="1" dirty="0" err="1"/>
              <a:t>Sidrac</a:t>
            </a:r>
            <a:r>
              <a:rPr lang="fr-FR" sz="2800" b="1" dirty="0"/>
              <a:t>, </a:t>
            </a:r>
            <a:r>
              <a:rPr lang="fr-FR" sz="2800" b="1" dirty="0" err="1"/>
              <a:t>Misac</a:t>
            </a:r>
            <a:r>
              <a:rPr lang="fr-FR" sz="2800" b="1" dirty="0"/>
              <a:t> et </a:t>
            </a:r>
            <a:r>
              <a:rPr lang="fr-FR" sz="2800" b="1" dirty="0" err="1"/>
              <a:t>Abdénago</a:t>
            </a:r>
            <a:r>
              <a:rPr lang="fr-FR" sz="2800" b="1" dirty="0"/>
              <a:t> dans la province de Babylone.</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fontAlgn="base">
              <a:spcBef>
                <a:spcPct val="20000"/>
              </a:spcBef>
              <a:spcAft>
                <a:spcPct val="0"/>
              </a:spcAft>
              <a:defRPr/>
            </a:pPr>
            <a:r>
              <a:rPr lang="ar-SA" sz="4000" b="1" dirty="0"/>
              <a:t>فَمِنِّي قَدْ صَدَرَ أَمْرٌ بِأَنَّ كُلَّ شَعْبٍ وَأُمَّةٍ وَلِسَانٍ يَتَكَلَّمُونَ بِالسُّوءِ عَلَى إِلهِ </a:t>
            </a:r>
            <a:r>
              <a:rPr lang="ar-SA" sz="4000" b="1" dirty="0" err="1"/>
              <a:t>شَدْرَخَ</a:t>
            </a:r>
            <a:r>
              <a:rPr lang="ar-SA" sz="4000" b="1" dirty="0"/>
              <a:t> </a:t>
            </a:r>
            <a:r>
              <a:rPr lang="ar-SA" sz="4000" b="1" dirty="0" err="1"/>
              <a:t>وَمِيشَخَ</a:t>
            </a:r>
            <a:r>
              <a:rPr lang="ar-SA" sz="4000" b="1" dirty="0"/>
              <a:t> وَعَبْدَ نَغُو، فَإِنَّهُمْ يُصَيَّرُونَ إِرْباً </a:t>
            </a:r>
            <a:r>
              <a:rPr lang="ar-SA" sz="4000" b="1" dirty="0" err="1"/>
              <a:t>إِرْباً</a:t>
            </a:r>
            <a:r>
              <a:rPr lang="ar-SA" sz="4000" b="1" dirty="0"/>
              <a:t>، وَتُجْعَلُ بُيُوتُهُمْ مَزْبَلَةً، إِذْ لَيْسَ إِلهٌ آخَرُ يَسْتَطِيعُ أَنْ يُنَجِّيَ هكَذَا». حِينَئِذٍ قَدَّمَ الْمَلِكُ </a:t>
            </a:r>
            <a:r>
              <a:rPr lang="ar-SA" sz="4000" b="1" dirty="0" err="1"/>
              <a:t>شَدْرَخَ</a:t>
            </a:r>
            <a:r>
              <a:rPr lang="ar-SA" sz="4000" b="1" dirty="0"/>
              <a:t> </a:t>
            </a:r>
            <a:r>
              <a:rPr lang="ar-SA" sz="4000" b="1" dirty="0" err="1"/>
              <a:t>وَمِيشَخَ</a:t>
            </a:r>
            <a:r>
              <a:rPr lang="ar-SA" sz="4000" b="1" dirty="0"/>
              <a:t> وَعَبْدَ نَغُوَ فِي وِلاَيَةِ بَابِلَ.</a:t>
            </a:r>
            <a:endParaRPr lang="fr-FR" sz="4000" b="1" dirty="0"/>
          </a:p>
          <a:p>
            <a:pPr lvl="0" algn="just" rtl="1" fontAlgn="base">
              <a:spcBef>
                <a:spcPct val="20000"/>
              </a:spcBef>
              <a:spcAft>
                <a:spcPct val="0"/>
              </a:spcAft>
              <a:defRPr/>
            </a:pPr>
            <a:r>
              <a:rPr lang="ar-SA" sz="4000" b="1" i="1" dirty="0">
                <a:solidFill>
                  <a:srgbClr val="C00000"/>
                </a:solidFill>
              </a:rPr>
              <a:t>والسبح لله دائماً آمين.</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887346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Louange de la Vierge Marie</a:t>
            </a:r>
          </a:p>
          <a:p>
            <a:pPr marL="0" indent="0" algn="ctr">
              <a:buNone/>
            </a:pPr>
            <a:r>
              <a:rPr lang="fr-FR" sz="2800" b="1" i="1" dirty="0">
                <a:solidFill>
                  <a:srgbClr val="C00000"/>
                </a:solidFill>
              </a:rPr>
              <a:t>Luc 1 : 46 – 55</a:t>
            </a:r>
          </a:p>
          <a:p>
            <a:pPr marL="0" indent="0" algn="ctr">
              <a:buNone/>
            </a:pPr>
            <a:endParaRPr lang="fr-FR" sz="2800" b="1" i="1" dirty="0">
              <a:solidFill>
                <a:srgbClr val="C00000"/>
              </a:solidFill>
            </a:endParaRPr>
          </a:p>
          <a:p>
            <a:pPr marL="0" indent="0" algn="just">
              <a:buNone/>
            </a:pPr>
            <a:r>
              <a:rPr lang="fr-FR" sz="2800" b="1" dirty="0"/>
              <a:t>Marie dit alors : « Mon âme exalte le Seigneur, mon esprit exulte en Dieu mon Sauveur. Il s'est penché sur son humble servante ; désormais tous les âges me diront bienheureuse. Le Puissant fit pour moi des merveilles ; Saint est son nom ! Son amour s'étend d'âge en âge sur ceux qui le craignent.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err="1">
                <a:solidFill>
                  <a:srgbClr val="C00000"/>
                </a:solidFill>
              </a:rPr>
              <a:t>تسبحة</a:t>
            </a:r>
            <a:r>
              <a:rPr lang="ar-SA" sz="3600" b="1" i="1" dirty="0">
                <a:solidFill>
                  <a:srgbClr val="C00000"/>
                </a:solidFill>
              </a:rPr>
              <a:t> العذراء مريم</a:t>
            </a:r>
          </a:p>
          <a:p>
            <a:pPr algn="ctr" rtl="1"/>
            <a:r>
              <a:rPr lang="ar-SA" sz="3600" b="1" i="1" dirty="0">
                <a:solidFill>
                  <a:srgbClr val="C00000"/>
                </a:solidFill>
              </a:rPr>
              <a:t>لوقا ١: ٤٦ – ٥٥</a:t>
            </a: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فَقَالَتْ مَرْيَمُ: «تُعَظِّمُ نَفْسِي </a:t>
            </a:r>
            <a:r>
              <a:rPr lang="ar-SA" sz="3600" b="1" dirty="0" err="1"/>
              <a:t>ٱلرَّبَّ</a:t>
            </a:r>
            <a:r>
              <a:rPr lang="ar-SA" sz="3600" b="1" dirty="0"/>
              <a:t>، وَتَبْتَهِجُ رُوحِي </a:t>
            </a:r>
            <a:r>
              <a:rPr lang="ar-SA" sz="3600" b="1" dirty="0" err="1"/>
              <a:t>بِٱللهِ</a:t>
            </a:r>
            <a:r>
              <a:rPr lang="ar-SA" sz="3600" b="1" dirty="0"/>
              <a:t> مُخَلِّصِي، لِأَنَّهُ نَظَرَ إِلَى </a:t>
            </a:r>
            <a:r>
              <a:rPr lang="ar-SA" sz="3600" b="1" dirty="0" err="1"/>
              <a:t>ٱتِّضَاعِ</a:t>
            </a:r>
            <a:r>
              <a:rPr lang="ar-SA" sz="3600" b="1" dirty="0"/>
              <a:t> أَمَتِهِ. </a:t>
            </a:r>
            <a:r>
              <a:rPr lang="ar-SA" sz="3600" b="1" dirty="0" err="1"/>
              <a:t>فَهُوَذَا</a:t>
            </a:r>
            <a:r>
              <a:rPr lang="ar-SA" sz="3600" b="1" dirty="0"/>
              <a:t> مُنْذُ </a:t>
            </a:r>
            <a:r>
              <a:rPr lang="ar-SA" sz="3600" b="1" dirty="0" err="1"/>
              <a:t>ٱلْآنَ</a:t>
            </a:r>
            <a:r>
              <a:rPr lang="ar-SA" sz="3600" b="1" dirty="0"/>
              <a:t> جَمِيعُ </a:t>
            </a:r>
            <a:r>
              <a:rPr lang="ar-SA" sz="3600" b="1" dirty="0" err="1"/>
              <a:t>ٱلْأَجْيَالِ</a:t>
            </a:r>
            <a:r>
              <a:rPr lang="ar-SA" sz="3600" b="1" dirty="0"/>
              <a:t> </a:t>
            </a:r>
            <a:r>
              <a:rPr lang="ar-SA" sz="3600" b="1" dirty="0" err="1"/>
              <a:t>تُطَوِّبُنِي</a:t>
            </a:r>
            <a:r>
              <a:rPr lang="ar-SA" sz="3600" b="1" dirty="0"/>
              <a:t>، لِأَنَّ </a:t>
            </a:r>
            <a:r>
              <a:rPr lang="ar-SA" sz="3600" b="1" dirty="0" err="1"/>
              <a:t>ٱلْقَدِيرَ</a:t>
            </a:r>
            <a:r>
              <a:rPr lang="ar-SA" sz="3600" b="1" dirty="0"/>
              <a:t> صَنَعَ بِي عَظَائِمَ، </a:t>
            </a:r>
            <a:r>
              <a:rPr lang="ar-SA" sz="3600" b="1" dirty="0" err="1"/>
              <a:t>وَٱسْمُهُ</a:t>
            </a:r>
            <a:r>
              <a:rPr lang="ar-SA" sz="3600" b="1" dirty="0"/>
              <a:t> قُدُّوسٌ، وَرَحْمَتُهُ إِلَى جِيلِ </a:t>
            </a:r>
            <a:r>
              <a:rPr lang="ar-SA" sz="3600" b="1" dirty="0" err="1"/>
              <a:t>ٱلْأَجْيَالِ</a:t>
            </a:r>
            <a:r>
              <a:rPr lang="ar-SA" sz="3600" b="1" dirty="0"/>
              <a:t> لِلَّذِينَ يَتَّقُونَهُ.</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020695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Déployant la force de son bras, il disperse les superbes. Il renverse les puissants de leurs trônes, il élève les humbles. Il comble de bien les affamés, renvoie les riches les mains vides. Il relève Israël son serviteur, il se souvient de son amour, de la promesse faite à nos pères, en faveur d'Abraham et de sa race à jamais.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fontAlgn="base">
              <a:spcBef>
                <a:spcPct val="20000"/>
              </a:spcBef>
              <a:spcAft>
                <a:spcPct val="0"/>
              </a:spcAft>
              <a:defRPr/>
            </a:pPr>
            <a:r>
              <a:rPr lang="ar-SA" sz="4000" b="1" dirty="0"/>
              <a:t> صَنَعَ قُوَّةً بِذِرَاعِهِ. شَتَّتَ </a:t>
            </a:r>
            <a:r>
              <a:rPr lang="ar-SA" sz="4000" b="1" dirty="0" err="1"/>
              <a:t>ٱلْمُسْتَكْبِرِينَ</a:t>
            </a:r>
            <a:r>
              <a:rPr lang="ar-SA" sz="4000" b="1" dirty="0"/>
              <a:t> بِفِكْرِ قُلُوبِهِمْ. أَنْزَلَ </a:t>
            </a:r>
            <a:r>
              <a:rPr lang="ar-SA" sz="4000" b="1" dirty="0" err="1"/>
              <a:t>ٱلْأَعِزَّاءَ</a:t>
            </a:r>
            <a:r>
              <a:rPr lang="ar-SA" sz="4000" b="1" dirty="0"/>
              <a:t> عَنِ </a:t>
            </a:r>
            <a:r>
              <a:rPr lang="ar-SA" sz="4000" b="1" dirty="0" err="1"/>
              <a:t>ٱلْكَرَاسِيِّ</a:t>
            </a:r>
            <a:r>
              <a:rPr lang="ar-SA" sz="4000" b="1" dirty="0"/>
              <a:t> وَرَفَعَ </a:t>
            </a:r>
            <a:r>
              <a:rPr lang="ar-SA" sz="4000" b="1" dirty="0" err="1"/>
              <a:t>ٱلْمُتَّضِعِينَ</a:t>
            </a:r>
            <a:r>
              <a:rPr lang="ar-SA" sz="4000" b="1" dirty="0"/>
              <a:t>. أَشْبَعَ </a:t>
            </a:r>
            <a:r>
              <a:rPr lang="ar-SA" sz="4000" b="1" dirty="0" err="1"/>
              <a:t>ٱلْجِيَاعَ</a:t>
            </a:r>
            <a:r>
              <a:rPr lang="ar-SA" sz="4000" b="1" dirty="0"/>
              <a:t> خَيْرَاتٍ وَصَرَفَ </a:t>
            </a:r>
            <a:r>
              <a:rPr lang="ar-SA" sz="4000" b="1" dirty="0" err="1"/>
              <a:t>ٱلْأَغْنِيَاءَ</a:t>
            </a:r>
            <a:r>
              <a:rPr lang="ar-SA" sz="4000" b="1" dirty="0"/>
              <a:t> فَارِغِينَ. عَضَدَ إِسْرَائِيلَ فَتَاهُ لِيَذْكُرَ رَحْمَةً، كَمَا كَلَّمَ آبَاءَنَا. لِإِبْراهِيمَ وَنَسْلِهِ إِلَى </a:t>
            </a:r>
            <a:r>
              <a:rPr lang="ar-SA" sz="4000" b="1" dirty="0" err="1"/>
              <a:t>ٱلْأَبَدِ</a:t>
            </a:r>
            <a:r>
              <a:rPr lang="ar-SA" sz="4000" b="1" dirty="0"/>
              <a:t>».</a:t>
            </a:r>
            <a:endParaRPr lang="fr-FR" sz="4000" b="1" dirty="0"/>
          </a:p>
          <a:p>
            <a:pPr lvl="0" algn="just" rtl="1" fontAlgn="base">
              <a:spcBef>
                <a:spcPct val="20000"/>
              </a:spcBef>
              <a:spcAft>
                <a:spcPct val="0"/>
              </a:spcAft>
              <a:defRPr/>
            </a:pPr>
            <a:endParaRPr lang="fr-FR" sz="4000" b="1" dirty="0"/>
          </a:p>
          <a:p>
            <a:pPr lvl="0" algn="just" rtl="1" fontAlgn="base">
              <a:spcBef>
                <a:spcPct val="20000"/>
              </a:spcBef>
              <a:spcAft>
                <a:spcPct val="0"/>
              </a:spcAft>
              <a:defRPr/>
            </a:pPr>
            <a:r>
              <a:rPr lang="ar-SA" sz="4000" b="1" i="1" dirty="0">
                <a:solidFill>
                  <a:srgbClr val="C00000"/>
                </a:solidFill>
              </a:rPr>
              <a:t>والسبح لله دائماً آمين</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42441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prêtre Zacharie</a:t>
            </a:r>
          </a:p>
          <a:p>
            <a:pPr marL="0" indent="0" algn="ctr">
              <a:buNone/>
            </a:pPr>
            <a:r>
              <a:rPr lang="fr-FR" sz="2800" b="1" i="1" dirty="0">
                <a:solidFill>
                  <a:srgbClr val="C00000"/>
                </a:solidFill>
              </a:rPr>
              <a:t>Luc 1 : 68 - 79</a:t>
            </a:r>
          </a:p>
          <a:p>
            <a:pPr marL="0" indent="0" algn="ctr">
              <a:buNone/>
            </a:pPr>
            <a:endParaRPr lang="fr-FR" sz="2800" b="1" i="1" dirty="0">
              <a:solidFill>
                <a:srgbClr val="C00000"/>
              </a:solidFill>
            </a:endParaRPr>
          </a:p>
          <a:p>
            <a:pPr marL="0" indent="0" algn="just">
              <a:buNone/>
            </a:pPr>
            <a:r>
              <a:rPr lang="fr-FR" sz="2800" b="1" dirty="0"/>
              <a:t>« Béni soit le Seigneur, le Dieu d'Israël, parce qu'il a visité son peuple pour accomplir sa libération. Dans la maison de David, son serviteur, il a fait se lever une force qui nous sauve. C'est ce qu'il avait annoncé autrefois par la bouche de ses saints prophètes : le salut qui nous délivre de nos adversaires, des mains de tous nos ennemis.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زكريا الكاهن</a:t>
            </a:r>
          </a:p>
          <a:p>
            <a:pPr algn="ctr" rtl="1"/>
            <a:r>
              <a:rPr lang="ar-SA" sz="3600" b="1" i="1" dirty="0">
                <a:solidFill>
                  <a:srgbClr val="C00000"/>
                </a:solidFill>
              </a:rPr>
              <a:t>لوقا ١: ٦٨ – ٧٩</a:t>
            </a: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«مُبَارَكٌ </a:t>
            </a:r>
            <a:r>
              <a:rPr lang="ar-SA" sz="3600" b="1" dirty="0" err="1"/>
              <a:t>ٱلرَّبُّ</a:t>
            </a:r>
            <a:r>
              <a:rPr lang="ar-SA" sz="3600" b="1" dirty="0"/>
              <a:t> إِلَهُ إِسْرَائِيلَ لِأَنَّهُ </a:t>
            </a:r>
            <a:r>
              <a:rPr lang="ar-SA" sz="3600" b="1" dirty="0" err="1"/>
              <a:t>ٱفْتَقَدَ</a:t>
            </a:r>
            <a:r>
              <a:rPr lang="ar-SA" sz="3600" b="1" dirty="0"/>
              <a:t> وَصَنَعَ فِدَاءً لِشَعْبِهِ، وَأَقَامَ لَنَا قَرْنَ خَلَاصٍ فِي بَيْتِ دَاوُدَ فَتَاهُ. كَمَا تَكَلَّمَ بِفَمِ أَنْبِيَائِهِ </a:t>
            </a:r>
            <a:r>
              <a:rPr lang="ar-SA" sz="3600" b="1" dirty="0" err="1"/>
              <a:t>ٱلْقِدِّيسِينَ</a:t>
            </a:r>
            <a:r>
              <a:rPr lang="ar-SA" sz="3600" b="1" dirty="0"/>
              <a:t> </a:t>
            </a:r>
            <a:r>
              <a:rPr lang="ar-SA" sz="3600" b="1" dirty="0" err="1"/>
              <a:t>ٱلَّذِينَ</a:t>
            </a:r>
            <a:r>
              <a:rPr lang="ar-SA" sz="3600" b="1" dirty="0"/>
              <a:t> هُمْ مُنْذُ </a:t>
            </a:r>
            <a:r>
              <a:rPr lang="ar-SA" sz="3600" b="1" dirty="0" err="1"/>
              <a:t>ٱلدَّهْرِ</a:t>
            </a:r>
            <a:r>
              <a:rPr lang="ar-SA" sz="3600" b="1" dirty="0"/>
              <a:t>، خَلَاصٍ مِنْ أَعْدَائِنَا وَمِنْ أَيْدِي جَمِيعِ مُبْغِضِينَا.</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758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58314"/>
            <a:ext cx="5164616" cy="1446550"/>
          </a:xfrm>
          <a:prstGeom prst="rect">
            <a:avLst/>
          </a:prstGeom>
        </p:spPr>
        <p:txBody>
          <a:bodyPr wrap="square">
            <a:spAutoFit/>
          </a:bodyPr>
          <a:lstStyle/>
          <a:p>
            <a:pPr algn="just" rtl="1"/>
            <a:r>
              <a:rPr lang="ar-EG" sz="4400" b="1" dirty="0"/>
              <a:t>هذا هو إلهي فأمجده. إله أبى فأرفعه.</a:t>
            </a:r>
            <a:endParaRPr lang="fr-FR" sz="4400" b="1" dirty="0"/>
          </a:p>
        </p:txBody>
      </p:sp>
      <p:sp>
        <p:nvSpPr>
          <p:cNvPr id="6" name="Rectangle 5"/>
          <p:cNvSpPr/>
          <p:nvPr/>
        </p:nvSpPr>
        <p:spPr>
          <a:xfrm>
            <a:off x="431371" y="750378"/>
            <a:ext cx="6240693" cy="1200329"/>
          </a:xfrm>
          <a:prstGeom prst="rect">
            <a:avLst/>
          </a:prstGeom>
        </p:spPr>
        <p:txBody>
          <a:bodyPr wrap="square">
            <a:spAutoFit/>
          </a:bodyPr>
          <a:lstStyle/>
          <a:p>
            <a:pPr algn="just"/>
            <a:r>
              <a:rPr lang="pt-BR" sz="3600" b="1" dirty="0">
                <a:latin typeface="CS Avva Shenouda" pitchFamily="34" charset="0"/>
              </a:rPr>
              <a:t>Vai pe Panou] ]</a:t>
            </a:r>
            <a:r>
              <a:rPr lang="pt-BR" sz="3600" b="1">
                <a:latin typeface="CS Avva Shenouda" pitchFamily="34" charset="0"/>
              </a:rPr>
              <a:t>na]`wou </a:t>
            </a:r>
            <a:r>
              <a:rPr lang="pt-BR" sz="3600" b="1" dirty="0">
                <a:latin typeface="CS Avva Shenouda" pitchFamily="34" charset="0"/>
              </a:rPr>
              <a:t>naf </a:t>
            </a:r>
            <a:r>
              <a:rPr lang="pt-BR" sz="3600" b="1">
                <a:latin typeface="CS Avva Shenouda" pitchFamily="34" charset="0"/>
              </a:rPr>
              <a:t>@ `V] `mpaiwt </a:t>
            </a:r>
            <a:r>
              <a:rPr lang="pt-BR" sz="3600" b="1" dirty="0">
                <a:latin typeface="CS Avva Shenouda" pitchFamily="34" charset="0"/>
              </a:rPr>
              <a:t>]na[acf.</a:t>
            </a:r>
            <a:endParaRPr lang="fr-FR" sz="3600" b="1" dirty="0">
              <a:latin typeface="CS Avva Shenouda" pitchFamily="34" charset="0"/>
            </a:endParaRPr>
          </a:p>
        </p:txBody>
      </p:sp>
      <p:sp>
        <p:nvSpPr>
          <p:cNvPr id="7" name="Rectangle 6"/>
          <p:cNvSpPr/>
          <p:nvPr/>
        </p:nvSpPr>
        <p:spPr>
          <a:xfrm>
            <a:off x="911424" y="3959185"/>
            <a:ext cx="10081120" cy="1077218"/>
          </a:xfrm>
          <a:prstGeom prst="rect">
            <a:avLst/>
          </a:prstGeom>
        </p:spPr>
        <p:txBody>
          <a:bodyPr wrap="square">
            <a:spAutoFit/>
          </a:bodyPr>
          <a:lstStyle/>
          <a:p>
            <a:pPr algn="ctr"/>
            <a:r>
              <a:rPr lang="fr-FR" sz="3200" b="1" dirty="0">
                <a:latin typeface="Book Antiqua" pitchFamily="18" charset="0"/>
              </a:rPr>
              <a:t>Il est mon Dieu, je Le célèbre</a:t>
            </a:r>
          </a:p>
          <a:p>
            <a:pPr algn="ctr"/>
            <a:r>
              <a:rPr lang="fr-FR" sz="3200" b="1" dirty="0">
                <a:latin typeface="Book Antiqua" pitchFamily="18" charset="0"/>
              </a:rPr>
              <a:t>Dieu de mon père, et je L’exalte</a:t>
            </a:r>
          </a:p>
        </p:txBody>
      </p:sp>
    </p:spTree>
    <p:extLst>
      <p:ext uri="{BB962C8B-B14F-4D97-AF65-F5344CB8AC3E}">
        <p14:creationId xmlns:p14="http://schemas.microsoft.com/office/powerpoint/2010/main" val="277213027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a montré sa miséricorde envers nos pères, il s'est rappelé son Alliance sainte : il avait juré à notre père Abraham qu'il nous arracherait aux mains de nos ennemis, et nous donnerait de célébrer sans crainte notre culte devant lui, dans la piété et la justice, tout au long de nos jours.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fontAlgn="base">
              <a:spcBef>
                <a:spcPct val="20000"/>
              </a:spcBef>
              <a:spcAft>
                <a:spcPct val="0"/>
              </a:spcAft>
              <a:defRPr/>
            </a:pPr>
            <a:r>
              <a:rPr lang="ar-SA" sz="4000" b="1" dirty="0"/>
              <a:t> لِيَصْنَعَ رَحْمَةً مَعَ آبَائِنَا وَيَذْكُرَ عَهْدَهُ </a:t>
            </a:r>
            <a:r>
              <a:rPr lang="ar-SA" sz="4000" b="1" dirty="0" err="1"/>
              <a:t>ٱلْمُقَدَّسَ</a:t>
            </a:r>
            <a:r>
              <a:rPr lang="ar-SA" sz="4000" b="1" dirty="0"/>
              <a:t>، </a:t>
            </a:r>
            <a:r>
              <a:rPr lang="ar-SA" sz="4000" b="1" dirty="0" err="1"/>
              <a:t>ٱلْقَسَمَ</a:t>
            </a:r>
            <a:r>
              <a:rPr lang="ar-SA" sz="4000" b="1" dirty="0"/>
              <a:t> </a:t>
            </a:r>
            <a:r>
              <a:rPr lang="ar-SA" sz="4000" b="1" dirty="0" err="1"/>
              <a:t>ٱلَّذِي</a:t>
            </a:r>
            <a:r>
              <a:rPr lang="ar-SA" sz="4000" b="1" dirty="0"/>
              <a:t> حَلَفَ لِإِبْرَاهِيمَ أَبِينَا: أَنْ يُعْطِيَنَا إِنَّنَا بِلَا خَوْفٍ، مُنْقَذِينَ مِنْ أَيْدِي أَعْدَائِنَا، نَعْبُدُهُ بِقَدَاسَةٍ وَبِرٍّ قُدَّامَهُ جَمِيعَ أَيَّامِ حَيَاتِنَا.</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3420844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toi, petit enfant, on t'appellera prophète du Très-Haut, car tu marcheras devant le Seigneur pour lui préparer le chemin, pour révéler à son peuple qu'il est sauvé, que ses péchés sont pardonnés. Telle est la tendresse du cœur de notre Dieu ; grâce à elle, du haut des cieux, un astre est venu nous visiter ; il est apparu à ceux qui demeuraient dans les ténèbres et dans l'ombre de la mort, pour guider nos pas sur le chemin de la paix. » </a:t>
            </a: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fontAlgn="base">
              <a:spcBef>
                <a:spcPct val="20000"/>
              </a:spcBef>
              <a:spcAft>
                <a:spcPct val="0"/>
              </a:spcAft>
              <a:defRPr/>
            </a:pPr>
            <a:r>
              <a:rPr lang="ar-SA" sz="4000" b="1" dirty="0"/>
              <a:t>وَأَنْتَ أَيُّهَا </a:t>
            </a:r>
            <a:r>
              <a:rPr lang="ar-SA" sz="4000" b="1" dirty="0" err="1"/>
              <a:t>ٱلصَّبِيُّ</a:t>
            </a:r>
            <a:r>
              <a:rPr lang="ar-SA" sz="4000" b="1" dirty="0"/>
              <a:t> نَبِيَّ </a:t>
            </a:r>
            <a:r>
              <a:rPr lang="ar-SA" sz="4000" b="1" dirty="0" err="1"/>
              <a:t>ٱلْعَلِيِّ</a:t>
            </a:r>
            <a:r>
              <a:rPr lang="ar-SA" sz="4000" b="1" dirty="0"/>
              <a:t> تُدْعَى، لِأَنَّكَ تَتَقَدَّمُ أَمَامَ وَجْهِ </a:t>
            </a:r>
            <a:r>
              <a:rPr lang="ar-SA" sz="4000" b="1" dirty="0" err="1"/>
              <a:t>ٱلرَّبِّ</a:t>
            </a:r>
            <a:r>
              <a:rPr lang="ar-SA" sz="4000" b="1" dirty="0"/>
              <a:t> لِتُعِدَّ طُرُقَهُ. لِتُعْطِيَ شَعْبَهُ مَعْرِفَةَ </a:t>
            </a:r>
            <a:r>
              <a:rPr lang="ar-SA" sz="4000" b="1" dirty="0" err="1"/>
              <a:t>ٱلْخَلَاصِ</a:t>
            </a:r>
            <a:r>
              <a:rPr lang="ar-SA" sz="4000" b="1" dirty="0"/>
              <a:t> بِمَغْفِرَةِ خَطَايَاهُمْ، بِأَحْشَاءِ رَحْمَةِ إِلَهِنَا </a:t>
            </a:r>
            <a:r>
              <a:rPr lang="ar-SA" sz="4000" b="1" dirty="0" err="1"/>
              <a:t>ٱلَّتِي</a:t>
            </a:r>
            <a:r>
              <a:rPr lang="ar-SA" sz="4000" b="1" dirty="0"/>
              <a:t> بِهَا </a:t>
            </a:r>
            <a:r>
              <a:rPr lang="ar-SA" sz="4000" b="1" dirty="0" err="1"/>
              <a:t>ٱفْتَقَدَنَا</a:t>
            </a:r>
            <a:r>
              <a:rPr lang="ar-SA" sz="4000" b="1" dirty="0"/>
              <a:t> </a:t>
            </a:r>
            <a:r>
              <a:rPr lang="ar-SA" sz="4000" b="1" dirty="0" err="1"/>
              <a:t>ٱلْمُشْرَقُ</a:t>
            </a:r>
            <a:r>
              <a:rPr lang="ar-SA" sz="4000" b="1" dirty="0"/>
              <a:t> مِنَ </a:t>
            </a:r>
            <a:r>
              <a:rPr lang="ar-SA" sz="4000" b="1" dirty="0" err="1"/>
              <a:t>ٱلْعَلَاءِ</a:t>
            </a:r>
            <a:r>
              <a:rPr lang="ar-SA" sz="4000" b="1" dirty="0"/>
              <a:t>. لِيُضِيءَ عَلَى </a:t>
            </a:r>
            <a:r>
              <a:rPr lang="ar-SA" sz="4000" b="1" dirty="0" err="1"/>
              <a:t>ٱلْجَالِسِينَ</a:t>
            </a:r>
            <a:r>
              <a:rPr lang="ar-SA" sz="4000" b="1" dirty="0"/>
              <a:t> فِي </a:t>
            </a:r>
            <a:r>
              <a:rPr lang="ar-SA" sz="4000" b="1" dirty="0" err="1"/>
              <a:t>ٱلظُّلْمَةِ</a:t>
            </a:r>
            <a:r>
              <a:rPr lang="ar-SA" sz="4000" b="1" dirty="0"/>
              <a:t> وَظِلَالِ </a:t>
            </a:r>
            <a:r>
              <a:rPr lang="ar-SA" sz="4000" b="1" dirty="0" err="1"/>
              <a:t>ٱلْمَوْتِ</a:t>
            </a:r>
            <a:r>
              <a:rPr lang="ar-SA" sz="4000" b="1" dirty="0"/>
              <a:t>، لِكَيْ يَهْدِيَ أَقْدَامَنَا فِي طَرِيقِ </a:t>
            </a:r>
            <a:r>
              <a:rPr lang="ar-SA" sz="4000" b="1" dirty="0" err="1"/>
              <a:t>ٱلسَّلَامِ</a:t>
            </a:r>
            <a:r>
              <a:rPr lang="ar-SA" sz="4000" b="1" dirty="0"/>
              <a:t>».</a:t>
            </a:r>
            <a:endParaRPr lang="fr-FR" sz="4000" b="1" dirty="0"/>
          </a:p>
          <a:p>
            <a:pPr lvl="0" algn="just" rtl="1" fontAlgn="base">
              <a:spcBef>
                <a:spcPct val="20000"/>
              </a:spcBef>
              <a:spcAft>
                <a:spcPct val="0"/>
              </a:spcAft>
              <a:defRPr/>
            </a:pPr>
            <a:r>
              <a:rPr lang="ar-SA" sz="4000" b="1" i="1" dirty="0">
                <a:solidFill>
                  <a:srgbClr val="C00000"/>
                </a:solidFill>
              </a:rPr>
              <a:t>والسبح لله دائماً آمين</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509116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prêtre Siméon</a:t>
            </a:r>
          </a:p>
          <a:p>
            <a:pPr marL="0" indent="0" algn="ctr">
              <a:buNone/>
            </a:pPr>
            <a:r>
              <a:rPr lang="fr-FR" sz="2800" b="1" i="1" dirty="0">
                <a:solidFill>
                  <a:srgbClr val="C00000"/>
                </a:solidFill>
              </a:rPr>
              <a:t>Luc 2 : 29 - 32</a:t>
            </a:r>
          </a:p>
          <a:p>
            <a:pPr marL="0" indent="0" algn="ctr">
              <a:buNone/>
            </a:pPr>
            <a:endParaRPr lang="fr-FR" sz="2800" b="1" i="1" dirty="0">
              <a:solidFill>
                <a:srgbClr val="C00000"/>
              </a:solidFill>
            </a:endParaRPr>
          </a:p>
          <a:p>
            <a:pPr marL="0" indent="0" algn="just">
              <a:buNone/>
            </a:pPr>
            <a:r>
              <a:rPr lang="fr-FR" sz="2800" b="1" dirty="0"/>
              <a:t>« Maintenant, ô Maître, tu peux laisser ton serviteur s'en aller dans la paix, selon ta parole. Car mes yeux ont vu ton salut, que tu as préparé à la face de tous les peuples : lumière pour éclairer les nations païennes, et gloire d'Israël ton peuple. »</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سمعان الكاهن</a:t>
            </a:r>
          </a:p>
          <a:p>
            <a:pPr algn="ctr" rtl="1"/>
            <a:r>
              <a:rPr lang="ar-SA" sz="3600" b="1" i="1" dirty="0">
                <a:solidFill>
                  <a:srgbClr val="C00000"/>
                </a:solidFill>
              </a:rPr>
              <a:t>لوقا ٢: ٢٩ – ٣٢</a:t>
            </a: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a:t>«</a:t>
            </a:r>
            <a:r>
              <a:rPr lang="ar-SA" sz="3600" b="1" dirty="0" err="1"/>
              <a:t>ٱلْآنَ</a:t>
            </a:r>
            <a:r>
              <a:rPr lang="ar-SA" sz="3600" b="1" dirty="0"/>
              <a:t> تُطْلِقُ عَبْدَكَ يَا سَيِّدُ حَسَبَ قَوْلِكَ بِسَلَامٍ، لِأَنَّ عَيْنَيَّ قَدْ أَبْصَرَتَا خَلَاصَكَ، </a:t>
            </a:r>
            <a:r>
              <a:rPr lang="ar-SA" sz="3600" b="1" dirty="0" err="1"/>
              <a:t>ٱلَّذِي</a:t>
            </a:r>
            <a:r>
              <a:rPr lang="ar-SA" sz="3600" b="1" dirty="0"/>
              <a:t> أَعْدَدْتَهُ قُدَّامَ وَجْهِ جَمِيعِ </a:t>
            </a:r>
            <a:r>
              <a:rPr lang="ar-SA" sz="3600" b="1" dirty="0" err="1"/>
              <a:t>ٱلشُّعُوبِ</a:t>
            </a:r>
            <a:r>
              <a:rPr lang="ar-SA" sz="3600" b="1" dirty="0"/>
              <a:t>. نُورَ إِعْلَانٍ لِلْأُمَمِ، وَمَجْدًا لِشَعْبِكَ إِسْرَائِيلَ».</a:t>
            </a:r>
            <a:endParaRPr lang="fr-FR" sz="3600" b="1" dirty="0"/>
          </a:p>
          <a:p>
            <a:pPr lvl="0" algn="just" rtl="1" fontAlgn="base">
              <a:spcBef>
                <a:spcPct val="20000"/>
              </a:spcBef>
              <a:spcAft>
                <a:spcPct val="0"/>
              </a:spcAft>
              <a:defRPr/>
            </a:pPr>
            <a:endParaRPr lang="fr-FR" altLang="fr-FR" sz="3600" b="1" dirty="0">
              <a:solidFill>
                <a:prstClr val="black"/>
              </a:solidFill>
              <a:latin typeface="Times New Roman" panose="02020603050405020304" pitchFamily="18" charset="0"/>
              <a:cs typeface="Arial" panose="020B0604020202020204" pitchFamily="34" charset="0"/>
            </a:endParaRPr>
          </a:p>
          <a:p>
            <a:pPr lvl="0" algn="just" rtl="1" fontAlgn="base">
              <a:spcBef>
                <a:spcPct val="20000"/>
              </a:spcBef>
              <a:spcAft>
                <a:spcPct val="0"/>
              </a:spcAft>
              <a:defRPr/>
            </a:pPr>
            <a:r>
              <a:rPr lang="ar-SA" sz="3600" b="1" i="1" dirty="0">
                <a:solidFill>
                  <a:srgbClr val="C00000"/>
                </a:solidFill>
              </a:rPr>
              <a:t>والسبح لله دائماً آمين.</a:t>
            </a:r>
            <a:endParaRPr lang="ar-SA" altLang="fr-FR"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8972529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Histoire de Suzanne fille de </a:t>
            </a:r>
            <a:r>
              <a:rPr lang="fr-FR" sz="2800" b="1" i="1" dirty="0" err="1">
                <a:solidFill>
                  <a:srgbClr val="C00000"/>
                </a:solidFill>
              </a:rPr>
              <a:t>Helkias</a:t>
            </a:r>
            <a:endParaRPr lang="fr-FR" sz="2800" b="1" i="1" dirty="0">
              <a:solidFill>
                <a:srgbClr val="C00000"/>
              </a:solidFill>
            </a:endParaRPr>
          </a:p>
          <a:p>
            <a:pPr marL="0" indent="0" algn="ctr">
              <a:buNone/>
            </a:pPr>
            <a:r>
              <a:rPr lang="fr-FR" sz="2800" b="1" i="1" dirty="0">
                <a:solidFill>
                  <a:srgbClr val="C00000"/>
                </a:solidFill>
              </a:rPr>
              <a:t>et épouse de </a:t>
            </a:r>
            <a:r>
              <a:rPr lang="fr-FR" sz="2800" b="1" i="1" dirty="0" err="1">
                <a:solidFill>
                  <a:srgbClr val="C00000"/>
                </a:solidFill>
              </a:rPr>
              <a:t>Yoakim</a:t>
            </a:r>
            <a:r>
              <a:rPr lang="fr-FR" sz="2800" b="1" i="1" dirty="0">
                <a:solidFill>
                  <a:srgbClr val="C00000"/>
                </a:solidFill>
              </a:rPr>
              <a:t> l’</a:t>
            </a:r>
            <a:r>
              <a:rPr lang="fr-FR" sz="2800" b="1" i="1" dirty="0" err="1">
                <a:solidFill>
                  <a:srgbClr val="C00000"/>
                </a:solidFill>
              </a:rPr>
              <a:t>israëlite</a:t>
            </a:r>
            <a:endParaRPr lang="fr-FR" sz="2800" b="1" i="1" dirty="0">
              <a:solidFill>
                <a:srgbClr val="C00000"/>
              </a:solidFill>
            </a:endParaRPr>
          </a:p>
          <a:p>
            <a:pPr marL="0" indent="0" algn="ctr">
              <a:buNone/>
            </a:pPr>
            <a:r>
              <a:rPr lang="fr-FR" sz="2800" b="1" i="1" dirty="0">
                <a:solidFill>
                  <a:srgbClr val="C00000"/>
                </a:solidFill>
              </a:rPr>
              <a:t>Vision du prophète Daniel à son sujet</a:t>
            </a:r>
          </a:p>
          <a:p>
            <a:pPr marL="0" indent="0" algn="ctr">
              <a:buNone/>
            </a:pPr>
            <a:r>
              <a:rPr lang="fr-FR" sz="2800" b="1" i="1" dirty="0">
                <a:solidFill>
                  <a:srgbClr val="C00000"/>
                </a:solidFill>
              </a:rPr>
              <a:t>Daniel 13 : 1-64</a:t>
            </a:r>
          </a:p>
          <a:p>
            <a:pPr marL="0" indent="0" algn="just">
              <a:buNone/>
            </a:pPr>
            <a:r>
              <a:rPr lang="fr-FR" sz="2800" b="1" dirty="0"/>
              <a:t>Il y avait un habitant de Babylone qui se nommait </a:t>
            </a:r>
            <a:r>
              <a:rPr lang="fr-FR" sz="2800" b="1" dirty="0" err="1"/>
              <a:t>Yoakim</a:t>
            </a:r>
            <a:r>
              <a:rPr lang="fr-FR" sz="2800" b="1" dirty="0"/>
              <a:t>.  Il avait épousé une femme nommée Suzanne, fille d'</a:t>
            </a:r>
            <a:r>
              <a:rPr lang="fr-FR" sz="2800" b="1" dirty="0" err="1"/>
              <a:t>Helkias</a:t>
            </a:r>
            <a:r>
              <a:rPr lang="fr-FR" sz="2800" b="1" dirty="0"/>
              <a:t>. Elle était très belle et respectait le Seigneur.  Ses parents étaient des justes, et ils avaient élevé leur fille dans la loi de Moïse.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قصة سوسَنَّة ابنة حلقيا زوجة </a:t>
            </a:r>
            <a:r>
              <a:rPr lang="ar-SA" sz="3600" b="1" i="1" dirty="0" err="1">
                <a:solidFill>
                  <a:srgbClr val="C00000"/>
                </a:solidFill>
              </a:rPr>
              <a:t>يواقيم</a:t>
            </a:r>
            <a:r>
              <a:rPr lang="ar-SA" sz="3600" b="1" i="1" dirty="0">
                <a:solidFill>
                  <a:srgbClr val="C00000"/>
                </a:solidFill>
              </a:rPr>
              <a:t> الإسرائيلي، </a:t>
            </a:r>
          </a:p>
          <a:p>
            <a:pPr algn="ctr" rtl="1"/>
            <a:r>
              <a:rPr lang="ar-SA" sz="3600" b="1" i="1" dirty="0">
                <a:solidFill>
                  <a:srgbClr val="C00000"/>
                </a:solidFill>
              </a:rPr>
              <a:t>ورؤيا دانيال النبي بخصوصها</a:t>
            </a:r>
          </a:p>
          <a:p>
            <a:pPr algn="ctr" rtl="1"/>
            <a:r>
              <a:rPr lang="ar-SA" sz="3600" b="1" i="1" dirty="0">
                <a:solidFill>
                  <a:srgbClr val="C00000"/>
                </a:solidFill>
              </a:rPr>
              <a:t>دانيال ١٣ :١ -٦٤</a:t>
            </a:r>
          </a:p>
          <a:p>
            <a:pPr lvl="0" algn="just" rtl="1" fontAlgn="base">
              <a:spcBef>
                <a:spcPct val="20000"/>
              </a:spcBef>
              <a:spcAft>
                <a:spcPct val="0"/>
              </a:spcAft>
              <a:defRPr/>
            </a:pPr>
            <a:r>
              <a:rPr lang="ar-SA" sz="3600" b="1" dirty="0"/>
              <a:t>وَكَانَ فِي بَابِلَ رَجُلٌ اسْمُهُ </a:t>
            </a:r>
            <a:r>
              <a:rPr lang="ar-SA" sz="3600" b="1" dirty="0" err="1"/>
              <a:t>يُويَاقِيمُ</a:t>
            </a:r>
            <a:r>
              <a:rPr lang="ar-SA" sz="3600" b="1" dirty="0"/>
              <a:t>، وَكَانَ مُتَزَوِّجاً امْرَأَةً اسْمُهَا سُوسَنَّةُ ابْنَةُ حِلْقِيَّا، جَمِيلَةً جِدًّا </a:t>
            </a:r>
            <a:r>
              <a:rPr lang="ar-SA" sz="3600" b="1" dirty="0" err="1"/>
              <a:t>وَمُتَّقِيَةً</a:t>
            </a:r>
            <a:r>
              <a:rPr lang="ar-SA" sz="3600" b="1" dirty="0"/>
              <a:t> لِلرَّبِّ. وَكَانَ أَبَوَاهَا صِدِّيقَيْنِ فَأَدَّبَا ابْنَتَهُمَا عَلَى حَسَبِ شَرِيعَةِ مُوسَى.</a:t>
            </a:r>
            <a:endParaRPr lang="ar-SA" altLang="fr-FR"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123281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err="1"/>
              <a:t>Yoakim</a:t>
            </a:r>
            <a:r>
              <a:rPr lang="fr-FR" sz="2800" b="1" dirty="0"/>
              <a:t> était très riche, et il possédait un parc auprès de sa maison ; les Juifs affluaient chez lui, car il était le plus illustre d'entre eux. Deux anciens avaient été désignés dans le peuple pour être juges cette année-là ; ils étaient de ceux dont le Seigneur a dit : Le crime est venu de Babylone par des anciens, par des juges qui prétendaient guider le peuple. Ils fréquentaient la maison de </a:t>
            </a:r>
            <a:r>
              <a:rPr lang="fr-FR" sz="2800" b="1" dirty="0" err="1"/>
              <a:t>Yoakim</a:t>
            </a:r>
            <a:r>
              <a:rPr lang="fr-FR" sz="2800" b="1" dirty="0"/>
              <a:t>, et tous ceux qui avaient des procès venaient les trouver.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fontAlgn="base">
              <a:spcBef>
                <a:spcPct val="20000"/>
              </a:spcBef>
              <a:spcAft>
                <a:spcPct val="0"/>
              </a:spcAft>
              <a:defRPr/>
            </a:pPr>
            <a:r>
              <a:rPr lang="fr-FR" sz="4000" b="1" dirty="0"/>
              <a:t> </a:t>
            </a:r>
            <a:r>
              <a:rPr lang="ar-SA" sz="4000" b="1" dirty="0"/>
              <a:t>وَكَانَ </a:t>
            </a:r>
            <a:r>
              <a:rPr lang="ar-SA" sz="4000" b="1" dirty="0" err="1"/>
              <a:t>يُويَاقِيمُ</a:t>
            </a:r>
            <a:r>
              <a:rPr lang="ar-SA" sz="4000" b="1" dirty="0"/>
              <a:t> غَنِيًّا جِدًّا، وَكَانَتْ لَهُ حَدِيقَةٌ تَلِي دَارَهُ، وَكَانَ الْيَهُودُ يَجْتَمِعُونَ إِلَيْهِ لأَنَّهُ كَانَ أَوْجَهَهُمْ جَمِيعاً. وَكَانَ قَدِ أُقِيمَ شَيْخَانِ مِنَ الشَّعْبِ لِلْقَضَاءِ فِي تِلْكَ السَّنَةِ، وَهُمَا مِنَ الَّذِينَ قَالَ الرَّبُّ فِيهِمْ إِنَّ الإِثْمَ قَدْ صَدَرَ مِنْ بَابِلَ مِنْ شُيُوخٍ قُضَاةٍ يُحْسَبُونَ مُدَبِّرِي الشَّعْبِ. وَكَانَا يَتَرَدَّدَانِ إِلَى دَارِ </a:t>
            </a:r>
            <a:r>
              <a:rPr lang="ar-SA" sz="4000" b="1" dirty="0" err="1"/>
              <a:t>يُويَاقِيمَ</a:t>
            </a:r>
            <a:r>
              <a:rPr lang="ar-SA" sz="4000" b="1" dirty="0"/>
              <a:t> فَيَأْتِيهِمَا كُلُّ ذِي دَعْوَى.</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6119029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Lorsque le peuple s'était retiré, vers midi, Suzanne entrait dans le parc de son mari, et s'y promenait. Les deux anciens la voyaient chaque jour entrer et se promener, et ils se mirent à la désirer : ils faussèrent leur jugement, ils détournèrent leurs yeux pour ne plus regarder vers le ciel et ne plus se rappeler ses justes décrets. Tous deux brûlaient de convoitise, mais ne se l’avouaient pas l’un à l’autre, car ils avaient honte d’avouer leur désir de s’unir à elle.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SA" sz="4000" b="1" dirty="0"/>
              <a:t>وَكَانَتْ سُوسَنَّةُ مَتَى انْصَرَفَ الشَّعْبُ عِنْدَ الظُّهْرِ تَدْخُلُ وَتَتَمَشَّى فِي حَدِيقَةِ رَجُلِهَا. فَكَانَ الشَّيْخَانِ يَرَيَانِهَا كُلَّ يَوْمٍ تَدْخُلُ وَتَتَمَشَّى، فَكَلِفَا بِهَوَاهَا. وَأَسْلَمَا عُقُولَهُمَا إِلَى الْفَسَادِ، وَصَرَفَا أَعْيُنَهُمَا لِئَلاَّ يَنْظُرَا إِلَى السَّمَاءِ فَيَذْكُرَا الأَحْكَامَ الْعَادِلَةَ. وَكَانَا كِلاَهُمَا مَشْغُوفَيْنِ بِهَا، وَلَمْ يُكَاشِفْ أَحَدُهُمَا الآخَرَ بِوَجْدِهِ حَيَاءً مِنْ كَشْفِ هَوَاهُمَا وَرَغْبَةً فِي مُضَاجَعَتِهَا.</a:t>
            </a:r>
            <a:endParaRPr lang="fr-FR" sz="4000" b="1" dirty="0"/>
          </a:p>
        </p:txBody>
      </p:sp>
    </p:spTree>
    <p:extLst>
      <p:ext uri="{BB962C8B-B14F-4D97-AF65-F5344CB8AC3E}">
        <p14:creationId xmlns:p14="http://schemas.microsoft.com/office/powerpoint/2010/main" val="206980287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Chaque jour, ils guettaient avidement l’occasion de la voir. Un jour, ils se dirent l’un à l’autre : « Rentrons chez nous, c’est l’heure de déjeuner », et ils se séparèrent. Mais chacun revint sur ses pas, et ils se retrouvèrent au même endroit. Se questionnant alors mutuellement, ils s’avouèrent leur désir. Et ils se mirent d’accord sur le moment où ils pourraient la trouver seule.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4000" b="1" dirty="0"/>
              <a:t> </a:t>
            </a:r>
            <a:r>
              <a:rPr lang="ar-SA" sz="4000" b="1" dirty="0"/>
              <a:t>وَكَانَا كُلَّ يَوْمٍ يَجِدَّانِ فِي التَّرَقُّبِ لِكَيْ يَنْظُرَاهَا. وَإِنَّ أَحَدَهُمَا قَالَ لِلآخَرِ لِنَنْصَرِفْ إِلَى بُيُوتِنَا فَإِنَّهَا سَاعَةُ الْغَدَاءِ. فَخَرَجَا وَتَفَارَقَا. ثُمَّ انْقَلَبَا وَرَجَعَا إِلَى الْمَوْضِعِ. فَسَأَلَ بَعْضُهُمَا بَعْضاً عَنْ سَبَبِ رُجُوعِهِ، فَاعْتَرَفَا بِهَوَاهُمَا، وَحِينَئِذٍ اتَّفَقَا مَعاً عَلَى وَقْتٍ يُمْكِنُهُمَا فِيهِ أَنْ يَخْلُوَا</a:t>
            </a:r>
            <a:endParaRPr lang="fr-FR" sz="4000" b="1" dirty="0"/>
          </a:p>
        </p:txBody>
      </p:sp>
    </p:spTree>
    <p:extLst>
      <p:ext uri="{BB962C8B-B14F-4D97-AF65-F5344CB8AC3E}">
        <p14:creationId xmlns:p14="http://schemas.microsoft.com/office/powerpoint/2010/main" val="425723828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Ils guettaient le jour favorable, lorsque Suzanne entra dans le jardin, comme la veille et l'avant-veille, accompagnée seulement de deux jeunes filles ; il faisait très chaud, et elle eut envie de prendre un bain dans le parc.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وَكَانَ فِي بَعْضِ الأَيَّامِ بَيْنَمَا هُمَا مُتَرَقِّبَانِ الْيَوْمَ الْمُوَافِقَ،</a:t>
            </a:r>
            <a:r>
              <a:rPr lang="fr-FR" sz="4000" b="1" dirty="0"/>
              <a:t> </a:t>
            </a:r>
            <a:r>
              <a:rPr lang="ar-SA" sz="4000" b="1" dirty="0"/>
              <a:t>أَنَّهَا دَخَلَتْ مِثْلَ أَمْسٍ فَمَا قَبْلُ وَمَعَهَا جَارِيَتَانِ فَقَطْ، وَأَرَادَتْ أَنْ تَغْتَسِلَ فِي الْحَدِيقَةِ لأَنَّهُ كَانَ حَرٌّ.</a:t>
            </a:r>
            <a:endParaRPr lang="fr-FR" sz="4000" b="1" dirty="0"/>
          </a:p>
        </p:txBody>
      </p:sp>
    </p:spTree>
    <p:extLst>
      <p:ext uri="{BB962C8B-B14F-4D97-AF65-F5344CB8AC3E}">
        <p14:creationId xmlns:p14="http://schemas.microsoft.com/office/powerpoint/2010/main" val="146661837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n'y avait personne, en dehors des deux anciens qui s'étaient cachés et qui l'épiaient. Suzanne dit aux jeunes filles : Apportez-moi de quoi me parfumer et me laver, puis fermez les portes du parc, pour que je puisse prendre mon bain. Ainsi firent-elles : fermant la porte du jardin, elles entrèrent dans la maison par la porte de service pour y chercher ce que Suzanne leur avait demandé. Elles ne virent pas les anciens, qui étaient cachés.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4000" b="1" dirty="0"/>
              <a:t> </a:t>
            </a:r>
            <a:r>
              <a:rPr lang="ar-SA" sz="4000" b="1" dirty="0"/>
              <a:t>وَلَمْ يَكُنْ هُنَاكَ أَحَدٌ إِلاَّ الشَّيْخَانِ وَهُمَا مُخْتَبِئَانِ يَتَرَقَّبَانِهَا. فَقَالَتْ لِلْجَارِيَتَيْنِ </a:t>
            </a:r>
            <a:r>
              <a:rPr lang="ar-SA" sz="4000" b="1" dirty="0" err="1"/>
              <a:t>ائْتِيَانِي</a:t>
            </a:r>
            <a:r>
              <a:rPr lang="ar-SA" sz="4000" b="1" dirty="0"/>
              <a:t> بِدُهْنٍ وَغَسُولٍ وَأَغْلِقَا أَبْوَابَ الْحَدِيقَةِ لأَغْتَسِلَ. فَفَعَلَتَا كَمَا أَمَرَتْهُمَا: أَغْلَقَتَا أَبْوَابَ الْحَدِيقَةِ وَخَرَجَتَا مِنْ أَبْوَابِ السِّرِّ لِتَأْتِيَا بِمَا أُمِرَتَا بِهِ، وَلَمْ تَعْلَمَا أَنَّ الشَّيْخَيْنِ مُخْتَبِئَانِ هُنَاكَ.</a:t>
            </a:r>
            <a:endParaRPr lang="fr-FR" sz="4000" b="1" dirty="0"/>
          </a:p>
        </p:txBody>
      </p:sp>
    </p:spTree>
    <p:extLst>
      <p:ext uri="{BB962C8B-B14F-4D97-AF65-F5344CB8AC3E}">
        <p14:creationId xmlns:p14="http://schemas.microsoft.com/office/powerpoint/2010/main" val="87543147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Dès que les jeunes filles furent sorties, les deux anciens surgirent, coururent vers Suzanne et lui dirent : Les portes du parc sont fermées, on ne nous voit pas ; nous te désirons, sois consentante et viens avec nous. Autrement nous porterons contre toi ce témoignage : il y avait un jeune homme avec toi, et c'est pour cela que tu as renvoyé les jeunes filles. Suzanne dit en gémissant : De tous côtés, je suis prise au piège : si je vous cède, c'est la mort pour moi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ar-SA" sz="4000" b="1" dirty="0"/>
              <a:t>فَلَمَّا خَرَجَتِ الْجَارِيَتَانِ قَامَ الشَّيْخَانِ وَهَجَمَا عَلَيْهَا وَقَالاَ: هَا إِنَّ أَبْوَابَ الْحَدِيقَةِ مُغْلَقَةٌ وَلاَ يَرَانَا أَحَدٌ، وَنَحْنُ كَلِفَانِ بِهَوَاكِ </a:t>
            </a:r>
            <a:r>
              <a:rPr lang="ar-SA" sz="4000" b="1" dirty="0" err="1"/>
              <a:t>فَوَافِقِينَا</a:t>
            </a:r>
            <a:r>
              <a:rPr lang="ar-SA" sz="4000" b="1" dirty="0"/>
              <a:t> وَكُونِي مَعَنَا. وَإِلاَّ فَنَشْهَدُ عَلَيْكِ أَنَّهُ كَانَ مَعَكِ شَابٌّ وَلِذلِكَ صَرَفْتِ الْجَارِيَتَيْنِ عَنْكِ. فَتَنَهَّدَتْ سُوسَنَّةُ وَقَالَتْ لَقَدْ ضَاقَ بِي الأَمْرُ مِنْ كُلِّ جِهَةٍ، فَإِنِّي إِنْ فَعَلْتُ هذَا فَهُوَ لِي مَوْتٌ.</a:t>
            </a:r>
            <a:endParaRPr lang="fr-FR" sz="4000" b="1" dirty="0"/>
          </a:p>
        </p:txBody>
      </p:sp>
    </p:spTree>
    <p:extLst>
      <p:ext uri="{BB962C8B-B14F-4D97-AF65-F5344CB8AC3E}">
        <p14:creationId xmlns:p14="http://schemas.microsoft.com/office/powerpoint/2010/main" val="360523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58119"/>
            <a:ext cx="5164616" cy="2123658"/>
          </a:xfrm>
          <a:prstGeom prst="rect">
            <a:avLst/>
          </a:prstGeom>
        </p:spPr>
        <p:txBody>
          <a:bodyPr wrap="square">
            <a:spAutoFit/>
          </a:bodyPr>
          <a:lstStyle/>
          <a:p>
            <a:pPr algn="just" rtl="1"/>
            <a:r>
              <a:rPr lang="ar-EG" sz="4400" b="1" dirty="0"/>
              <a:t>الرب مكسر الحروب. الرب اسمه. مركبات فرعون وكل قوته طرحهما في البحر.</a:t>
            </a:r>
            <a:endParaRPr lang="fr-FR" sz="4400" b="1" dirty="0"/>
          </a:p>
        </p:txBody>
      </p:sp>
      <p:sp>
        <p:nvSpPr>
          <p:cNvPr id="6" name="Rectangle 5"/>
          <p:cNvSpPr/>
          <p:nvPr/>
        </p:nvSpPr>
        <p:spPr>
          <a:xfrm>
            <a:off x="431371" y="750183"/>
            <a:ext cx="6240693" cy="2246769"/>
          </a:xfrm>
          <a:prstGeom prst="rect">
            <a:avLst/>
          </a:prstGeom>
        </p:spPr>
        <p:txBody>
          <a:bodyPr wrap="square">
            <a:spAutoFit/>
          </a:bodyPr>
          <a:lstStyle/>
          <a:p>
            <a:pPr algn="just"/>
            <a:r>
              <a:rPr lang="fr-FR" sz="3500" b="1">
                <a:latin typeface="CS Avva Shenouda" pitchFamily="34" charset="0"/>
              </a:rPr>
              <a:t>¿`P</a:t>
            </a:r>
            <a:r>
              <a:rPr lang="fr-FR" sz="3500" b="1" dirty="0">
                <a:latin typeface="CS Avva Shenouda" pitchFamily="34" charset="0"/>
              </a:rPr>
              <a:t>¡ </a:t>
            </a:r>
            <a:r>
              <a:rPr lang="fr-FR" sz="3500" b="1" err="1">
                <a:latin typeface="CS Avva Shenouda" pitchFamily="34" charset="0"/>
              </a:rPr>
              <a:t>petqomqem</a:t>
            </a:r>
            <a:r>
              <a:rPr lang="fr-FR" sz="3500" b="1">
                <a:latin typeface="CS Avva Shenouda" pitchFamily="34" charset="0"/>
              </a:rPr>
              <a:t> `nnibwtc @ `P</a:t>
            </a:r>
            <a:r>
              <a:rPr lang="fr-FR" sz="3500" b="1" dirty="0">
                <a:latin typeface="CS Avva Shenouda" pitchFamily="34" charset="0"/>
              </a:rPr>
              <a:t>¡ </a:t>
            </a:r>
            <a:r>
              <a:rPr lang="fr-FR" sz="3500" b="1" dirty="0" err="1">
                <a:latin typeface="CS Avva Shenouda" pitchFamily="34" charset="0"/>
              </a:rPr>
              <a:t>pe</a:t>
            </a:r>
            <a:r>
              <a:rPr lang="fr-FR" sz="3500" b="1" dirty="0">
                <a:latin typeface="CS Avva Shenouda" pitchFamily="34" charset="0"/>
              </a:rPr>
              <a:t> </a:t>
            </a:r>
            <a:r>
              <a:rPr lang="fr-FR" sz="3300" b="1" dirty="0" err="1">
                <a:latin typeface="CS Avva Shenouda" pitchFamily="34" charset="0"/>
              </a:rPr>
              <a:t>Pefran</a:t>
            </a:r>
            <a:r>
              <a:rPr lang="fr-FR" sz="3300" b="1" dirty="0">
                <a:latin typeface="CS Avva Shenouda" pitchFamily="34" charset="0"/>
              </a:rPr>
              <a:t> @ </a:t>
            </a:r>
            <a:r>
              <a:rPr lang="fr-FR" sz="3300" b="1" dirty="0" err="1">
                <a:latin typeface="CS Avva Shenouda" pitchFamily="34" charset="0"/>
              </a:rPr>
              <a:t>nibere</a:t>
            </a:r>
            <a:r>
              <a:rPr lang="fr-FR" sz="3300" b="1" dirty="0">
                <a:latin typeface="CS Avva Shenouda" pitchFamily="34" charset="0"/>
              </a:rPr>
              <a:t>[</a:t>
            </a:r>
            <a:r>
              <a:rPr lang="fr-FR" sz="3300" b="1" dirty="0" err="1">
                <a:latin typeface="CS Avva Shenouda" pitchFamily="34" charset="0"/>
              </a:rPr>
              <a:t>woutc</a:t>
            </a:r>
            <a:endParaRPr lang="fr-FR" sz="3300" b="1" dirty="0">
              <a:latin typeface="CS Avva Shenouda" pitchFamily="34" charset="0"/>
            </a:endParaRPr>
          </a:p>
          <a:p>
            <a:pPr algn="just"/>
            <a:r>
              <a:rPr lang="fr-FR" sz="3300" b="1">
                <a:latin typeface="CS Avva Shenouda" pitchFamily="34" charset="0"/>
              </a:rPr>
              <a:t> </a:t>
            </a:r>
            <a:r>
              <a:rPr lang="fr-FR" sz="3500" b="1">
                <a:latin typeface="CS Avva Shenouda" pitchFamily="34" charset="0"/>
              </a:rPr>
              <a:t>`nte Vara`w </a:t>
            </a:r>
            <a:r>
              <a:rPr lang="fr-FR" sz="3500" b="1" dirty="0">
                <a:latin typeface="CS Avva Shenouda" pitchFamily="34" charset="0"/>
              </a:rPr>
              <a:t>nem </a:t>
            </a:r>
            <a:r>
              <a:rPr lang="fr-FR" sz="3500" b="1" dirty="0" err="1">
                <a:latin typeface="CS Avva Shenouda" pitchFamily="34" charset="0"/>
              </a:rPr>
              <a:t>tefjom</a:t>
            </a:r>
            <a:r>
              <a:rPr lang="fr-FR" sz="3500" b="1" dirty="0">
                <a:latin typeface="CS Avva Shenouda" pitchFamily="34" charset="0"/>
              </a:rPr>
              <a:t> </a:t>
            </a:r>
            <a:r>
              <a:rPr lang="fr-FR" sz="3500" b="1" dirty="0" err="1">
                <a:latin typeface="CS Avva Shenouda" pitchFamily="34" charset="0"/>
              </a:rPr>
              <a:t>tyrc</a:t>
            </a:r>
            <a:r>
              <a:rPr lang="fr-FR" sz="3500" b="1" dirty="0">
                <a:latin typeface="CS Avva Shenouda" pitchFamily="34" charset="0"/>
              </a:rPr>
              <a:t> </a:t>
            </a:r>
            <a:r>
              <a:rPr lang="fr-FR" sz="3500" b="1" err="1">
                <a:latin typeface="CS Avva Shenouda" pitchFamily="34" charset="0"/>
              </a:rPr>
              <a:t>afberbwrou</a:t>
            </a:r>
            <a:r>
              <a:rPr lang="fr-FR" sz="3500" b="1">
                <a:latin typeface="CS Avva Shenouda" pitchFamily="34" charset="0"/>
              </a:rPr>
              <a:t> `e`viom</a:t>
            </a:r>
            <a:r>
              <a:rPr lang="fr-FR" sz="3500" b="1" dirty="0">
                <a:latin typeface="CS Avva Shenouda" pitchFamily="34" charset="0"/>
              </a:rPr>
              <a:t>.</a:t>
            </a:r>
          </a:p>
        </p:txBody>
      </p:sp>
      <p:sp>
        <p:nvSpPr>
          <p:cNvPr id="7" name="Rectangle 6"/>
          <p:cNvSpPr/>
          <p:nvPr/>
        </p:nvSpPr>
        <p:spPr>
          <a:xfrm>
            <a:off x="1199456" y="4247218"/>
            <a:ext cx="9601067" cy="2062103"/>
          </a:xfrm>
          <a:prstGeom prst="rect">
            <a:avLst/>
          </a:prstGeom>
        </p:spPr>
        <p:txBody>
          <a:bodyPr wrap="square">
            <a:spAutoFit/>
          </a:bodyPr>
          <a:lstStyle/>
          <a:p>
            <a:pPr algn="ctr"/>
            <a:r>
              <a:rPr lang="fr-FR" sz="3200" b="1" dirty="0">
                <a:latin typeface="Book Antiqua" pitchFamily="18" charset="0"/>
              </a:rPr>
              <a:t>Notre Seigneur est un guerrier</a:t>
            </a:r>
          </a:p>
          <a:p>
            <a:pPr algn="ctr"/>
            <a:r>
              <a:rPr lang="fr-FR" sz="3200" b="1" dirty="0">
                <a:latin typeface="Book Antiqua" pitchFamily="18" charset="0"/>
              </a:rPr>
              <a:t>Le nom qu'Il porte est "Le Seigneur"</a:t>
            </a:r>
          </a:p>
          <a:p>
            <a:pPr algn="ctr"/>
            <a:r>
              <a:rPr lang="fr-FR" sz="3200" b="1" dirty="0">
                <a:latin typeface="Book Antiqua" pitchFamily="18" charset="0"/>
              </a:rPr>
              <a:t>Les chars et forces de Pharaon</a:t>
            </a:r>
          </a:p>
          <a:p>
            <a:pPr algn="ctr"/>
            <a:r>
              <a:rPr lang="fr-FR" sz="3200" b="1" dirty="0">
                <a:latin typeface="Book Antiqua" pitchFamily="18" charset="0"/>
              </a:rPr>
              <a:t>Il les jeta tous dans la mer</a:t>
            </a:r>
          </a:p>
        </p:txBody>
      </p:sp>
    </p:spTree>
    <p:extLst>
      <p:ext uri="{BB962C8B-B14F-4D97-AF65-F5344CB8AC3E}">
        <p14:creationId xmlns:p14="http://schemas.microsoft.com/office/powerpoint/2010/main" val="321836463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si je refuse de céder, je n'échapperai pas à vos mains. Mais je préfère tomber entre vos mains sans vous céder, plutôt que de pécher aux yeux du Seigneur. </a:t>
            </a:r>
          </a:p>
          <a:p>
            <a:pPr marL="0" indent="0" algn="just">
              <a:buNone/>
            </a:pPr>
            <a:endParaRPr lang="fr-FR" sz="2800" b="1" dirty="0"/>
          </a:p>
          <a:p>
            <a:pPr marL="0" indent="0" algn="just">
              <a:buNone/>
            </a:pPr>
            <a:r>
              <a:rPr lang="fr-FR" sz="2800" b="1" dirty="0"/>
              <a:t>Alors Suzanne poussa un grand cri, et les deux anciens se mirent à crier contre elle. L'un d'eux courut ouvrir les portes du parc. Les gens de la maison, entendant crier dans le parc, se précipitèrent par la porte de service pour voir ce qui arrivait à</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SA" sz="4000" b="1" dirty="0"/>
              <a:t>وَإِنْ لَمْ أَفْعَلْ فَلاَ أَنْجُو مِنْ أَيْدِيكُمَا. وَلكِنْ خَيْرٌ لِي أَنْ لاَ أَفْعَلَ ثُمَّ أَقَعَ فِي أَيْدِيكُمَا مِنْ أَنْ أَخْطَأَ أَمَامَ الرَّبِّ. </a:t>
            </a:r>
            <a:endParaRPr lang="fr-FR" sz="4000" b="1" dirty="0"/>
          </a:p>
          <a:p>
            <a:pPr algn="just" rtl="1"/>
            <a:endParaRPr lang="fr-FR" sz="4000" b="1" dirty="0"/>
          </a:p>
          <a:p>
            <a:pPr algn="just" rtl="1"/>
            <a:r>
              <a:rPr lang="fr-FR" sz="4000" b="1" dirty="0"/>
              <a:t> </a:t>
            </a:r>
            <a:r>
              <a:rPr lang="ar-SA" sz="4000" b="1" dirty="0"/>
              <a:t>وَصَرَخَتْ سُوسَنَّةُ بِصَوْتٍ عَظِيمٍ فَصَرَخَ الشَّيْخَانِ عَلَيْهَا. وَأَسْرَعَ أَحَدُهُمَا وَفَتَحَ أَبْوَابَ الْحَدِيقَةِ. فَلَمَّا سَمِعَ أَهْلُ الْبَيْتِ الصُّرَاخَ فِي الْحَدِيقَةِ، وَثَبُوا إِلَيْهَا مِنْ بَابِ السِّرِّ لِيَرَوْا مَا وَقَعَ لَهَا.</a:t>
            </a:r>
            <a:endParaRPr lang="fr-FR" sz="4000" b="1" dirty="0"/>
          </a:p>
        </p:txBody>
      </p:sp>
    </p:spTree>
    <p:extLst>
      <p:ext uri="{BB962C8B-B14F-4D97-AF65-F5344CB8AC3E}">
        <p14:creationId xmlns:p14="http://schemas.microsoft.com/office/powerpoint/2010/main" val="28311857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Suzanne. Quand les anciens eurent raconté leur histoire, les serviteurs furent remplis de honte, car jamais on n'avait dit pareille chose de Suzanne. Le lendemain, le peuple se rassembla chez </a:t>
            </a:r>
            <a:r>
              <a:rPr lang="fr-FR" sz="2800" b="1" dirty="0" err="1"/>
              <a:t>Yoakim</a:t>
            </a:r>
            <a:r>
              <a:rPr lang="fr-FR" sz="2800" b="1" dirty="0"/>
              <a:t> son mari. Les deux anciens arrivèrent, remplis de pensées criminelles contre Suzanne, et décidés à la faire mourir. Ils dirent devant le peuple : Envoyez chercher Suzanne, fille d'</a:t>
            </a:r>
            <a:r>
              <a:rPr lang="fr-FR" sz="2800" b="1" dirty="0" err="1"/>
              <a:t>Helkias</a:t>
            </a:r>
            <a:r>
              <a:rPr lang="fr-FR" sz="2800" b="1" dirty="0"/>
              <a:t>, épouse de </a:t>
            </a:r>
            <a:r>
              <a:rPr lang="fr-FR" sz="2800" b="1" dirty="0" err="1"/>
              <a:t>Yoakim</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وَلَمَّا تَكَلَّمَ الشَّيْخَانِ بِكَلاَمِهِمَا خَجِلَ الْعَبِيدُ جِدًّا لأَنَّهُ لَمْ يُقَلْ قَطُّ هذَا الْقَوْلِ عَلَى سُوسَنَّةَ. وَفِي الْغَدِ لَمَّا اجْتَمَعَ الشَّعْبُ إِلَى رَجُلِهَا </a:t>
            </a:r>
            <a:r>
              <a:rPr lang="ar-SA" sz="4000" b="1" dirty="0" err="1"/>
              <a:t>يُويَاقِيمَ</a:t>
            </a:r>
            <a:r>
              <a:rPr lang="ar-SA" sz="4000" b="1" dirty="0"/>
              <a:t>، أَتَى الشَّيْخَانِ مُضْمِرَيْنِ نِيَّةً أَثِيمَةً عَلَى سُوسَنَّةَ لِيُهْلِكَاهَا. وَقَالاَ أَمَامَ الشَّعْبِ أَرْسِلُوا إِلَى سُوسَنَّةَ ابْنَةِ حِلْقِيَّا الَّتِي هِيَ امْرَأَةُ </a:t>
            </a:r>
            <a:r>
              <a:rPr lang="ar-SA" sz="4000" b="1" dirty="0" err="1"/>
              <a:t>يُويَاقِيمَ</a:t>
            </a:r>
            <a:r>
              <a:rPr lang="ar-SA" sz="4000" b="1" dirty="0"/>
              <a:t>.</a:t>
            </a:r>
            <a:endParaRPr lang="fr-FR" sz="4000" b="1" dirty="0"/>
          </a:p>
        </p:txBody>
      </p:sp>
    </p:spTree>
    <p:extLst>
      <p:ext uri="{BB962C8B-B14F-4D97-AF65-F5344CB8AC3E}">
        <p14:creationId xmlns:p14="http://schemas.microsoft.com/office/powerpoint/2010/main" val="198299259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On l'appela aussitôt. Elle se présenta avec ses parents, ses enfants et tous ses proches. Tous les siens pleuraient, ainsi que tous ceux qui la voyaient. Les deux anciens se levèrent au milieu du peuple, et posèrent les mains sur sa tête. Tout en pleurs, elle leva les yeux vers le ciel, car son cœur était plein de confiance dans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SA" sz="4000" b="1" dirty="0"/>
              <a:t>فَأَتَتْ هِيَ وَوَالِدَاهَا وَبَنُوهَا وَجَمِيعُ ذَوِي قَرَابَتِهَا. وَكَانَتْ سُوسَنَّةُ تَرِفَةً جِدًّا وَجَمِيلَةَ الْمَنْظَرِ. فَأَمَرَ هذَانِ الْفَاجِرَانِ أَنْ يُكْشَفَ وَجْهُهَا. وَكَانَتْ مُبَرْقَعَةً لِيَشْبَعَا مِنْ جَمَالِهَا. وَكَانَ أَهْلُهَا وَجَمِيعُ الَّذِينَ يَعْرِفُونَهَا يَبْكُونَ. فَقَامَ الشَّيْخَانِ فِي وَسْطِ الشَّعْبِ وَوَضَعَا أَيْدِيَهُمَا عَلَى رَأْسِهَا. فَرَفَعَتْ طَرْفَهَا إِلَى السَّمَاءِ وَهِيَ بَاكِيَةٌ لأَنَّ قَلْبَهَا كَانَ مُتَوَكِّلاً عَلَى الرَّبِّ.</a:t>
            </a:r>
            <a:endParaRPr lang="fr-FR" sz="4000" b="1" dirty="0"/>
          </a:p>
        </p:txBody>
      </p:sp>
    </p:spTree>
    <p:extLst>
      <p:ext uri="{BB962C8B-B14F-4D97-AF65-F5344CB8AC3E}">
        <p14:creationId xmlns:p14="http://schemas.microsoft.com/office/powerpoint/2010/main" val="263992628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Les anciens déclarèrent : Comme nous nous promenions seuls dans le parc, cette femme y est entrée avec deux servantes. Elle a fermé les portes et renvoyé les servantes. Alors un jeune homme qui était caché est venu vers elle, et a péché avec elle. Nous étions dans un angle du parc, nous avons vu le crime, et nous avons couru vers eux. Nous avons vu qu'ils étaient ensemble, mais nous n'avons pas pu nous emparer du jeune homme, car il était plus fort que nous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ar-SA" sz="4000" b="1" dirty="0"/>
              <a:t>فَقَالَ الشَّيْخَانِ إِنَّنَا كُنَّا نَتَمَشَّى فِي الْحَدِيقَةِ وَحْدَنَا، فَإِذَا بِهذِهِ قَدْ دَخَلَتْ وَمَعَهَا جَارِيَتَانِ، وَأَغْلَقَتْ أَبْوَابَ الْحَدِيقَةِ ثُمَّ صَرَفَتِ الْجَارِيَتَيْنِ. فَأَتَاهَا شَابٌّ كَانَ مُخْتَبِئاً وَوَقَعَ عَلَيْهَا. وَكُنَّا نَحْنُ فِي زَاوِيَةٍ مِنَ الْحَدِيقَةِ، فَلَمَّا رَأَيْنَا الإِثْمَ أَسْرَعْنَا إِلَيْهِمَا وَرَأَيْنَاهُمَا مُتَعَانِقَيْنِ. أَمَّا ذَاكَ فَلَمْ نَسْتَطِعْ أَنْ نُمْسِكَهُ لأَنَّهُ كَانَ أَقْوَى</a:t>
            </a:r>
            <a:endParaRPr lang="fr-FR" sz="4000" b="1" dirty="0"/>
          </a:p>
        </p:txBody>
      </p:sp>
    </p:spTree>
    <p:extLst>
      <p:ext uri="{BB962C8B-B14F-4D97-AF65-F5344CB8AC3E}">
        <p14:creationId xmlns:p14="http://schemas.microsoft.com/office/powerpoint/2010/main" val="22687553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a ouvert la porte et il s'est échappé. Mais elle, nous l'avons appréhendée, et nous lui avons demandé qui était ce jeune homme ; elle n'a pas voulu nous le dire. De tout cela, nous sommes témoins. L'assemblée les crut, car c'étaient des anciens du peuple et des juges, et Suzanne fut condamnée à mort. Alors elle cria d'une voix forte : Dieu éternel, toi qui pénètres les secrets, toi qui connais toutes choses avant qu'elles n'arrivent, tu sais qu'ils 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fr-FR" sz="4000" b="1" dirty="0"/>
              <a:t> </a:t>
            </a:r>
            <a:r>
              <a:rPr lang="ar-SA" sz="4000" b="1" dirty="0"/>
              <a:t>مِنَّا فَفَتَحَ الأَبْوَابَ وَفَرَّ. وَأَمَّا هذِهِ فَقَبَضْنَا عَلَيْهَا. وَسَأَلْنَاهَا: مَنِ الشَّابُّ؟ فَأَبَتْ أَنْ تُخْبِرَنَا. هذَا مَا نَشْهَدُ بِهِ. فَصَدَّقَهُمَا الْمَجْمَعُ لأَنَّهُمَا شَيْخَانِ وَقَاضِيَانِ فِي الشَّعْبِ، وَحَكَمُوا عَلَيْهَا بِالْمَوْتِ. فَصَرَخَتْ سُوسَنَّةُ بِصَوْتٍ عَظِيمٍ وَقَالَتْ: «أَيُّهَا الإِلهُ الأَزَلِيُّ الْبَصِيرُ بِالْخَفَايَا، الْعَالِمُ بِكُلِّ شَيْءٍ قَبْلَ أَنْ يَكُونَ. إِنَّكَ تَعْلَمُ أَنَّهُمَا</a:t>
            </a:r>
            <a:endParaRPr lang="fr-FR" sz="4000" b="1" dirty="0"/>
          </a:p>
        </p:txBody>
      </p:sp>
    </p:spTree>
    <p:extLst>
      <p:ext uri="{BB962C8B-B14F-4D97-AF65-F5344CB8AC3E}">
        <p14:creationId xmlns:p14="http://schemas.microsoft.com/office/powerpoint/2010/main" val="171041669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porté contre moi un faux témoignage. Voici que je vais mourir, sans avoir rien fait de tout ce que leur méchanceté a imaginé contre moi. Le Seigneur entendit sa voix.</a:t>
            </a:r>
          </a:p>
          <a:p>
            <a:pPr marL="0" indent="0" algn="just">
              <a:buNone/>
            </a:pPr>
            <a:endParaRPr lang="fr-FR" sz="2800" b="1" dirty="0"/>
          </a:p>
          <a:p>
            <a:pPr marL="0" indent="0" algn="just">
              <a:buNone/>
            </a:pPr>
            <a:r>
              <a:rPr lang="fr-FR" sz="2800" b="1" dirty="0"/>
              <a:t>Comme on la conduisait à la mort, Dieu éveilla l'esprit de sainteté chez un tout jeune garçon nommé Daniel, qui se mit à crier d'une voix forte : Je suis innocent de la mort de cette femme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إِنَّمَا شَهِدَا عَلَيَّ بِالزُّورِ، وَهَا أَنَا أَمُوتُ وَلَمْ أَصْنَعْ شَيْئاً مِمَّا افْتَرَى عَلَيَّ هذَانِ». فَاسْتَجَابَ الرَّبُّ لِصَوْتِهَا.</a:t>
            </a:r>
            <a:endParaRPr lang="fr-FR" sz="4000" b="1" dirty="0"/>
          </a:p>
          <a:p>
            <a:pPr algn="just" rtl="1"/>
            <a:endParaRPr lang="fr-FR" sz="4000" b="1" dirty="0"/>
          </a:p>
          <a:p>
            <a:pPr algn="just" rtl="1"/>
            <a:r>
              <a:rPr lang="ar-SA" sz="4000" b="1" dirty="0"/>
              <a:t>وَإِذْ كَانَتْ تُسَاقُ إِلَى الْمَوْتِ نَبَّهَ اللهُ رُوحاً مُقَدَّساً لِشَابٍّ حَدَثٍ اسْمُهُ </a:t>
            </a:r>
            <a:r>
              <a:rPr lang="ar-SA" sz="4000" b="1" dirty="0" err="1"/>
              <a:t>دَانِيآلُ</a:t>
            </a:r>
            <a:r>
              <a:rPr lang="ar-SA" sz="4000" b="1" dirty="0"/>
              <a:t>. فَصَرَخَ بِصَوْتٍ عَظِيمٍ أَنَا بَرِيءٌ مِنْ دَمِ هذِهِ.</a:t>
            </a:r>
            <a:endParaRPr lang="fr-FR" sz="4000" b="1" dirty="0"/>
          </a:p>
        </p:txBody>
      </p:sp>
    </p:spTree>
    <p:extLst>
      <p:ext uri="{BB962C8B-B14F-4D97-AF65-F5344CB8AC3E}">
        <p14:creationId xmlns:p14="http://schemas.microsoft.com/office/powerpoint/2010/main" val="38178230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Tout le peuple se tourna vers lui et on lui demanda : Que signifie cette parole que tu as prononcée ? Alors, debout au milieu du peuple, il leur dit : Vous êtes donc fous, fils d'Israël ? Sans interrogatoire, sans recherche de la vérité, vous avez condamné une fille d'Israël. Revenez au tribunal, car ces gens-là ont porté contre elle un faux témoignage. Tout le peuple revint donc en hâte, et le collège des anciens dit à Daniel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algn="just" rtl="1"/>
            <a:r>
              <a:rPr lang="fr-FR" sz="4000" b="1" dirty="0"/>
              <a:t> </a:t>
            </a:r>
            <a:r>
              <a:rPr lang="ar-SA" sz="4000" b="1" dirty="0"/>
              <a:t>فَالْتَفَتَ إِلَيْهِ الشَّعْبُ كُلُّهُ وَقَالُوا: «مَا هذَا الْكَلاَمُ الَّذِي قُلْتَهُ؟». فَوَقَفَ فِي وَسْطِهِمْ وَقَالَ: «أَهكَذَا أَنْتُمْ أَغْبِيَاءُ يَا بَنِي إِسْرَائِيلَ حَتَّى تَقْضُوا عَلَى بِنْتِ إِسْرَائِيلَ بِغَيْرِ أَنْ تَفْحَصُوا وَتَتَحَقَّقُوا الأَمْرَ؟ اِرْجِعُوا إِلَى الْقَضَاءِ فَإِنَّ هذَيْنِ إِنَّمَا شَهِدَا عَلَيْهَا بِالزُّورِ. فَأَسْرَعَ الشَّعْبُ كُلُّهُ وَرَجَعَ. فَقَالَ لَهُ الشَّيْخَانِ:</a:t>
            </a:r>
            <a:endParaRPr lang="fr-FR" sz="4000" b="1" dirty="0"/>
          </a:p>
        </p:txBody>
      </p:sp>
    </p:spTree>
    <p:extLst>
      <p:ext uri="{BB962C8B-B14F-4D97-AF65-F5344CB8AC3E}">
        <p14:creationId xmlns:p14="http://schemas.microsoft.com/office/powerpoint/2010/main" val="190005629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Viens siéger au milieu de nous et donne-nous des explications, car Dieu a déjà fait de toi un Ancien. Et Daniel leur dit : Séparez-les l'un de l'autre, je vais les interroger. Quand on les eut séparés, Daniel appela le premier et lui dit : Toi qui as vieilli dans le mal, tu portes maintenant le poids des péchés que tu as commis autrefois en jugeant injustement : tu condamnais les innocents et tu acquittais les coupables, alors que le Seigneur a dit : Tu ne feras pas mourir l'innocent et le juste.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SA" sz="4000" b="1" dirty="0"/>
              <a:t>«هَلُمَّ اجْلِسْ بَيْنَنَا وَأَفِدْنَا فَقَدْ أَتَاكَ اللهُ مَزِيَّةَ الشُّيُوخِ». فَقَالَ لَهُمْ </a:t>
            </a:r>
            <a:r>
              <a:rPr lang="ar-SA" sz="4000" b="1" dirty="0" err="1"/>
              <a:t>دَانِيآلُ</a:t>
            </a:r>
            <a:r>
              <a:rPr lang="ar-SA" sz="4000" b="1" dirty="0"/>
              <a:t>: «فَرِّقُوهُمَا بَعْضَهُمَا عَنْ بَعْضٍ فَأَحْكُمَ فَلَمَّا فُرِّقَا الْوَاحِدُ عَنِ الآخَرِ دَعَا أَحَدَهُمَا وَقَالَ لَهُ: «يَا أَيُّهَا </a:t>
            </a:r>
            <a:r>
              <a:rPr lang="ar-SA" sz="4000" b="1" dirty="0" err="1"/>
              <a:t>الْمُتَعَتِّقُ</a:t>
            </a:r>
            <a:r>
              <a:rPr lang="ar-SA" sz="4000" b="1" dirty="0"/>
              <a:t> الأَيَّامِ الشِّرِّيرَةِ، لَقَدْ أَتَتْ عَلَيْكَ خَطَايَاكَ الَّتِي ارْتَكَبْتَ مِنْ قَبْلُ بِقَضَائِكَ أَقْضِيَةَ ظُلْمٍ وَحُكْمِكَ عَلَى الأَبْرِيَاءِ وَإِطْلاَقِكَ لِلْمُجْرِمِينَ، وَقَدْ قَالَ اللهُ الْبَرِيءَ وَالزَّكِيَّ لاَ تَقْتُلْهُمَا.</a:t>
            </a:r>
            <a:endParaRPr lang="fr-FR" sz="4000" b="1" dirty="0"/>
          </a:p>
        </p:txBody>
      </p:sp>
    </p:spTree>
    <p:extLst>
      <p:ext uri="{BB962C8B-B14F-4D97-AF65-F5344CB8AC3E}">
        <p14:creationId xmlns:p14="http://schemas.microsoft.com/office/powerpoint/2010/main" val="387804480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Eh bien ! si réellement tu as vu cette femme, dis-nous sous quel arbre tu les as vus se donner l'un à l'autre ? Il répondit : Sous un sycomore.  Daniel dit : Voilà justement un mensonge qui te condamne : l'ange de Dieu a reçu un ordre de Dieu, et il va te mettre à mort. Daniel le renvoya, fit amener l'autre et lui dit : Tu es de la race de Canaan et non de Juda ! La beauté t'a dévoyé et le désir a perverti ton cœur. C'est ainsi que vous traitiez les filles d'Israël, et, par crainte, elles se donnaient à vous.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20000"/>
          </a:bodyPr>
          <a:lstStyle/>
          <a:p>
            <a:pPr algn="just" rtl="1"/>
            <a:r>
              <a:rPr lang="fr-FR" sz="4000" b="1" dirty="0"/>
              <a:t> </a:t>
            </a:r>
            <a:r>
              <a:rPr lang="ar-SA" sz="4000" b="1" dirty="0"/>
              <a:t>فَالآنَ إِنْ كُنْتَ قَدْ رَأَيْتَهَا فَقُلْ: تَحْتَ أَيَّةِ شَجَرَةٍ رَأَيْتَهُمَا يَتَحَدَّثَانِ؟». فَقَالَ: «تَحْتَ </a:t>
            </a:r>
            <a:r>
              <a:rPr lang="ar-SA" sz="4000" b="1" dirty="0" err="1"/>
              <a:t>الضِّرْوَةِ</a:t>
            </a:r>
            <a:r>
              <a:rPr lang="ar-SA" sz="4000" b="1" dirty="0"/>
              <a:t>». فَقَالَ </a:t>
            </a:r>
            <a:r>
              <a:rPr lang="ar-SA" sz="4000" b="1" dirty="0" err="1"/>
              <a:t>دَانِيآلُ</a:t>
            </a:r>
            <a:r>
              <a:rPr lang="ar-SA" sz="4000" b="1" dirty="0"/>
              <a:t>: «لَقَدْ صَوَّبْتَ كَذِبَكَ عَلَى رَأْسِكَ، فَمَلاَكُ اللهِ قَدِ أُمِرَ مِنْ لَدُنِ اللهِ بِأَنْ يَشُقَّكَ شَطْرَيْنِ». ثُمَّ نَحَّاهُ وَأَمَرَ بِإِقْبَالِ الآخَرِ فَقَالَ لَهُ: «يَا نَسْلَ كَنْعَانَ لاَ يَهُوذَا، قَدْ فَتَنَكَ الْجَمَالُ وَأَسْلَمَ الْهَوَى قَلْبَكَ إِلَى الْفَسَادِ. هكَذَا كُنْتُمَا تَصْنَعَانِ مَعَ بَنَاتِ إِسْرَائِيلَ وَكُنَّ يُحَدِّثْنَكُمَا مَخَافَةً مِنْكُمَا،</a:t>
            </a:r>
            <a:endParaRPr lang="fr-FR" sz="4000" b="1" dirty="0"/>
          </a:p>
        </p:txBody>
      </p:sp>
    </p:spTree>
    <p:extLst>
      <p:ext uri="{BB962C8B-B14F-4D97-AF65-F5344CB8AC3E}">
        <p14:creationId xmlns:p14="http://schemas.microsoft.com/office/powerpoint/2010/main" val="81770179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une fille de Juda n'a pu consentir à votre crime. Dis-moi donc sous quel arbre tu les as vus se donner l'un à l'autre ?  Il répondit : Sous un châtaignier.</a:t>
            </a:r>
          </a:p>
          <a:p>
            <a:pPr marL="0" indent="0" algn="just">
              <a:buNone/>
            </a:pPr>
            <a:r>
              <a:rPr lang="fr-FR" sz="2800" b="1" dirty="0"/>
              <a:t>Daniel lui dit : Toi aussi, voilà justement un mensonge qui te condamne : l'ange de Dieu attend, l'épée à la main, pour te châtier, et vous faire exterminer. Alors toute l'assemblée poussa une grande clameur et bénit Dieu qui sauve ceux qui espèrent en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SA" sz="4000" b="1" dirty="0"/>
              <a:t>أَمَّا بِنْتُ يَهُوذَا فَلَمْ تَحْتَمِلْ فُجُورَكُمَا. فَالآنَ قُلْ لِي: تَحْتَ أَيَّةِ شَجَرَةٍ صَادَفْتَهُمَا يَتَحَدَّثَانِ؟». فَقَالَ: «تَحْتَ السِّنْدِيَانَةِ».</a:t>
            </a:r>
            <a:endParaRPr lang="fr-FR" sz="4000" b="1" dirty="0"/>
          </a:p>
          <a:p>
            <a:pPr algn="just" rtl="1"/>
            <a:r>
              <a:rPr lang="ar-SA" sz="4000" b="1" dirty="0"/>
              <a:t>فَقَالَ لَهُ </a:t>
            </a:r>
            <a:r>
              <a:rPr lang="ar-SA" sz="4000" b="1" dirty="0" err="1"/>
              <a:t>دَانِيآلُ</a:t>
            </a:r>
            <a:r>
              <a:rPr lang="ar-SA" sz="4000" b="1" dirty="0"/>
              <a:t>: «وَأَنْتَ أَيْضاً قَدْ صَوَّبْتَ كَذِبَكَ عَلَى رَأْسِكَ، فَمَلاَكُ اللهِ وَاقِفٌ وَبِيَدِهِ سَيْفٌ لِيَقْطَعَكَ شَطْرَيْنِ حَتَّى يُهْلِكَكُمَا». فَصَرَخَ الْمَجْمَعُ كُلُّهُ بِصَوْتٍ عَظِيمٍ وَبَارَكُوا اللهَ مُخَلِّصَ الَّذِينَ يَرْجُونَهُ.</a:t>
            </a:r>
            <a:endParaRPr lang="fr-FR" sz="4000" b="1" dirty="0"/>
          </a:p>
        </p:txBody>
      </p:sp>
    </p:spTree>
    <p:extLst>
      <p:ext uri="{BB962C8B-B14F-4D97-AF65-F5344CB8AC3E}">
        <p14:creationId xmlns:p14="http://schemas.microsoft.com/office/powerpoint/2010/main" val="3093971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ركبانًا منتخبين ذي ثلاث جنبات غرقهم في البحر الأحمر.</a:t>
            </a:r>
            <a:endParaRPr lang="fr-FR" sz="4400" b="1" dirty="0"/>
          </a:p>
        </p:txBody>
      </p:sp>
      <p:sp>
        <p:nvSpPr>
          <p:cNvPr id="6" name="Rectangle 5"/>
          <p:cNvSpPr/>
          <p:nvPr/>
        </p:nvSpPr>
        <p:spPr>
          <a:xfrm>
            <a:off x="431371" y="793350"/>
            <a:ext cx="6240693" cy="1708160"/>
          </a:xfrm>
          <a:prstGeom prst="rect">
            <a:avLst/>
          </a:prstGeom>
        </p:spPr>
        <p:txBody>
          <a:bodyPr wrap="square">
            <a:spAutoFit/>
          </a:bodyPr>
          <a:lstStyle/>
          <a:p>
            <a:pPr algn="just"/>
            <a:r>
              <a:rPr lang="fr-FR" sz="3500" b="1" err="1">
                <a:latin typeface="CS Avva Shenouda" pitchFamily="34" charset="0"/>
              </a:rPr>
              <a:t>Hancwtp</a:t>
            </a:r>
            <a:r>
              <a:rPr lang="fr-FR" sz="3500" b="1">
                <a:latin typeface="CS Avva Shenouda" pitchFamily="34" charset="0"/>
              </a:rPr>
              <a:t> `n`anabatyc   `n`trictatyc </a:t>
            </a:r>
            <a:r>
              <a:rPr lang="fr-FR" sz="3500" b="1" dirty="0" err="1">
                <a:latin typeface="CS Avva Shenouda" pitchFamily="34" charset="0"/>
              </a:rPr>
              <a:t>afjolkou</a:t>
            </a:r>
            <a:r>
              <a:rPr lang="fr-FR" sz="3500" b="1" dirty="0">
                <a:latin typeface="CS Avva Shenouda" pitchFamily="34" charset="0"/>
              </a:rPr>
              <a:t> </a:t>
            </a:r>
            <a:r>
              <a:rPr lang="fr-FR" sz="3500" b="1" err="1">
                <a:latin typeface="CS Avva Shenouda" pitchFamily="34" charset="0"/>
              </a:rPr>
              <a:t>qen</a:t>
            </a:r>
            <a:r>
              <a:rPr lang="fr-FR" sz="3500" b="1">
                <a:latin typeface="CS Avva Shenouda" pitchFamily="34" charset="0"/>
              </a:rPr>
              <a:t> `viom `nsari</a:t>
            </a:r>
            <a:r>
              <a:rPr lang="fr-FR" sz="3500" b="1" dirty="0">
                <a:latin typeface="CS Avva Shenouda" pitchFamily="34" charset="0"/>
              </a:rPr>
              <a:t>.</a:t>
            </a:r>
          </a:p>
        </p:txBody>
      </p:sp>
      <p:sp>
        <p:nvSpPr>
          <p:cNvPr id="7" name="Rectangle 6"/>
          <p:cNvSpPr/>
          <p:nvPr/>
        </p:nvSpPr>
        <p:spPr>
          <a:xfrm>
            <a:off x="911424" y="3959185"/>
            <a:ext cx="10081120" cy="1077218"/>
          </a:xfrm>
          <a:prstGeom prst="rect">
            <a:avLst/>
          </a:prstGeom>
        </p:spPr>
        <p:txBody>
          <a:bodyPr wrap="square">
            <a:spAutoFit/>
          </a:bodyPr>
          <a:lstStyle/>
          <a:p>
            <a:pPr algn="ctr"/>
            <a:r>
              <a:rPr lang="fr-FR" sz="3200" b="1" dirty="0">
                <a:latin typeface="Book Antiqua" pitchFamily="18" charset="0"/>
              </a:rPr>
              <a:t>L’élite de ses équipages</a:t>
            </a:r>
          </a:p>
          <a:p>
            <a:pPr algn="ctr"/>
            <a:r>
              <a:rPr lang="fr-FR" sz="3200" b="1" dirty="0">
                <a:latin typeface="Book Antiqua" pitchFamily="18" charset="0"/>
              </a:rPr>
              <a:t>Sont engloutis dans la mer rouge</a:t>
            </a:r>
          </a:p>
        </p:txBody>
      </p:sp>
    </p:spTree>
    <p:extLst>
      <p:ext uri="{BB962C8B-B14F-4D97-AF65-F5344CB8AC3E}">
        <p14:creationId xmlns:p14="http://schemas.microsoft.com/office/powerpoint/2010/main" val="6317069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Puis elle se retourna contre les deux anciens que Daniel avait convaincus de faux témoignage par leur propre bouche. Conformément à la loi de Moïse, on leur fit subir la peine que leur méchanceté avait imaginée contre leur prochain : on les mit à mort. Et ce jour-là, une vie innocente fut épargnée. Quant à </a:t>
            </a:r>
            <a:r>
              <a:rPr lang="fr-FR" sz="2800" b="1" dirty="0" err="1"/>
              <a:t>Helkias</a:t>
            </a:r>
            <a:r>
              <a:rPr lang="fr-FR" sz="2800" b="1" dirty="0"/>
              <a:t> et sa femme, ils louèrent Dieu au sujet de leur fille Suzanne, avec </a:t>
            </a:r>
            <a:r>
              <a:rPr lang="fr-FR" sz="2800" b="1" dirty="0" err="1"/>
              <a:t>Yoakim</a:t>
            </a:r>
            <a:r>
              <a:rPr lang="fr-FR" sz="2800" b="1" dirty="0"/>
              <a:t> son mari et tous leurs proches, de ce qu'il ne s'était rien trouvé en elle d'inconvenant.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4000" b="1" dirty="0"/>
              <a:t> </a:t>
            </a:r>
            <a:r>
              <a:rPr lang="ar-SA" sz="4000" b="1" dirty="0"/>
              <a:t>وَقَامُوا عَلَى الشَّيْخَيْنِ، وَقَدْ أَثْبَتَ </a:t>
            </a:r>
            <a:r>
              <a:rPr lang="ar-SA" sz="4000" b="1" dirty="0" err="1"/>
              <a:t>دَانِيآلُ</a:t>
            </a:r>
            <a:r>
              <a:rPr lang="ar-SA" sz="4000" b="1" dirty="0"/>
              <a:t> مِنْ نُطْقِهِمَا أَنَّهُمَا شَهِدَا بِالزُّورِ، وَصَنَعُوا بِهِمَا كَمَا نَوَيَا أَنْ يَصْنَعَا بِالْقَرِيبِ عَمَلاً بِمَا فِي شَرِيعَةِ مُوسَى، فَقَتَلُوهُمَا وَخُلِّصَ الدَّمُ الزَّكِيُّ فِي ذلِكَ الْيَوْمِ. فَسَبَّحَ حِلْقِيَّا وَامْرَأَتُهُ لأَجْلِ ابْنَتِهِمَا مَعَ </a:t>
            </a:r>
            <a:r>
              <a:rPr lang="ar-SA" sz="4000" b="1" dirty="0" err="1"/>
              <a:t>يُويَاقِيمَ</a:t>
            </a:r>
            <a:r>
              <a:rPr lang="ar-SA" sz="4000" b="1" dirty="0"/>
              <a:t> رَجُلِهَا وَذَوِي قَرَابَتِهِمْ لأَنَّهُ لَمْ يُوجَدْ فِيهَا شَيْءٌ قَبِيحٌ.</a:t>
            </a:r>
            <a:endParaRPr lang="fr-FR" sz="4000" b="1" dirty="0"/>
          </a:p>
        </p:txBody>
      </p:sp>
    </p:spTree>
    <p:extLst>
      <p:ext uri="{BB962C8B-B14F-4D97-AF65-F5344CB8AC3E}">
        <p14:creationId xmlns:p14="http://schemas.microsoft.com/office/powerpoint/2010/main" val="349323511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Daniel devint grand devant le peuple, à partir de ce jour-là et dans la suite.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ar-SA" sz="4000" b="1" dirty="0"/>
              <a:t>وَعَظُمَ </a:t>
            </a:r>
            <a:r>
              <a:rPr lang="ar-SA" sz="4000" b="1" dirty="0" err="1"/>
              <a:t>دَانِيآلُ</a:t>
            </a:r>
            <a:r>
              <a:rPr lang="ar-SA" sz="4000" b="1" dirty="0"/>
              <a:t> عِنْدَ الشَّعْبِ مِنْ ذلِكَ الْيَوْمِ فَمَا بَعْدُهَ.</a:t>
            </a:r>
            <a:endParaRPr lang="fr-FR" sz="4000" b="1" dirty="0"/>
          </a:p>
          <a:p>
            <a:pPr algn="just" rtl="1"/>
            <a:endParaRPr lang="fr-FR" sz="4000" b="1" dirty="0"/>
          </a:p>
          <a:p>
            <a:pPr algn="just" rtl="1"/>
            <a:r>
              <a:rPr lang="ar-SA" sz="4000" b="1" i="1" dirty="0">
                <a:solidFill>
                  <a:srgbClr val="C00000"/>
                </a:solidFill>
              </a:rPr>
              <a:t>والسبح لله دائماً آمين</a:t>
            </a:r>
            <a:endParaRPr lang="fr-FR" sz="4000" b="1" dirty="0">
              <a:solidFill>
                <a:srgbClr val="C00000"/>
              </a:solidFill>
            </a:endParaRPr>
          </a:p>
        </p:txBody>
      </p:sp>
    </p:spTree>
    <p:extLst>
      <p:ext uri="{BB962C8B-B14F-4D97-AF65-F5344CB8AC3E}">
        <p14:creationId xmlns:p14="http://schemas.microsoft.com/office/powerpoint/2010/main" val="308599961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923330"/>
          </a:xfrm>
          <a:prstGeom prst="rect">
            <a:avLst/>
          </a:prstGeom>
        </p:spPr>
        <p:txBody>
          <a:bodyPr wrap="square">
            <a:spAutoFit/>
          </a:bodyPr>
          <a:lstStyle/>
          <a:p>
            <a:pPr algn="ctr"/>
            <a:r>
              <a:rPr lang="fr-FR" sz="5000" b="1" err="1">
                <a:solidFill>
                  <a:srgbClr val="C00000"/>
                </a:solidFill>
                <a:latin typeface="Avva_Marcos" pitchFamily="82" charset="0"/>
              </a:rPr>
              <a:t>T</a:t>
            </a:r>
            <a:r>
              <a:rPr lang="fr-FR" sz="5000" b="1" err="1">
                <a:solidFill>
                  <a:srgbClr val="C00000"/>
                </a:solidFill>
                <a:latin typeface="CS Avva Shenouda" pitchFamily="34" charset="0"/>
              </a:rPr>
              <a:t>enoueh</a:t>
            </a:r>
            <a:r>
              <a:rPr lang="fr-FR" sz="5000" b="1">
                <a:solidFill>
                  <a:srgbClr val="C00000"/>
                </a:solidFill>
                <a:latin typeface="CS Avva Shenouda" pitchFamily="34" charset="0"/>
              </a:rPr>
              <a:t> </a:t>
            </a:r>
            <a:r>
              <a:rPr lang="fr-FR" sz="5400">
                <a:solidFill>
                  <a:srgbClr val="C00000"/>
                </a:solidFill>
                <a:latin typeface="CS Avva Shenouda" pitchFamily="34" charset="0"/>
              </a:rPr>
              <a:t>`</a:t>
            </a:r>
            <a:r>
              <a:rPr lang="fr-FR" sz="5400" b="1">
                <a:solidFill>
                  <a:srgbClr val="C00000"/>
                </a:solidFill>
                <a:latin typeface="CS Avva Shenouda" pitchFamily="34" charset="0"/>
              </a:rPr>
              <a:t>ncwk </a:t>
            </a:r>
            <a:endParaRPr lang="fr-FR" sz="5000" b="1" dirty="0">
              <a:solidFill>
                <a:srgbClr val="C00000"/>
              </a:solidFill>
              <a:latin typeface="CS Avva Shenouda" pitchFamily="34" charset="0"/>
            </a:endParaRPr>
          </a:p>
        </p:txBody>
      </p:sp>
    </p:spTree>
    <p:extLst>
      <p:ext uri="{BB962C8B-B14F-4D97-AF65-F5344CB8AC3E}">
        <p14:creationId xmlns:p14="http://schemas.microsoft.com/office/powerpoint/2010/main" val="332622599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نَتبعك بكل قلوبنا ونخافك ونطلب وجهكَ يا الله لا تخزنا.</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dirty="0" err="1">
                <a:solidFill>
                  <a:srgbClr val="C00000"/>
                </a:solidFill>
                <a:latin typeface="Avva_Marcos" panose="04020500000000000000" pitchFamily="82" charset="0"/>
              </a:rPr>
              <a:t>T</a:t>
            </a:r>
            <a:r>
              <a:rPr lang="fr-FR" sz="3400" b="1" dirty="0" err="1">
                <a:solidFill>
                  <a:srgbClr val="C00000"/>
                </a:solidFill>
                <a:latin typeface="CS Avva Shenouda" pitchFamily="34" charset="0"/>
              </a:rPr>
              <a:t>enoueh</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ncwk</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qen</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penhyt</a:t>
            </a:r>
            <a:r>
              <a:rPr lang="fr-FR" sz="3400" b="1" dirty="0">
                <a:solidFill>
                  <a:srgbClr val="C00000"/>
                </a:solidFill>
                <a:latin typeface="CS Avva Shenouda" pitchFamily="34" charset="0"/>
              </a:rPr>
              <a:t> </a:t>
            </a:r>
            <a:r>
              <a:rPr lang="fr-FR" sz="3400" b="1" dirty="0" err="1">
                <a:solidFill>
                  <a:srgbClr val="C00000"/>
                </a:solidFill>
                <a:latin typeface="CS Avva Shenouda" pitchFamily="34" charset="0"/>
              </a:rPr>
              <a:t>tyrf</a:t>
            </a:r>
            <a:r>
              <a:rPr lang="fr-FR" sz="3400" b="1" dirty="0">
                <a:solidFill>
                  <a:srgbClr val="C00000"/>
                </a:solidFill>
                <a:latin typeface="CS Avva Shenouda" pitchFamily="34" charset="0"/>
              </a:rPr>
              <a:t> </a:t>
            </a:r>
            <a:r>
              <a:rPr lang="fr-FR" sz="3400" b="1" dirty="0">
                <a:latin typeface="CS Avva Shenouda" pitchFamily="34" charset="0"/>
              </a:rPr>
              <a:t>@ </a:t>
            </a:r>
            <a:r>
              <a:rPr lang="fr-FR" sz="3400" b="1" dirty="0" err="1">
                <a:latin typeface="CS Avva Shenouda" pitchFamily="34" charset="0"/>
              </a:rPr>
              <a:t>tenerho</a:t>
            </a:r>
            <a:r>
              <a:rPr lang="fr-FR" sz="3400" b="1" dirty="0">
                <a:latin typeface="CS Avva Shenouda" pitchFamily="34" charset="0"/>
              </a:rPr>
              <a:t>] </a:t>
            </a:r>
            <a:r>
              <a:rPr lang="fr-FR" sz="3400" b="1" dirty="0" err="1">
                <a:latin typeface="CS Avva Shenouda" pitchFamily="34" charset="0"/>
              </a:rPr>
              <a:t>qatekhy</a:t>
            </a:r>
            <a:r>
              <a:rPr lang="fr-FR" sz="3400" b="1" dirty="0">
                <a:latin typeface="CS Avva Shenouda" pitchFamily="34" charset="0"/>
              </a:rPr>
              <a:t> @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tenkw</a:t>
            </a:r>
            <a:r>
              <a:rPr lang="fr-FR" sz="3400" b="1" dirty="0">
                <a:latin typeface="CS Avva Shenouda" pitchFamily="34" charset="0"/>
              </a:rPr>
              <a:t>] `</a:t>
            </a:r>
            <a:r>
              <a:rPr lang="fr-FR" sz="3400" b="1" dirty="0" err="1">
                <a:latin typeface="CS Avva Shenouda" pitchFamily="34" charset="0"/>
              </a:rPr>
              <a:t>nca</a:t>
            </a:r>
            <a:r>
              <a:rPr lang="fr-FR" sz="3400" b="1" dirty="0">
                <a:latin typeface="CS Avva Shenouda" pitchFamily="34" charset="0"/>
              </a:rPr>
              <a:t> </a:t>
            </a:r>
            <a:r>
              <a:rPr lang="fr-FR" sz="3400" b="1" dirty="0" err="1">
                <a:latin typeface="CS Avva Shenouda" pitchFamily="34" charset="0"/>
              </a:rPr>
              <a:t>pekho</a:t>
            </a:r>
            <a:r>
              <a:rPr lang="fr-FR" sz="3400" b="1" dirty="0">
                <a:latin typeface="CS Avva Shenouda" pitchFamily="34" charset="0"/>
              </a:rPr>
              <a:t> @ V] `</a:t>
            </a:r>
            <a:r>
              <a:rPr lang="fr-FR" sz="3400" b="1" dirty="0" err="1">
                <a:latin typeface="CS Avva Shenouda" pitchFamily="34" charset="0"/>
              </a:rPr>
              <a:t>mper</a:t>
            </a:r>
            <a:r>
              <a:rPr lang="fr-FR" sz="3400" b="1" dirty="0">
                <a:latin typeface="CS Avva Shenouda" pitchFamily="34" charset="0"/>
              </a:rPr>
              <a:t>]</a:t>
            </a:r>
            <a:r>
              <a:rPr lang="fr-FR" sz="3400" b="1" dirty="0" err="1">
                <a:latin typeface="CS Avva Shenouda" pitchFamily="34" charset="0"/>
              </a:rPr>
              <a:t>sipi</a:t>
            </a:r>
            <a:r>
              <a:rPr lang="fr-FR" sz="3400" b="1" dirty="0">
                <a:latin typeface="CS Avva Shenouda" pitchFamily="34" charset="0"/>
              </a:rPr>
              <a:t> nan.</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De tout cœur nous Te suivons</a:t>
            </a:r>
          </a:p>
          <a:p>
            <a:pPr algn="ctr"/>
            <a:r>
              <a:rPr lang="fr-FR" sz="3200" b="1" dirty="0">
                <a:latin typeface="Book Antiqua" pitchFamily="18" charset="0"/>
              </a:rPr>
              <a:t>Et nous Te craignons ô Dieu</a:t>
            </a:r>
          </a:p>
          <a:p>
            <a:pPr algn="ctr"/>
            <a:r>
              <a:rPr lang="fr-FR" sz="3200" b="1" dirty="0">
                <a:latin typeface="Book Antiqua" pitchFamily="18" charset="0"/>
              </a:rPr>
              <a:t>Et nous recherchons Ta face</a:t>
            </a:r>
          </a:p>
          <a:p>
            <a:pPr algn="ctr"/>
            <a:r>
              <a:rPr lang="fr-FR" sz="3200" b="1" dirty="0">
                <a:latin typeface="Book Antiqua" pitchFamily="18" charset="0"/>
              </a:rPr>
              <a:t>Ne nous laisse pas honteux</a:t>
            </a:r>
          </a:p>
        </p:txBody>
      </p:sp>
    </p:spTree>
    <p:extLst>
      <p:ext uri="{BB962C8B-B14F-4D97-AF65-F5344CB8AC3E}">
        <p14:creationId xmlns:p14="http://schemas.microsoft.com/office/powerpoint/2010/main" val="19907623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6"/>
            <a:ext cx="5164616" cy="1446550"/>
          </a:xfrm>
          <a:prstGeom prst="rect">
            <a:avLst/>
          </a:prstGeom>
        </p:spPr>
        <p:txBody>
          <a:bodyPr wrap="square">
            <a:spAutoFit/>
          </a:bodyPr>
          <a:lstStyle/>
          <a:p>
            <a:pPr algn="just" rtl="1"/>
            <a:r>
              <a:rPr lang="ar-EG" sz="4400" b="1" dirty="0"/>
              <a:t>بل اصنع معنا بحسب دعتك وكثرة رحمتك يا رب أعنا.</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dirty="0">
                <a:latin typeface="CS Avva Shenouda" pitchFamily="34" charset="0"/>
              </a:rPr>
              <a:t>¿</a:t>
            </a:r>
            <a:r>
              <a:rPr lang="fr-FR" sz="3400" b="1">
                <a:latin typeface="CS Avva Shenouda" pitchFamily="34" charset="0"/>
              </a:rPr>
              <a:t>Alla `ariou`i </a:t>
            </a:r>
            <a:r>
              <a:rPr lang="fr-FR" sz="3400" b="1" dirty="0" err="1">
                <a:latin typeface="CS Avva Shenouda" pitchFamily="34" charset="0"/>
              </a:rPr>
              <a:t>neman</a:t>
            </a:r>
            <a:r>
              <a:rPr lang="fr-FR" sz="3400" b="1" dirty="0">
                <a:latin typeface="CS Avva Shenouda" pitchFamily="34" charset="0"/>
              </a:rPr>
              <a:t> @ </a:t>
            </a:r>
            <a:r>
              <a:rPr lang="fr-FR" sz="3400" b="1">
                <a:latin typeface="CS Avva Shenouda" pitchFamily="34" charset="0"/>
              </a:rPr>
              <a:t>kata tekmet`epikyc </a:t>
            </a:r>
            <a:r>
              <a:rPr lang="fr-FR" sz="3400" b="1" dirty="0">
                <a:latin typeface="CS Avva Shenouda" pitchFamily="34" charset="0"/>
              </a:rPr>
              <a:t>@ nem </a:t>
            </a:r>
            <a:r>
              <a:rPr lang="fr-FR" sz="3400" b="1">
                <a:latin typeface="CS Avva Shenouda" pitchFamily="34" charset="0"/>
              </a:rPr>
              <a:t>kata `p`asai `nte </a:t>
            </a:r>
            <a:r>
              <a:rPr lang="fr-FR" sz="3400" b="1" dirty="0" err="1">
                <a:latin typeface="CS Avva Shenouda" pitchFamily="34" charset="0"/>
              </a:rPr>
              <a:t>peknai</a:t>
            </a:r>
            <a:r>
              <a:rPr lang="fr-FR" sz="3400" b="1">
                <a:latin typeface="CS Avva Shenouda" pitchFamily="34" charset="0"/>
              </a:rPr>
              <a:t>@ `P¡ `aribo`y;in   `eron</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Mais agis avec nous tous</a:t>
            </a:r>
          </a:p>
          <a:p>
            <a:pPr algn="ctr"/>
            <a:r>
              <a:rPr lang="fr-FR" sz="3200" b="1" dirty="0">
                <a:latin typeface="Book Antiqua" pitchFamily="18" charset="0"/>
              </a:rPr>
              <a:t>Selon Ta mansuétude</a:t>
            </a:r>
          </a:p>
          <a:p>
            <a:pPr algn="ctr"/>
            <a:r>
              <a:rPr lang="fr-FR" sz="3200" b="1" dirty="0">
                <a:latin typeface="Book Antiqua" pitchFamily="18" charset="0"/>
              </a:rPr>
              <a:t>Et ta grande miséricorde</a:t>
            </a:r>
          </a:p>
          <a:p>
            <a:pPr algn="ctr"/>
            <a:r>
              <a:rPr lang="fr-FR" sz="3200" b="1" dirty="0">
                <a:latin typeface="Book Antiqua" pitchFamily="18" charset="0"/>
              </a:rPr>
              <a:t>Ô Seigneur viens-nous en aide.</a:t>
            </a:r>
          </a:p>
        </p:txBody>
      </p:sp>
    </p:spTree>
    <p:extLst>
      <p:ext uri="{BB962C8B-B14F-4D97-AF65-F5344CB8AC3E}">
        <p14:creationId xmlns:p14="http://schemas.microsoft.com/office/powerpoint/2010/main" val="953914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فلتصعد صلاتنا أمامك يا سيدنا مثل محرقات كباش وعجول سِمان.</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dirty="0">
                <a:latin typeface="CS Avva Shenouda" pitchFamily="34" charset="0"/>
              </a:rPr>
              <a:t>Mare </a:t>
            </a:r>
            <a:r>
              <a:rPr lang="fr-FR" sz="3400" b="1" dirty="0" err="1">
                <a:latin typeface="CS Avva Shenouda" pitchFamily="34" charset="0"/>
              </a:rPr>
              <a:t>tenproceu,y</a:t>
            </a:r>
            <a:r>
              <a:rPr lang="fr-FR" sz="3400" b="1" dirty="0">
                <a:latin typeface="CS Avva Shenouda" pitchFamily="34" charset="0"/>
              </a:rPr>
              <a:t> </a:t>
            </a:r>
            <a:r>
              <a:rPr lang="fr-FR" sz="3400" b="1" dirty="0" err="1">
                <a:latin typeface="CS Avva Shenouda" pitchFamily="34" charset="0"/>
              </a:rPr>
              <a:t>pennyb</a:t>
            </a:r>
            <a:r>
              <a:rPr lang="fr-FR" sz="3400" b="1" dirty="0">
                <a:latin typeface="CS Avva Shenouda" pitchFamily="34" charset="0"/>
              </a:rPr>
              <a:t> </a:t>
            </a:r>
            <a:r>
              <a:rPr lang="fr-FR" sz="3400" b="1">
                <a:latin typeface="CS Avva Shenouda" pitchFamily="34" charset="0"/>
              </a:rPr>
              <a:t>@ `i e`pswi `mpek`m;o @ `m`vry] `nhan[lil `nte </a:t>
            </a:r>
            <a:r>
              <a:rPr lang="fr-FR" sz="3400" b="1" dirty="0" err="1">
                <a:latin typeface="CS Avva Shenouda" pitchFamily="34" charset="0"/>
              </a:rPr>
              <a:t>hanwili</a:t>
            </a:r>
            <a:r>
              <a:rPr lang="fr-FR" sz="3400" b="1" dirty="0">
                <a:latin typeface="CS Avva Shenouda" pitchFamily="34" charset="0"/>
              </a:rPr>
              <a:t> @ nem </a:t>
            </a:r>
            <a:r>
              <a:rPr lang="fr-FR" sz="3400" b="1" dirty="0" err="1">
                <a:latin typeface="CS Avva Shenouda" pitchFamily="34" charset="0"/>
              </a:rPr>
              <a:t>hanmaci</a:t>
            </a:r>
            <a:r>
              <a:rPr lang="fr-FR" sz="3400" b="1" dirty="0">
                <a:latin typeface="CS Avva Shenouda" pitchFamily="34" charset="0"/>
              </a:rPr>
              <a:t> </a:t>
            </a:r>
            <a:r>
              <a:rPr lang="fr-FR" sz="3400" b="1" dirty="0" err="1">
                <a:latin typeface="CS Avva Shenouda" pitchFamily="34" charset="0"/>
              </a:rPr>
              <a:t>eukeniwout</a:t>
            </a:r>
            <a:r>
              <a:rPr lang="fr-FR" sz="3400" b="1" dirty="0">
                <a:latin typeface="CS Avva Shenouda" pitchFamily="34"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Que notre prière s’élève</a:t>
            </a:r>
          </a:p>
          <a:p>
            <a:pPr algn="ctr"/>
            <a:r>
              <a:rPr lang="fr-FR" sz="3200" b="1" dirty="0">
                <a:latin typeface="Book Antiqua" pitchFamily="18" charset="0"/>
              </a:rPr>
              <a:t>Devant Toi, ô notre Maître</a:t>
            </a:r>
          </a:p>
          <a:p>
            <a:pPr algn="ctr"/>
            <a:r>
              <a:rPr lang="fr-FR" sz="3200" b="1" dirty="0">
                <a:latin typeface="Book Antiqua" pitchFamily="18" charset="0"/>
              </a:rPr>
              <a:t>Comparable à l’holocauste</a:t>
            </a:r>
          </a:p>
          <a:p>
            <a:pPr algn="ctr"/>
            <a:r>
              <a:rPr lang="fr-FR" sz="3200" b="1" dirty="0">
                <a:latin typeface="Book Antiqua" pitchFamily="18" charset="0"/>
              </a:rPr>
              <a:t>De bélier et de veaux gras.</a:t>
            </a:r>
          </a:p>
        </p:txBody>
      </p:sp>
    </p:spTree>
    <p:extLst>
      <p:ext uri="{BB962C8B-B14F-4D97-AF65-F5344CB8AC3E}">
        <p14:creationId xmlns:p14="http://schemas.microsoft.com/office/powerpoint/2010/main" val="32481855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6"/>
            <a:ext cx="5164616" cy="2123658"/>
          </a:xfrm>
          <a:prstGeom prst="rect">
            <a:avLst/>
          </a:prstGeom>
        </p:spPr>
        <p:txBody>
          <a:bodyPr wrap="square">
            <a:spAutoFit/>
          </a:bodyPr>
          <a:lstStyle/>
          <a:p>
            <a:pPr algn="just" rtl="1"/>
            <a:r>
              <a:rPr lang="ar-EG" sz="4400" b="1" dirty="0"/>
              <a:t>لا تنس العهد الذي  قطعته مع </a:t>
            </a:r>
            <a:r>
              <a:rPr lang="ar-EG" sz="4400" b="1" dirty="0" err="1"/>
              <a:t>أبائنا</a:t>
            </a:r>
            <a:r>
              <a:rPr lang="ar-EG" sz="4400" b="1" dirty="0"/>
              <a:t> إبراهيم وإسحق ويعقوب إسرائيل </a:t>
            </a:r>
            <a:r>
              <a:rPr lang="ar-EG" sz="4400" b="1" dirty="0" err="1"/>
              <a:t>قديسك</a:t>
            </a:r>
            <a:r>
              <a:rPr lang="ar-EG" sz="4400" b="1" dirty="0"/>
              <a:t>.</a:t>
            </a:r>
            <a:endParaRPr lang="fr-FR" sz="4400" b="1" dirty="0"/>
          </a:p>
        </p:txBody>
      </p:sp>
      <p:sp>
        <p:nvSpPr>
          <p:cNvPr id="6" name="Rectangle 5"/>
          <p:cNvSpPr/>
          <p:nvPr/>
        </p:nvSpPr>
        <p:spPr>
          <a:xfrm>
            <a:off x="431371" y="739730"/>
            <a:ext cx="5952661" cy="2185214"/>
          </a:xfrm>
          <a:prstGeom prst="rect">
            <a:avLst/>
          </a:prstGeom>
        </p:spPr>
        <p:txBody>
          <a:bodyPr wrap="square">
            <a:spAutoFit/>
          </a:bodyPr>
          <a:lstStyle/>
          <a:p>
            <a:pPr algn="just"/>
            <a:r>
              <a:rPr lang="fr-FR" sz="3400" b="1">
                <a:latin typeface="CS Avva Shenouda" pitchFamily="34" charset="0"/>
              </a:rPr>
              <a:t>¿`Mperer`pwbs `n]dia;yky </a:t>
            </a:r>
            <a:r>
              <a:rPr lang="fr-FR" sz="3400" b="1" dirty="0">
                <a:latin typeface="CS Avva Shenouda" pitchFamily="34" charset="0"/>
              </a:rPr>
              <a:t>@ ;</a:t>
            </a:r>
            <a:r>
              <a:rPr lang="fr-FR" sz="3400" b="1" dirty="0" err="1">
                <a:latin typeface="CS Avva Shenouda" pitchFamily="34" charset="0"/>
              </a:rPr>
              <a:t>yetakcemnytc</a:t>
            </a:r>
            <a:r>
              <a:rPr lang="fr-FR" sz="3400" b="1" dirty="0">
                <a:latin typeface="CS Avva Shenouda" pitchFamily="34" charset="0"/>
              </a:rPr>
              <a:t> nem </a:t>
            </a:r>
            <a:r>
              <a:rPr lang="fr-FR" sz="3400" b="1" dirty="0" err="1">
                <a:latin typeface="CS Avva Shenouda" pitchFamily="34" charset="0"/>
              </a:rPr>
              <a:t>nenio</a:t>
            </a:r>
            <a:r>
              <a:rPr lang="fr-FR" sz="3400" b="1" dirty="0">
                <a:latin typeface="CS Avva Shenouda" pitchFamily="34" charset="0"/>
              </a:rPr>
              <a:t>] @ </a:t>
            </a:r>
            <a:r>
              <a:rPr lang="fr-FR" sz="3400" b="1" dirty="0" err="1">
                <a:latin typeface="CS Avva Shenouda" pitchFamily="34" charset="0"/>
              </a:rPr>
              <a:t>Abraam</a:t>
            </a:r>
            <a:r>
              <a:rPr lang="fr-FR" sz="3400" b="1" dirty="0">
                <a:latin typeface="CS Avva Shenouda" pitchFamily="34" charset="0"/>
              </a:rPr>
              <a:t> </a:t>
            </a:r>
            <a:r>
              <a:rPr lang="fr-FR" sz="3400" b="1" dirty="0" err="1">
                <a:latin typeface="CS Avva Shenouda" pitchFamily="34" charset="0"/>
              </a:rPr>
              <a:t>Icaak</a:t>
            </a:r>
            <a:r>
              <a:rPr lang="fr-FR" sz="3400" b="1" dirty="0">
                <a:latin typeface="CS Avva Shenouda" pitchFamily="34" charset="0"/>
              </a:rPr>
              <a:t> </a:t>
            </a:r>
            <a:r>
              <a:rPr lang="fr-FR" sz="3400" b="1" dirty="0" err="1">
                <a:latin typeface="CS Avva Shenouda" pitchFamily="34" charset="0"/>
              </a:rPr>
              <a:t>Iakwb</a:t>
            </a:r>
            <a:r>
              <a:rPr lang="fr-FR" sz="3400" b="1" dirty="0">
                <a:latin typeface="CS Avva Shenouda" pitchFamily="34" charset="0"/>
              </a:rPr>
              <a:t> @ </a:t>
            </a:r>
            <a:r>
              <a:rPr lang="fr-FR" sz="3400" b="1" dirty="0" err="1">
                <a:latin typeface="CS Avva Shenouda" pitchFamily="34" charset="0"/>
              </a:rPr>
              <a:t>Picrayl</a:t>
            </a:r>
            <a:r>
              <a:rPr lang="fr-FR" sz="3400" b="1" dirty="0">
                <a:latin typeface="CS Avva Shenouda" pitchFamily="34" charset="0"/>
              </a:rPr>
              <a:t> </a:t>
            </a:r>
            <a:r>
              <a:rPr lang="fr-FR" sz="3400" b="1" err="1">
                <a:latin typeface="CS Avva Shenouda" pitchFamily="34" charset="0"/>
              </a:rPr>
              <a:t>pe;ouab</a:t>
            </a:r>
            <a:r>
              <a:rPr lang="fr-FR" sz="3400" b="1">
                <a:latin typeface="CS Avva Shenouda" pitchFamily="34" charset="0"/>
              </a:rPr>
              <a:t> `ntak</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Ne répudie pas l’alliance</a:t>
            </a:r>
          </a:p>
          <a:p>
            <a:pPr algn="ctr"/>
            <a:r>
              <a:rPr lang="fr-FR" sz="3200" b="1" dirty="0">
                <a:latin typeface="Book Antiqua" pitchFamily="18" charset="0"/>
              </a:rPr>
              <a:t>Que tu fis avec nos pères</a:t>
            </a:r>
          </a:p>
          <a:p>
            <a:pPr algn="ctr"/>
            <a:r>
              <a:rPr lang="fr-FR" sz="3200" b="1" dirty="0">
                <a:latin typeface="Book Antiqua" pitchFamily="18" charset="0"/>
              </a:rPr>
              <a:t>Abraham, Isaac, Jacob ;</a:t>
            </a:r>
          </a:p>
          <a:p>
            <a:pPr algn="ctr"/>
            <a:r>
              <a:rPr lang="fr-FR" sz="3200" b="1" dirty="0">
                <a:latin typeface="Book Antiqua" pitchFamily="18" charset="0"/>
              </a:rPr>
              <a:t>Israël qui est Ton saint.</a:t>
            </a:r>
          </a:p>
        </p:txBody>
      </p:sp>
    </p:spTree>
    <p:extLst>
      <p:ext uri="{BB962C8B-B14F-4D97-AF65-F5344CB8AC3E}">
        <p14:creationId xmlns:p14="http://schemas.microsoft.com/office/powerpoint/2010/main" val="381654928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677656"/>
          </a:xfrm>
          <a:prstGeom prst="rect">
            <a:avLst/>
          </a:prstGeom>
        </p:spPr>
        <p:txBody>
          <a:bodyPr wrap="square">
            <a:spAutoFit/>
          </a:bodyPr>
          <a:lstStyle/>
          <a:p>
            <a:pPr algn="just" rtl="1"/>
            <a:r>
              <a:rPr lang="ar-EG" sz="4200" b="1" dirty="0"/>
              <a:t>باركوا الرب يا جميع الشعوب والقبائل ولغات الألسن </a:t>
            </a:r>
            <a:r>
              <a:rPr lang="ar-EG" sz="4200" b="1" dirty="0" err="1"/>
              <a:t>سبحوه</a:t>
            </a:r>
            <a:r>
              <a:rPr lang="ar-EG" sz="4200" b="1" dirty="0"/>
              <a:t> ومجدوه وزيدوه علواً إلى الآباد.</a:t>
            </a:r>
            <a:endParaRPr lang="fr-FR" sz="4200" b="1" dirty="0"/>
          </a:p>
        </p:txBody>
      </p:sp>
      <p:sp>
        <p:nvSpPr>
          <p:cNvPr id="6" name="Rectangle 5"/>
          <p:cNvSpPr/>
          <p:nvPr/>
        </p:nvSpPr>
        <p:spPr>
          <a:xfrm>
            <a:off x="431371" y="764313"/>
            <a:ext cx="5880653" cy="2185214"/>
          </a:xfrm>
          <a:prstGeom prst="rect">
            <a:avLst/>
          </a:prstGeom>
        </p:spPr>
        <p:txBody>
          <a:bodyPr wrap="square">
            <a:spAutoFit/>
          </a:bodyPr>
          <a:lstStyle/>
          <a:p>
            <a:pPr algn="just"/>
            <a:r>
              <a:rPr lang="fr-FR" sz="3400" b="1" err="1">
                <a:latin typeface="CS Avva Shenouda" pitchFamily="34" charset="0"/>
              </a:rPr>
              <a:t>Cmou</a:t>
            </a:r>
            <a:r>
              <a:rPr lang="fr-FR" sz="3400" b="1">
                <a:latin typeface="CS Avva Shenouda" pitchFamily="34" charset="0"/>
              </a:rPr>
              <a:t> `e`P</a:t>
            </a:r>
            <a:r>
              <a:rPr lang="fr-FR" sz="3400" b="1" dirty="0">
                <a:latin typeface="CS Avva Shenouda" pitchFamily="34" charset="0"/>
              </a:rPr>
              <a:t>¡ </a:t>
            </a:r>
            <a:r>
              <a:rPr lang="fr-FR" sz="3400" b="1" dirty="0" err="1">
                <a:latin typeface="CS Avva Shenouda" pitchFamily="34" charset="0"/>
              </a:rPr>
              <a:t>nilaoc</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dirty="0" err="1">
                <a:latin typeface="CS Avva Shenouda" pitchFamily="34" charset="0"/>
              </a:rPr>
              <a:t>nivuly</a:t>
            </a:r>
            <a:r>
              <a:rPr lang="fr-FR" sz="3400" b="1" dirty="0">
                <a:latin typeface="CS Avva Shenouda" pitchFamily="34" charset="0"/>
              </a:rPr>
              <a:t> </a:t>
            </a:r>
            <a:r>
              <a:rPr lang="fr-FR" sz="3400" b="1" err="1">
                <a:latin typeface="CS Avva Shenouda" pitchFamily="34" charset="0"/>
              </a:rPr>
              <a:t>niacpi</a:t>
            </a:r>
            <a:r>
              <a:rPr lang="fr-FR" sz="3400" b="1">
                <a:latin typeface="CS Avva Shenouda" pitchFamily="34" charset="0"/>
              </a:rPr>
              <a:t> `nlac </a:t>
            </a:r>
            <a:r>
              <a:rPr lang="fr-FR" sz="3400" b="1" dirty="0">
                <a:latin typeface="CS Avva Shenouda" pitchFamily="34" charset="0"/>
              </a:rPr>
              <a:t>@ </a:t>
            </a:r>
            <a:r>
              <a:rPr lang="fr-FR" sz="3400" b="1" dirty="0" err="1">
                <a:latin typeface="CS Avva Shenouda" pitchFamily="34" charset="0"/>
              </a:rPr>
              <a:t>hwc</a:t>
            </a:r>
            <a:r>
              <a:rPr lang="fr-FR" sz="3400" b="1" dirty="0">
                <a:latin typeface="CS Avva Shenouda" pitchFamily="34" charset="0"/>
              </a:rPr>
              <a:t> </a:t>
            </a:r>
            <a:r>
              <a:rPr lang="fr-FR" sz="3400" b="1" err="1">
                <a:latin typeface="CS Avva Shenouda" pitchFamily="34" charset="0"/>
              </a:rPr>
              <a:t>erof</a:t>
            </a:r>
            <a:r>
              <a:rPr lang="fr-FR" sz="3400" b="1">
                <a:latin typeface="CS Avva Shenouda" pitchFamily="34" charset="0"/>
              </a:rPr>
              <a:t> ma`wou </a:t>
            </a:r>
            <a:r>
              <a:rPr lang="fr-FR" sz="3400" b="1" dirty="0" err="1">
                <a:latin typeface="CS Avva Shenouda" pitchFamily="34" charset="0"/>
              </a:rPr>
              <a:t>naf</a:t>
            </a:r>
            <a:r>
              <a:rPr lang="fr-FR" sz="3400" b="1" dirty="0">
                <a:latin typeface="CS Avva Shenouda" pitchFamily="34" charset="0"/>
              </a:rPr>
              <a:t> @ </a:t>
            </a:r>
            <a:r>
              <a:rPr lang="fr-FR" sz="3400" b="1" dirty="0" err="1">
                <a:latin typeface="CS Avva Shenouda" pitchFamily="34" charset="0"/>
              </a:rPr>
              <a:t>arihouo</a:t>
            </a:r>
            <a:r>
              <a:rPr lang="fr-FR" sz="3400" b="1" dirty="0">
                <a:latin typeface="CS Avva Shenouda" pitchFamily="34" charset="0"/>
              </a:rPr>
              <a:t> [</a:t>
            </a:r>
            <a:r>
              <a:rPr lang="fr-FR" sz="3400" b="1" dirty="0" err="1">
                <a:latin typeface="CS Avva Shenouda" pitchFamily="34" charset="0"/>
              </a:rPr>
              <a:t>acf</a:t>
            </a:r>
            <a:r>
              <a:rPr lang="fr-FR" sz="3400" b="1" dirty="0">
                <a:latin typeface="CS Avva Shenouda" pitchFamily="34" charset="0"/>
              </a:rPr>
              <a:t> sa </a:t>
            </a:r>
            <a:r>
              <a:rPr lang="fr-FR" sz="3400" b="1" dirty="0" err="1">
                <a:latin typeface="CS Avva Shenouda" pitchFamily="34" charset="0"/>
              </a:rPr>
              <a:t>nieneh</a:t>
            </a:r>
            <a:r>
              <a:rPr lang="fr-FR" sz="3400" b="1" dirty="0">
                <a:latin typeface="CS Avva Shenouda" pitchFamily="34" charset="0"/>
              </a:rPr>
              <a:t>.</a:t>
            </a:r>
          </a:p>
        </p:txBody>
      </p:sp>
      <p:sp>
        <p:nvSpPr>
          <p:cNvPr id="7" name="Rectangle 6"/>
          <p:cNvSpPr/>
          <p:nvPr/>
        </p:nvSpPr>
        <p:spPr>
          <a:xfrm>
            <a:off x="1775520" y="3959186"/>
            <a:ext cx="9217024" cy="2062103"/>
          </a:xfrm>
          <a:prstGeom prst="rect">
            <a:avLst/>
          </a:prstGeom>
        </p:spPr>
        <p:txBody>
          <a:bodyPr wrap="square">
            <a:spAutoFit/>
          </a:bodyPr>
          <a:lstStyle/>
          <a:p>
            <a:pPr algn="ctr"/>
            <a:r>
              <a:rPr lang="fr-FR" sz="3200" b="1" dirty="0">
                <a:latin typeface="Book Antiqua" pitchFamily="18" charset="0"/>
              </a:rPr>
              <a:t>Bénissez notre Seigneur,</a:t>
            </a:r>
          </a:p>
          <a:p>
            <a:pPr algn="ctr"/>
            <a:r>
              <a:rPr lang="fr-FR" sz="3200" b="1" dirty="0">
                <a:latin typeface="Book Antiqua" pitchFamily="18" charset="0"/>
              </a:rPr>
              <a:t>Tous les peuples, tribus et langues,</a:t>
            </a:r>
          </a:p>
          <a:p>
            <a:pPr algn="ctr"/>
            <a:r>
              <a:rPr lang="fr-FR" sz="3200" b="1" dirty="0">
                <a:latin typeface="Book Antiqua" pitchFamily="18" charset="0"/>
              </a:rPr>
              <a:t>Louez-le, glorifiez-le,</a:t>
            </a:r>
          </a:p>
          <a:p>
            <a:pPr algn="ctr"/>
            <a:r>
              <a:rPr lang="fr-FR" sz="3200" b="1" dirty="0">
                <a:latin typeface="Book Antiqua" pitchFamily="18" charset="0"/>
              </a:rPr>
              <a:t>Élevez-Le éternellement.</a:t>
            </a:r>
          </a:p>
        </p:txBody>
      </p:sp>
    </p:spTree>
    <p:extLst>
      <p:ext uri="{BB962C8B-B14F-4D97-AF65-F5344CB8AC3E}">
        <p14:creationId xmlns:p14="http://schemas.microsoft.com/office/powerpoint/2010/main" val="74339535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554545"/>
          </a:xfrm>
          <a:prstGeom prst="rect">
            <a:avLst/>
          </a:prstGeom>
        </p:spPr>
        <p:txBody>
          <a:bodyPr wrap="square">
            <a:spAutoFit/>
          </a:bodyPr>
          <a:lstStyle/>
          <a:p>
            <a:pPr algn="just" rtl="1"/>
            <a:r>
              <a:rPr lang="ar-EG" sz="4000" b="1" dirty="0"/>
              <a:t>أطلبوا من الرب عنا أيها الثلاثة فتية القديسين. سدراك </a:t>
            </a:r>
            <a:r>
              <a:rPr lang="ar-EG" sz="4000" b="1" dirty="0" err="1"/>
              <a:t>وميساك</a:t>
            </a:r>
            <a:r>
              <a:rPr lang="ar-EG" sz="4000" b="1" dirty="0"/>
              <a:t> </a:t>
            </a:r>
            <a:r>
              <a:rPr lang="ar-EG" sz="4000" b="1" dirty="0" err="1"/>
              <a:t>وأبدناغو</a:t>
            </a:r>
            <a:r>
              <a:rPr lang="ar-EG" sz="4000" b="1" dirty="0"/>
              <a:t> ليغفر لنا خطايانا.</a:t>
            </a:r>
            <a:endParaRPr lang="fr-FR" sz="4000" b="1" dirty="0"/>
          </a:p>
        </p:txBody>
      </p:sp>
      <p:sp>
        <p:nvSpPr>
          <p:cNvPr id="6" name="Rectangle 5"/>
          <p:cNvSpPr/>
          <p:nvPr/>
        </p:nvSpPr>
        <p:spPr>
          <a:xfrm>
            <a:off x="431371" y="764313"/>
            <a:ext cx="5952661" cy="2185214"/>
          </a:xfrm>
          <a:prstGeom prst="rect">
            <a:avLst/>
          </a:prstGeom>
        </p:spPr>
        <p:txBody>
          <a:bodyPr wrap="square">
            <a:spAutoFit/>
          </a:bodyPr>
          <a:lstStyle/>
          <a:p>
            <a:pPr algn="just"/>
            <a:r>
              <a:rPr lang="fr-FR" sz="3400" b="1">
                <a:latin typeface="CS Avva Shenouda" pitchFamily="34" charset="0"/>
              </a:rPr>
              <a:t>¿`Twbh `m`P¡ `e`hryi      `ejwn @ `w pi=g `n`alou `n`agioc </a:t>
            </a:r>
            <a:r>
              <a:rPr lang="fr-FR" sz="3400" b="1" dirty="0">
                <a:latin typeface="CS Avva Shenouda" pitchFamily="34" charset="0"/>
              </a:rPr>
              <a:t>@ </a:t>
            </a:r>
            <a:r>
              <a:rPr lang="fr-FR" sz="3400" b="1" dirty="0" err="1">
                <a:latin typeface="CS Avva Shenouda" pitchFamily="34" charset="0"/>
              </a:rPr>
              <a:t>Cedrak</a:t>
            </a:r>
            <a:r>
              <a:rPr lang="fr-FR" sz="3400" b="1" dirty="0">
                <a:latin typeface="CS Avva Shenouda" pitchFamily="34" charset="0"/>
              </a:rPr>
              <a:t> </a:t>
            </a:r>
            <a:r>
              <a:rPr lang="fr-FR" sz="3400" b="1" dirty="0" err="1">
                <a:latin typeface="CS Avva Shenouda" pitchFamily="34" charset="0"/>
              </a:rPr>
              <a:t>Micak</a:t>
            </a:r>
            <a:r>
              <a:rPr lang="fr-FR" sz="3400" b="1" dirty="0">
                <a:latin typeface="CS Avva Shenouda" pitchFamily="34" charset="0"/>
              </a:rPr>
              <a:t> </a:t>
            </a:r>
            <a:r>
              <a:rPr lang="fr-FR" sz="3400" b="1" dirty="0" err="1">
                <a:latin typeface="CS Avva Shenouda" pitchFamily="34" charset="0"/>
              </a:rPr>
              <a:t>Abdenagw</a:t>
            </a:r>
            <a:r>
              <a:rPr lang="fr-FR" sz="3400" b="1" dirty="0">
                <a:latin typeface="CS Avva Shenouda" pitchFamily="34" charset="0"/>
              </a:rPr>
              <a:t> </a:t>
            </a:r>
            <a:r>
              <a:rPr lang="fr-FR" sz="3400" b="1">
                <a:latin typeface="CS Avva Shenouda" pitchFamily="34" charset="0"/>
              </a:rPr>
              <a:t>@ `ntef,a </a:t>
            </a:r>
            <a:r>
              <a:rPr lang="fr-FR" sz="3400" b="1" dirty="0" err="1">
                <a:latin typeface="CS Avva Shenouda" pitchFamily="34" charset="0"/>
              </a:rPr>
              <a:t>nennobi</a:t>
            </a:r>
            <a:r>
              <a:rPr lang="fr-FR" sz="3400" b="1" dirty="0">
                <a:latin typeface="CS Avva Shenouda" pitchFamily="34" charset="0"/>
              </a:rPr>
              <a:t> nan </a:t>
            </a:r>
            <a:r>
              <a:rPr lang="fr-FR" sz="3400" b="1" dirty="0" err="1">
                <a:latin typeface="CS Avva Shenouda" pitchFamily="34" charset="0"/>
              </a:rPr>
              <a:t>ebol</a:t>
            </a:r>
            <a:r>
              <a:rPr lang="fr-FR" sz="3400" b="1" dirty="0">
                <a:latin typeface="CS Avva Shenouda" pitchFamily="34" charset="0"/>
              </a:rPr>
              <a:t>.</a:t>
            </a:r>
          </a:p>
        </p:txBody>
      </p:sp>
      <p:sp>
        <p:nvSpPr>
          <p:cNvPr id="7" name="Rectangle 6"/>
          <p:cNvSpPr/>
          <p:nvPr/>
        </p:nvSpPr>
        <p:spPr>
          <a:xfrm>
            <a:off x="623392" y="3959186"/>
            <a:ext cx="10561173" cy="2062103"/>
          </a:xfrm>
          <a:prstGeom prst="rect">
            <a:avLst/>
          </a:prstGeom>
        </p:spPr>
        <p:txBody>
          <a:bodyPr wrap="square">
            <a:spAutoFit/>
          </a:bodyPr>
          <a:lstStyle/>
          <a:p>
            <a:pPr algn="ctr"/>
            <a:r>
              <a:rPr lang="fr-FR" sz="3200" b="1" dirty="0">
                <a:latin typeface="Book Antiqua" pitchFamily="18" charset="0"/>
              </a:rPr>
              <a:t>Implorez notre Seigneur</a:t>
            </a:r>
          </a:p>
          <a:p>
            <a:pPr algn="ctr"/>
            <a:r>
              <a:rPr lang="fr-FR" sz="3200" b="1" dirty="0">
                <a:latin typeface="Book Antiqua" pitchFamily="18" charset="0"/>
              </a:rPr>
              <a:t>Ô vous les trois jeunes saints,</a:t>
            </a:r>
          </a:p>
          <a:p>
            <a:pPr algn="ctr"/>
            <a:r>
              <a:rPr lang="fr-FR" sz="3200" b="1" dirty="0" err="1">
                <a:latin typeface="Book Antiqua" pitchFamily="18" charset="0"/>
              </a:rPr>
              <a:t>Sedrak</a:t>
            </a:r>
            <a:r>
              <a:rPr lang="fr-FR" sz="3200" b="1" dirty="0">
                <a:latin typeface="Book Antiqua" pitchFamily="18" charset="0"/>
              </a:rPr>
              <a:t>, </a:t>
            </a:r>
            <a:r>
              <a:rPr lang="fr-FR" sz="3200" b="1" dirty="0" err="1">
                <a:latin typeface="Book Antiqua" pitchFamily="18" charset="0"/>
              </a:rPr>
              <a:t>Missak</a:t>
            </a:r>
            <a:r>
              <a:rPr lang="fr-FR" sz="3200" b="1" dirty="0">
                <a:latin typeface="Book Antiqua" pitchFamily="18" charset="0"/>
              </a:rPr>
              <a:t>, </a:t>
            </a:r>
            <a:r>
              <a:rPr lang="fr-FR" sz="3200" b="1" dirty="0" err="1">
                <a:latin typeface="Book Antiqua" pitchFamily="18" charset="0"/>
              </a:rPr>
              <a:t>Abdenago</a:t>
            </a:r>
            <a:r>
              <a:rPr lang="fr-FR" sz="3200" b="1" dirty="0">
                <a:latin typeface="Book Antiqua" pitchFamily="18" charset="0"/>
              </a:rPr>
              <a: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373224879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349" y="2639234"/>
            <a:ext cx="11233248" cy="861774"/>
          </a:xfrm>
          <a:prstGeom prst="rect">
            <a:avLst/>
          </a:prstGeom>
        </p:spPr>
        <p:txBody>
          <a:bodyPr wrap="square">
            <a:spAutoFit/>
          </a:bodyPr>
          <a:lstStyle/>
          <a:p>
            <a:pPr algn="ctr"/>
            <a:r>
              <a:rPr lang="fr-FR" sz="5000" b="1" dirty="0">
                <a:solidFill>
                  <a:srgbClr val="C00000"/>
                </a:solidFill>
                <a:latin typeface="Book Antiqua" panose="02040602050305030304" pitchFamily="18" charset="0"/>
              </a:rPr>
              <a:t>Office de l’encens de l’aube</a:t>
            </a:r>
          </a:p>
        </p:txBody>
      </p:sp>
    </p:spTree>
    <p:extLst>
      <p:ext uri="{BB962C8B-B14F-4D97-AF65-F5344CB8AC3E}">
        <p14:creationId xmlns:p14="http://schemas.microsoft.com/office/powerpoint/2010/main" val="102058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18514"/>
            <a:ext cx="5164616" cy="1446550"/>
          </a:xfrm>
          <a:prstGeom prst="rect">
            <a:avLst/>
          </a:prstGeom>
        </p:spPr>
        <p:txBody>
          <a:bodyPr wrap="square">
            <a:spAutoFit/>
          </a:bodyPr>
          <a:lstStyle/>
          <a:p>
            <a:pPr algn="just" rtl="1"/>
            <a:r>
              <a:rPr lang="ar-EG" sz="4400" b="1" dirty="0" err="1"/>
              <a:t>غطاهم</a:t>
            </a:r>
            <a:r>
              <a:rPr lang="ar-EG" sz="4400" b="1" dirty="0"/>
              <a:t> الماء انغمسوا إلى العمق مثل الحجر</a:t>
            </a:r>
            <a:endParaRPr lang="fr-FR" sz="4400" b="1" dirty="0"/>
          </a:p>
        </p:txBody>
      </p:sp>
      <p:sp>
        <p:nvSpPr>
          <p:cNvPr id="6" name="Rectangle 5"/>
          <p:cNvSpPr/>
          <p:nvPr/>
        </p:nvSpPr>
        <p:spPr>
          <a:xfrm>
            <a:off x="431371" y="810578"/>
            <a:ext cx="6240693" cy="1754326"/>
          </a:xfrm>
          <a:prstGeom prst="rect">
            <a:avLst/>
          </a:prstGeom>
        </p:spPr>
        <p:txBody>
          <a:bodyPr wrap="square">
            <a:spAutoFit/>
          </a:bodyPr>
          <a:lstStyle/>
          <a:p>
            <a:pPr algn="just"/>
            <a:r>
              <a:rPr lang="fr-FR" sz="3600" b="1" dirty="0">
                <a:latin typeface="CS Avva Shenouda" pitchFamily="34" charset="0"/>
              </a:rPr>
              <a:t>¿</a:t>
            </a:r>
            <a:r>
              <a:rPr lang="fr-FR" sz="3600" b="1" err="1">
                <a:latin typeface="CS Avva Shenouda" pitchFamily="34" charset="0"/>
              </a:rPr>
              <a:t>Afhwbc</a:t>
            </a:r>
            <a:r>
              <a:rPr lang="fr-FR" sz="3600" b="1">
                <a:latin typeface="CS Avva Shenouda" pitchFamily="34" charset="0"/>
              </a:rPr>
              <a:t> ``e`hryi          `ejwou `nje </a:t>
            </a:r>
            <a:r>
              <a:rPr lang="fr-FR" sz="3600" b="1" dirty="0" err="1">
                <a:latin typeface="CS Avva Shenouda" pitchFamily="34" charset="0"/>
              </a:rPr>
              <a:t>pimwou</a:t>
            </a:r>
            <a:r>
              <a:rPr lang="fr-FR" sz="3600" b="1" dirty="0">
                <a:latin typeface="CS Avva Shenouda" pitchFamily="34" charset="0"/>
              </a:rPr>
              <a:t> @  </a:t>
            </a:r>
            <a:r>
              <a:rPr lang="fr-FR" sz="3600" b="1" err="1">
                <a:latin typeface="CS Avva Shenouda" pitchFamily="34" charset="0"/>
              </a:rPr>
              <a:t>auwmc</a:t>
            </a:r>
            <a:r>
              <a:rPr lang="fr-FR" sz="3600" b="1">
                <a:latin typeface="CS Avva Shenouda" pitchFamily="34" charset="0"/>
              </a:rPr>
              <a:t> `e`qryi `epetsyk `m`vry] `nou`wni</a:t>
            </a:r>
            <a:r>
              <a:rPr lang="fr-FR" sz="3600" b="1" dirty="0">
                <a:latin typeface="CS Avva Shenouda" pitchFamily="34" charset="0"/>
              </a:rPr>
              <a:t>.</a:t>
            </a:r>
          </a:p>
        </p:txBody>
      </p:sp>
      <p:sp>
        <p:nvSpPr>
          <p:cNvPr id="7" name="Rectangle 6"/>
          <p:cNvSpPr/>
          <p:nvPr/>
        </p:nvSpPr>
        <p:spPr>
          <a:xfrm>
            <a:off x="1487488" y="3959185"/>
            <a:ext cx="9121013" cy="1077218"/>
          </a:xfrm>
          <a:prstGeom prst="rect">
            <a:avLst/>
          </a:prstGeom>
        </p:spPr>
        <p:txBody>
          <a:bodyPr wrap="square">
            <a:spAutoFit/>
          </a:bodyPr>
          <a:lstStyle/>
          <a:p>
            <a:pPr algn="ctr"/>
            <a:r>
              <a:rPr lang="fr-FR" sz="3200" b="1" dirty="0">
                <a:latin typeface="Book Antiqua" pitchFamily="18" charset="0"/>
              </a:rPr>
              <a:t>Les eaux les ont tous recouverts</a:t>
            </a:r>
          </a:p>
          <a:p>
            <a:pPr algn="ctr"/>
            <a:r>
              <a:rPr lang="fr-FR" sz="3200" b="1" dirty="0">
                <a:latin typeface="Book Antiqua" pitchFamily="18" charset="0"/>
              </a:rPr>
              <a:t>Coulés au fond comme une pierre</a:t>
            </a:r>
          </a:p>
        </p:txBody>
      </p:sp>
    </p:spTree>
    <p:extLst>
      <p:ext uri="{BB962C8B-B14F-4D97-AF65-F5344CB8AC3E}">
        <p14:creationId xmlns:p14="http://schemas.microsoft.com/office/powerpoint/2010/main" val="53755709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181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235928"/>
          <a:ext cx="11277213" cy="5145400"/>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145400">
                <a:tc>
                  <a:txBody>
                    <a:bodyPr/>
                    <a:lstStyle/>
                    <a:p>
                      <a:pPr algn="just"/>
                      <a:r>
                        <a:rPr lang="it-IT" sz="2200" b="1" kern="1200" dirty="0">
                          <a:solidFill>
                            <a:schemeClr val="tx1"/>
                          </a:solidFill>
                          <a:effectLst/>
                          <a:latin typeface="CS Avva Shenouda" panose="020B7200000000000000" pitchFamily="34" charset="0"/>
                          <a:ea typeface="+mn-ea"/>
                          <a:cs typeface="+mn-cs"/>
                        </a:rPr>
                        <a:t>ÉEle`ycon `ymac `o :eoc `o Patyr `o pantokratwr @ </a:t>
                      </a:r>
                      <a:r>
                        <a:rPr lang="en-US" sz="2200" b="1" kern="1200" dirty="0" err="1">
                          <a:solidFill>
                            <a:schemeClr val="tx1"/>
                          </a:solidFill>
                          <a:effectLst/>
                          <a:latin typeface="CS Avva Shenouda" panose="020B7200000000000000" pitchFamily="34" charset="0"/>
                          <a:ea typeface="+mn-ea"/>
                          <a:cs typeface="+mn-cs"/>
                        </a:rPr>
                        <a:t>Pan`agi`a</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triac</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ele`ycon</a:t>
                      </a:r>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ymac</a:t>
                      </a:r>
                      <a:r>
                        <a:rPr lang="en-US" sz="2200" b="1" kern="1200" dirty="0">
                          <a:solidFill>
                            <a:schemeClr val="tx1"/>
                          </a:solidFill>
                          <a:effectLst/>
                          <a:latin typeface="CS Avva Shenouda" panose="020B7200000000000000" pitchFamily="34" charset="0"/>
                          <a:ea typeface="+mn-ea"/>
                          <a:cs typeface="+mn-cs"/>
                        </a:rPr>
                        <a:t> @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P¡ V} `</a:t>
                      </a:r>
                      <a:r>
                        <a:rPr lang="en-US" sz="2200" b="1" kern="1200" dirty="0" err="1">
                          <a:solidFill>
                            <a:schemeClr val="tx1"/>
                          </a:solidFill>
                          <a:effectLst/>
                          <a:latin typeface="CS Avva Shenouda" panose="020B7200000000000000" pitchFamily="34" charset="0"/>
                          <a:ea typeface="+mn-ea"/>
                          <a:cs typeface="+mn-cs"/>
                        </a:rPr>
                        <a:t>nte</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nijom</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swpi</a:t>
                      </a:r>
                      <a:r>
                        <a:rPr lang="en-US" sz="2200" b="1" kern="1200" dirty="0">
                          <a:solidFill>
                            <a:schemeClr val="tx1"/>
                          </a:solidFill>
                          <a:effectLst/>
                          <a:latin typeface="CS Avva Shenouda" panose="020B7200000000000000" pitchFamily="34" charset="0"/>
                          <a:ea typeface="+mn-ea"/>
                          <a:cs typeface="+mn-cs"/>
                        </a:rPr>
                        <a:t> </a:t>
                      </a:r>
                      <a:r>
                        <a:rPr lang="en-US" sz="2200" b="1" kern="1200" dirty="0" err="1">
                          <a:solidFill>
                            <a:schemeClr val="tx1"/>
                          </a:solidFill>
                          <a:effectLst/>
                          <a:latin typeface="CS Avva Shenouda" panose="020B7200000000000000" pitchFamily="34" charset="0"/>
                          <a:ea typeface="+mn-ea"/>
                          <a:cs typeface="+mn-cs"/>
                        </a:rPr>
                        <a:t>neman</a:t>
                      </a:r>
                      <a:r>
                        <a:rPr lang="en-US" sz="2200" b="1" kern="1200" dirty="0">
                          <a:solidFill>
                            <a:schemeClr val="tx1"/>
                          </a:solidFill>
                          <a:effectLst/>
                          <a:latin typeface="CS Avva Shenouda" panose="020B7200000000000000" pitchFamily="34" charset="0"/>
                          <a:ea typeface="+mn-ea"/>
                          <a:cs typeface="+mn-cs"/>
                        </a:rPr>
                        <a:t> @</a:t>
                      </a:r>
                    </a:p>
                    <a:p>
                      <a:pPr algn="just"/>
                      <a:endParaRPr lang="en-US" sz="2200" b="1" kern="1200" dirty="0">
                        <a:solidFill>
                          <a:schemeClr val="tx1"/>
                        </a:solidFill>
                        <a:effectLst/>
                        <a:latin typeface="CS Avva Shenouda" panose="020B7200000000000000" pitchFamily="34" charset="0"/>
                        <a:ea typeface="+mn-ea"/>
                        <a:cs typeface="+mn-cs"/>
                      </a:endParaRPr>
                    </a:p>
                    <a:p>
                      <a:pPr algn="just"/>
                      <a:r>
                        <a:rPr lang="en-US" sz="2200" b="1" kern="1200" dirty="0">
                          <a:solidFill>
                            <a:schemeClr val="tx1"/>
                          </a:solidFill>
                          <a:effectLst/>
                          <a:latin typeface="CS Avva Shenouda" panose="020B7200000000000000" pitchFamily="34" charset="0"/>
                          <a:ea typeface="+mn-ea"/>
                          <a:cs typeface="+mn-cs"/>
                        </a:rPr>
                        <a:t> </a:t>
                      </a:r>
                      <a:r>
                        <a:rPr lang="fr-FR" sz="2200" b="1" kern="1200" dirty="0">
                          <a:solidFill>
                            <a:schemeClr val="tx1"/>
                          </a:solidFill>
                          <a:effectLst/>
                          <a:latin typeface="CS Avva Shenouda" panose="020B7200000000000000" pitchFamily="34" charset="0"/>
                          <a:ea typeface="+mn-ea"/>
                          <a:cs typeface="+mn-cs"/>
                        </a:rPr>
                        <a:t>Je `</a:t>
                      </a:r>
                      <a:r>
                        <a:rPr lang="fr-FR" sz="2200" b="1" kern="1200" dirty="0" err="1">
                          <a:solidFill>
                            <a:schemeClr val="tx1"/>
                          </a:solidFill>
                          <a:effectLst/>
                          <a:latin typeface="CS Avva Shenouda" panose="020B7200000000000000" pitchFamily="34" charset="0"/>
                          <a:ea typeface="+mn-ea"/>
                          <a:cs typeface="+mn-cs"/>
                        </a:rPr>
                        <a:t>mmon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ntan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noubo`y;oc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nen</a:t>
                      </a:r>
                      <a:r>
                        <a:rPr lang="fr-FR" sz="2200" b="1" kern="1200" dirty="0">
                          <a:solidFill>
                            <a:schemeClr val="tx1"/>
                          </a:solidFill>
                          <a:effectLst/>
                          <a:latin typeface="CS Avva Shenouda" panose="020B7200000000000000" pitchFamily="34" charset="0"/>
                          <a:ea typeface="+mn-ea"/>
                          <a:cs typeface="+mn-cs"/>
                        </a:rPr>
                        <a:t>`;li'`</a:t>
                      </a:r>
                      <a:r>
                        <a:rPr lang="fr-FR" sz="2200" b="1" kern="1200" dirty="0" err="1">
                          <a:solidFill>
                            <a:schemeClr val="tx1"/>
                          </a:solidFill>
                          <a:effectLst/>
                          <a:latin typeface="CS Avva Shenouda" panose="020B7200000000000000" pitchFamily="34" charset="0"/>
                          <a:ea typeface="+mn-ea"/>
                          <a:cs typeface="+mn-cs"/>
                        </a:rPr>
                        <a:t>ic</a:t>
                      </a:r>
                      <a:r>
                        <a:rPr lang="fr-FR" sz="2200" b="1" kern="1200" dirty="0">
                          <a:solidFill>
                            <a:schemeClr val="tx1"/>
                          </a:solidFill>
                          <a:effectLst/>
                          <a:latin typeface="CS Avva Shenouda" panose="020B7200000000000000" pitchFamily="34" charset="0"/>
                          <a:ea typeface="+mn-ea"/>
                          <a:cs typeface="+mn-cs"/>
                        </a:rPr>
                        <a:t> nem </a:t>
                      </a:r>
                      <a:r>
                        <a:rPr lang="fr-FR" sz="2200" b="1" kern="1200" dirty="0" err="1">
                          <a:solidFill>
                            <a:schemeClr val="tx1"/>
                          </a:solidFill>
                          <a:effectLst/>
                          <a:latin typeface="CS Avva Shenouda" panose="020B7200000000000000" pitchFamily="34" charset="0"/>
                          <a:ea typeface="+mn-ea"/>
                          <a:cs typeface="+mn-cs"/>
                        </a:rPr>
                        <a:t>nenhojhej</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ebyl</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erok</a:t>
                      </a:r>
                      <a:endParaRPr lang="fr-FR" sz="2200" b="1" kern="1200" dirty="0">
                        <a:solidFill>
                          <a:schemeClr val="tx1"/>
                        </a:solidFill>
                        <a:effectLst/>
                        <a:latin typeface="CS Avva Shenouda" panose="020B7200000000000000" pitchFamily="34" charset="0"/>
                        <a:ea typeface="+mn-ea"/>
                        <a:cs typeface="+mn-cs"/>
                      </a:endParaRPr>
                    </a:p>
                    <a:p>
                      <a:pPr algn="just"/>
                      <a:endParaRPr lang="fr-FR" sz="2200" b="1" kern="1200" dirty="0">
                        <a:solidFill>
                          <a:schemeClr val="tx1"/>
                        </a:solidFill>
                        <a:effectLst/>
                        <a:latin typeface="CS Avva Shenouda" panose="020B7200000000000000" pitchFamily="34" charset="0"/>
                        <a:ea typeface="+mn-ea"/>
                        <a:cs typeface="+mn-cs"/>
                      </a:endParaRPr>
                    </a:p>
                    <a:p>
                      <a:pPr algn="just"/>
                      <a:r>
                        <a:rPr lang="fr-FR" sz="2200" b="1" kern="1200" dirty="0" err="1">
                          <a:solidFill>
                            <a:schemeClr val="tx1"/>
                          </a:solidFill>
                          <a:effectLst/>
                          <a:latin typeface="CS Avva Shenouda" panose="020B7200000000000000" pitchFamily="34" charset="0"/>
                          <a:ea typeface="+mn-ea"/>
                          <a:cs typeface="+mn-cs"/>
                        </a:rPr>
                        <a:t>ÉAriten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nem`psa</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njoc</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qen</a:t>
                      </a:r>
                      <a:r>
                        <a:rPr lang="fr-FR" sz="2200" b="1" kern="1200" dirty="0">
                          <a:solidFill>
                            <a:schemeClr val="tx1"/>
                          </a:solidFill>
                          <a:effectLst/>
                          <a:latin typeface="CS Avva Shenouda" panose="020B7200000000000000" pitchFamily="34" charset="0"/>
                          <a:ea typeface="+mn-ea"/>
                          <a:cs typeface="+mn-cs"/>
                        </a:rPr>
                        <a:t> </a:t>
                      </a:r>
                      <a:r>
                        <a:rPr lang="fr-FR" sz="2200" b="1" kern="1200" dirty="0" err="1">
                          <a:solidFill>
                            <a:schemeClr val="tx1"/>
                          </a:solidFill>
                          <a:effectLst/>
                          <a:latin typeface="CS Avva Shenouda" panose="020B7200000000000000" pitchFamily="34" charset="0"/>
                          <a:ea typeface="+mn-ea"/>
                          <a:cs typeface="+mn-cs"/>
                        </a:rPr>
                        <a:t>ousep`hmot</a:t>
                      </a:r>
                      <a:r>
                        <a:rPr lang="fr-FR" sz="2200" b="1" kern="1200" dirty="0">
                          <a:solidFill>
                            <a:schemeClr val="tx1"/>
                          </a:solidFill>
                          <a:effectLst/>
                          <a:latin typeface="CS Avva Shenouda" panose="020B7200000000000000" pitchFamily="34" charset="0"/>
                          <a:ea typeface="+mn-ea"/>
                          <a:cs typeface="+mn-cs"/>
                        </a:rPr>
                        <a:t> </a:t>
                      </a:r>
                      <a:r>
                        <a:rPr lang="it-IT" sz="2200" b="1" kern="1200" dirty="0">
                          <a:solidFill>
                            <a:schemeClr val="tx1"/>
                          </a:solidFill>
                          <a:effectLst/>
                          <a:latin typeface="CS Avva Shenouda" panose="020B7200000000000000" pitchFamily="34" charset="0"/>
                          <a:ea typeface="+mn-ea"/>
                          <a:cs typeface="+mn-cs"/>
                        </a:rPr>
                        <a:t>@ </a:t>
                      </a:r>
                      <a:endParaRPr lang="fr-FR" sz="22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fr-FR" sz="2200" b="1" kern="1200" dirty="0">
                          <a:solidFill>
                            <a:schemeClr val="tx1"/>
                          </a:solidFill>
                          <a:effectLst/>
                          <a:latin typeface="+mn-lt"/>
                          <a:ea typeface="+mn-ea"/>
                          <a:cs typeface="+mn-cs"/>
                        </a:rPr>
                        <a:t>Aie pitié de nous ô Dieu le Père Tout-Puissant Ô Trinité toute Sainte, ait pitié de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Ô Seigneur Dieu des puissances, sois avec nous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Car nous n’avons d’autre secours que Toi  dans nos difficultés et nos angoisses.</a:t>
                      </a:r>
                    </a:p>
                    <a:p>
                      <a:pPr algn="just"/>
                      <a:endParaRPr lang="fr-FR" sz="2200" b="1" kern="1200" dirty="0">
                        <a:solidFill>
                          <a:schemeClr val="tx1"/>
                        </a:solidFill>
                        <a:effectLst/>
                        <a:latin typeface="+mn-lt"/>
                        <a:ea typeface="+mn-ea"/>
                        <a:cs typeface="+mn-cs"/>
                      </a:endParaRPr>
                    </a:p>
                    <a:p>
                      <a:pPr algn="just"/>
                      <a:r>
                        <a:rPr lang="fr-FR" sz="2200" b="1" kern="1200" dirty="0">
                          <a:solidFill>
                            <a:schemeClr val="tx1"/>
                          </a:solidFill>
                          <a:effectLst/>
                          <a:latin typeface="+mn-lt"/>
                          <a:ea typeface="+mn-ea"/>
                          <a:cs typeface="+mn-cs"/>
                        </a:rPr>
                        <a:t>Rends-nous dignes de dire en action de grâce : </a:t>
                      </a: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 يا الله الآب ضابط الكل.</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الثالوث المقدس </a:t>
                      </a:r>
                      <a:r>
                        <a:rPr lang="ar-SA" sz="2600" b="1" kern="1200" dirty="0" err="1">
                          <a:solidFill>
                            <a:schemeClr val="tx1"/>
                          </a:solidFill>
                          <a:effectLst/>
                          <a:latin typeface="+mn-lt"/>
                          <a:ea typeface="+mn-ea"/>
                          <a:cs typeface="+mn-cs"/>
                        </a:rPr>
                        <a:t>إرحمنا</a:t>
                      </a:r>
                      <a:r>
                        <a:rPr lang="ar-SA" sz="2600" b="1" kern="1200" dirty="0">
                          <a:solidFill>
                            <a:schemeClr val="tx1"/>
                          </a:solidFill>
                          <a:effectLst/>
                          <a:latin typeface="+mn-lt"/>
                          <a:ea typeface="+mn-ea"/>
                          <a:cs typeface="+mn-cs"/>
                        </a:rPr>
                        <a:t>.</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أيها الرب إله القوات كن معنا.</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a:solidFill>
                            <a:schemeClr val="tx1"/>
                          </a:solidFill>
                          <a:effectLst/>
                          <a:latin typeface="+mn-lt"/>
                          <a:ea typeface="+mn-ea"/>
                          <a:cs typeface="+mn-cs"/>
                        </a:rPr>
                        <a:t>لأنه ليس لنا معين في شدائدنا </a:t>
                      </a:r>
                      <a:r>
                        <a:rPr lang="ar-SA" sz="2600" b="1" kern="1200" dirty="0" err="1">
                          <a:solidFill>
                            <a:schemeClr val="tx1"/>
                          </a:solidFill>
                          <a:effectLst/>
                          <a:latin typeface="+mn-lt"/>
                          <a:ea typeface="+mn-ea"/>
                          <a:cs typeface="+mn-cs"/>
                        </a:rPr>
                        <a:t>وضيقاتنا</a:t>
                      </a:r>
                      <a:r>
                        <a:rPr lang="ar-SA" sz="2600" b="1" kern="1200" dirty="0">
                          <a:solidFill>
                            <a:schemeClr val="tx1"/>
                          </a:solidFill>
                          <a:effectLst/>
                          <a:latin typeface="+mn-lt"/>
                          <a:ea typeface="+mn-ea"/>
                          <a:cs typeface="+mn-cs"/>
                        </a:rPr>
                        <a:t> سواك</a:t>
                      </a: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endParaRPr lang="fr-FR" sz="2600" b="1" kern="1200" dirty="0">
                        <a:solidFill>
                          <a:schemeClr val="tx1"/>
                        </a:solidFill>
                        <a:effectLst/>
                        <a:latin typeface="+mn-lt"/>
                        <a:ea typeface="+mn-ea"/>
                        <a:cs typeface="+mn-cs"/>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lang="ar-SA" sz="2600" b="1" kern="1200" dirty="0" err="1">
                          <a:solidFill>
                            <a:schemeClr val="tx1"/>
                          </a:solidFill>
                          <a:effectLst/>
                          <a:latin typeface="+mn-lt"/>
                          <a:ea typeface="+mn-ea"/>
                          <a:cs typeface="+mn-cs"/>
                        </a:rPr>
                        <a:t>إجعلنا</a:t>
                      </a:r>
                      <a:r>
                        <a:rPr lang="ar-SA" sz="2600" b="1" kern="1200" dirty="0">
                          <a:solidFill>
                            <a:schemeClr val="tx1"/>
                          </a:solidFill>
                          <a:effectLst/>
                          <a:latin typeface="+mn-lt"/>
                          <a:ea typeface="+mn-ea"/>
                          <a:cs typeface="+mn-cs"/>
                        </a:rPr>
                        <a:t> مستحقين أن نقول بشكر:</a:t>
                      </a:r>
                      <a:r>
                        <a:rPr lang="fr-FR" sz="2600" b="1" kern="1200" dirty="0">
                          <a:solidFill>
                            <a:schemeClr val="tx1"/>
                          </a:solidFill>
                          <a:effectLst/>
                          <a:latin typeface="+mn-lt"/>
                          <a:ea typeface="+mn-ea"/>
                          <a:cs typeface="+mn-cs"/>
                        </a:rPr>
                        <a:t> </a:t>
                      </a:r>
                      <a:endParaRPr lang="fr-FR" sz="2600" dirty="0">
                        <a:solidFill>
                          <a:schemeClr val="tx1"/>
                        </a:solidFill>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32493572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48680"/>
          <a:ext cx="11277213" cy="5832646"/>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832646">
                <a:tc>
                  <a:txBody>
                    <a:bodyPr/>
                    <a:lstStyle/>
                    <a:p>
                      <a:pPr algn="just"/>
                      <a:r>
                        <a:rPr lang="fr-FR" sz="2300" b="1" kern="1200" dirty="0">
                          <a:solidFill>
                            <a:schemeClr val="tx1"/>
                          </a:solidFill>
                          <a:effectLst/>
                          <a:latin typeface="CS Avva Shenouda" panose="020B7200000000000000" pitchFamily="34" charset="0"/>
                          <a:ea typeface="+mn-ea"/>
                          <a:cs typeface="+mn-cs"/>
                        </a:rPr>
                        <a:t>Je </a:t>
                      </a:r>
                      <a:r>
                        <a:rPr lang="fr-FR" sz="2300" b="1" kern="1200" dirty="0" err="1">
                          <a:solidFill>
                            <a:schemeClr val="tx1"/>
                          </a:solidFill>
                          <a:effectLst/>
                          <a:latin typeface="CS Avva Shenouda" panose="020B7200000000000000" pitchFamily="34" charset="0"/>
                          <a:ea typeface="+mn-ea"/>
                          <a:cs typeface="+mn-cs"/>
                        </a:rPr>
                        <a:t>Peniwt</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nivyou`i</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mareftoubo</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pekran</a:t>
                      </a:r>
                      <a:r>
                        <a:rPr lang="fr-FR" sz="2300" b="1" kern="1200" dirty="0">
                          <a:solidFill>
                            <a:schemeClr val="tx1"/>
                          </a:solidFill>
                          <a:effectLst/>
                          <a:latin typeface="CS Avva Shenouda" panose="020B7200000000000000" pitchFamily="34" charset="0"/>
                          <a:ea typeface="+mn-ea"/>
                          <a:cs typeface="+mn-cs"/>
                        </a:rPr>
                        <a:t> @</a:t>
                      </a:r>
                      <a:r>
                        <a:rPr lang="en-US"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Marec`i</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nje</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tekmetouro</a:t>
                      </a:r>
                      <a:r>
                        <a:rPr lang="fr-FR"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Petehnakmarefswpi</a:t>
                      </a:r>
                      <a:r>
                        <a:rPr lang="fr-FR" sz="2300" b="1" kern="1200" dirty="0">
                          <a:solidFill>
                            <a:schemeClr val="tx1"/>
                          </a:solidFill>
                          <a:effectLst/>
                          <a:latin typeface="CS Avva Shenouda" panose="020B7200000000000000" pitchFamily="34" charset="0"/>
                          <a:ea typeface="+mn-ea"/>
                          <a:cs typeface="+mn-cs"/>
                        </a:rPr>
                        <a:t> `m`</a:t>
                      </a:r>
                      <a:r>
                        <a:rPr lang="fr-FR" sz="2300" b="1" kern="1200" dirty="0" err="1">
                          <a:solidFill>
                            <a:schemeClr val="tx1"/>
                          </a:solidFill>
                          <a:effectLst/>
                          <a:latin typeface="CS Avva Shenouda" panose="020B7200000000000000" pitchFamily="34" charset="0"/>
                          <a:ea typeface="+mn-ea"/>
                          <a:cs typeface="+mn-cs"/>
                        </a:rPr>
                        <a:t>vry</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qen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tve</a:t>
                      </a:r>
                      <a:r>
                        <a:rPr lang="fr-FR" sz="2300" b="1" kern="1200" dirty="0">
                          <a:solidFill>
                            <a:schemeClr val="tx1"/>
                          </a:solidFill>
                          <a:effectLst/>
                          <a:latin typeface="CS Avva Shenouda" panose="020B7200000000000000" pitchFamily="34" charset="0"/>
                          <a:ea typeface="+mn-ea"/>
                          <a:cs typeface="+mn-cs"/>
                        </a:rPr>
                        <a:t> nem </a:t>
                      </a:r>
                      <a:r>
                        <a:rPr lang="fr-FR" sz="2300" b="1" kern="1200" dirty="0" err="1">
                          <a:solidFill>
                            <a:schemeClr val="tx1"/>
                          </a:solidFill>
                          <a:effectLst/>
                          <a:latin typeface="CS Avva Shenouda" panose="020B7200000000000000" pitchFamily="34" charset="0"/>
                          <a:ea typeface="+mn-ea"/>
                          <a:cs typeface="+mn-cs"/>
                        </a:rPr>
                        <a:t>hijen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pikahi</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Penwik</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rac</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myif</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mvoou</a:t>
                      </a:r>
                      <a:r>
                        <a:rPr lang="en-US"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Ouoh</a:t>
                      </a:r>
                      <a:r>
                        <a:rPr lang="en-US" sz="2300" b="1" kern="1200" dirty="0">
                          <a:solidFill>
                            <a:schemeClr val="tx1"/>
                          </a:solidFill>
                          <a:effectLst/>
                          <a:latin typeface="CS Avva Shenouda" panose="020B7200000000000000" pitchFamily="34" charset="0"/>
                          <a:ea typeface="+mn-ea"/>
                          <a:cs typeface="+mn-cs"/>
                        </a:rPr>
                        <a:t> ,a </a:t>
                      </a:r>
                      <a:r>
                        <a:rPr lang="en-US" sz="2300" b="1" kern="1200" dirty="0" err="1">
                          <a:solidFill>
                            <a:schemeClr val="tx1"/>
                          </a:solidFill>
                          <a:effectLst/>
                          <a:latin typeface="CS Avva Shenouda" panose="020B7200000000000000" pitchFamily="34" charset="0"/>
                          <a:ea typeface="+mn-ea"/>
                          <a:cs typeface="+mn-cs"/>
                        </a:rPr>
                        <a:t>ny`eteron</a:t>
                      </a:r>
                      <a:r>
                        <a:rPr lang="en-US" sz="2300" b="1" kern="1200" dirty="0">
                          <a:solidFill>
                            <a:schemeClr val="tx1"/>
                          </a:solidFill>
                          <a:effectLst/>
                          <a:latin typeface="CS Avva Shenouda" panose="020B7200000000000000" pitchFamily="34" charset="0"/>
                          <a:ea typeface="+mn-ea"/>
                          <a:cs typeface="+mn-cs"/>
                        </a:rPr>
                        <a:t> nan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m`vry</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hwn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nten,w</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ebol</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nny`ete</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ouon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ntan</a:t>
                      </a:r>
                      <a:r>
                        <a:rPr lang="en-US" sz="2300" b="1" kern="1200" dirty="0">
                          <a:solidFill>
                            <a:schemeClr val="tx1"/>
                          </a:solidFill>
                          <a:effectLst/>
                          <a:latin typeface="CS Avva Shenouda" panose="020B7200000000000000" pitchFamily="34" charset="0"/>
                          <a:ea typeface="+mn-ea"/>
                          <a:cs typeface="+mn-cs"/>
                        </a:rPr>
                        <a:t> </a:t>
                      </a:r>
                      <a:r>
                        <a:rPr lang="en-US" sz="2300" b="1" kern="1200" dirty="0" err="1">
                          <a:solidFill>
                            <a:schemeClr val="tx1"/>
                          </a:solidFill>
                          <a:effectLst/>
                          <a:latin typeface="CS Avva Shenouda" panose="020B7200000000000000" pitchFamily="34" charset="0"/>
                          <a:ea typeface="+mn-ea"/>
                          <a:cs typeface="+mn-cs"/>
                        </a:rPr>
                        <a:t>erwou</a:t>
                      </a:r>
                      <a:r>
                        <a:rPr lang="en-US" sz="2300" b="1" kern="1200" dirty="0">
                          <a:solidFill>
                            <a:schemeClr val="tx1"/>
                          </a:solidFill>
                          <a:effectLst/>
                          <a:latin typeface="CS Avva Shenouda" panose="020B7200000000000000" pitchFamily="34" charset="0"/>
                          <a:ea typeface="+mn-ea"/>
                          <a:cs typeface="+mn-cs"/>
                        </a:rPr>
                        <a:t> @ </a:t>
                      </a:r>
                      <a:r>
                        <a:rPr lang="fr-FR" sz="2300" b="1" kern="1200" dirty="0" err="1">
                          <a:solidFill>
                            <a:schemeClr val="tx1"/>
                          </a:solidFill>
                          <a:effectLst/>
                          <a:latin typeface="CS Avva Shenouda" panose="020B7200000000000000" pitchFamily="34" charset="0"/>
                          <a:ea typeface="+mn-ea"/>
                          <a:cs typeface="+mn-cs"/>
                        </a:rPr>
                        <a:t>Ouoh</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mperenten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eqoun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epiracmoc</a:t>
                      </a:r>
                      <a:r>
                        <a:rPr lang="fr-FR" sz="2300" b="1" kern="1200" dirty="0">
                          <a:solidFill>
                            <a:schemeClr val="tx1"/>
                          </a:solidFill>
                          <a:effectLst/>
                          <a:latin typeface="CS Avva Shenouda" panose="020B7200000000000000" pitchFamily="34" charset="0"/>
                          <a:ea typeface="+mn-ea"/>
                          <a:cs typeface="+mn-cs"/>
                        </a:rPr>
                        <a:t> @ Alla </a:t>
                      </a:r>
                      <a:r>
                        <a:rPr lang="fr-FR" sz="2300" b="1" kern="1200" dirty="0" err="1">
                          <a:solidFill>
                            <a:schemeClr val="tx1"/>
                          </a:solidFill>
                          <a:effectLst/>
                          <a:latin typeface="CS Avva Shenouda" panose="020B7200000000000000" pitchFamily="34" charset="0"/>
                          <a:ea typeface="+mn-ea"/>
                          <a:cs typeface="+mn-cs"/>
                        </a:rPr>
                        <a:t>nahmen</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ebolha</a:t>
                      </a:r>
                      <a:r>
                        <a:rPr lang="fr-FR" sz="2300" b="1" kern="1200" dirty="0">
                          <a:solidFill>
                            <a:schemeClr val="tx1"/>
                          </a:solidFill>
                          <a:effectLst/>
                          <a:latin typeface="CS Avva Shenouda" panose="020B7200000000000000" pitchFamily="34" charset="0"/>
                          <a:ea typeface="+mn-ea"/>
                          <a:cs typeface="+mn-cs"/>
                        </a:rPr>
                        <a:t> </a:t>
                      </a:r>
                      <a:r>
                        <a:rPr lang="fr-FR" sz="2300" b="1" kern="1200" dirty="0" err="1">
                          <a:solidFill>
                            <a:schemeClr val="tx1"/>
                          </a:solidFill>
                          <a:effectLst/>
                          <a:latin typeface="CS Avva Shenouda" panose="020B7200000000000000" pitchFamily="34" charset="0"/>
                          <a:ea typeface="+mn-ea"/>
                          <a:cs typeface="+mn-cs"/>
                        </a:rPr>
                        <a:t>pipethwou</a:t>
                      </a:r>
                      <a:r>
                        <a:rPr lang="fr-FR" sz="2300" b="1" kern="1200" dirty="0">
                          <a:solidFill>
                            <a:schemeClr val="tx1"/>
                          </a:solidFill>
                          <a:effectLst/>
                          <a:latin typeface="CS Avva Shenouda" panose="020B7200000000000000" pitchFamily="34" charset="0"/>
                          <a:ea typeface="+mn-ea"/>
                          <a:cs typeface="+mn-cs"/>
                        </a:rPr>
                        <a:t> @ </a:t>
                      </a:r>
                      <a:r>
                        <a:rPr lang="en-US" sz="2300" b="1" kern="1200" dirty="0" err="1">
                          <a:solidFill>
                            <a:schemeClr val="tx1"/>
                          </a:solidFill>
                          <a:effectLst/>
                          <a:latin typeface="CS Avva Shenouda" panose="020B7200000000000000" pitchFamily="34" charset="0"/>
                          <a:ea typeface="+mn-ea"/>
                          <a:cs typeface="+mn-cs"/>
                        </a:rPr>
                        <a:t>Qen</a:t>
                      </a:r>
                      <a:r>
                        <a:rPr lang="en-US" sz="2300" b="1" kern="1200" dirty="0">
                          <a:solidFill>
                            <a:schemeClr val="tx1"/>
                          </a:solidFill>
                          <a:effectLst/>
                          <a:latin typeface="CS Avva Shenouda" panose="020B7200000000000000" pitchFamily="34" charset="0"/>
                          <a:ea typeface="+mn-ea"/>
                          <a:cs typeface="+mn-cs"/>
                        </a:rPr>
                        <a:t> P=,=c I=y=c Pen[</a:t>
                      </a:r>
                      <a:r>
                        <a:rPr lang="en-US" sz="2300" b="1" kern="1200" dirty="0" err="1">
                          <a:solidFill>
                            <a:schemeClr val="tx1"/>
                          </a:solidFill>
                          <a:effectLst/>
                          <a:latin typeface="CS Avva Shenouda" panose="020B7200000000000000" pitchFamily="34" charset="0"/>
                          <a:ea typeface="+mn-ea"/>
                          <a:cs typeface="+mn-cs"/>
                        </a:rPr>
                        <a:t>oic</a:t>
                      </a:r>
                      <a:r>
                        <a:rPr lang="en-US" sz="2300" b="1" kern="1200" dirty="0">
                          <a:solidFill>
                            <a:schemeClr val="tx1"/>
                          </a:solidFill>
                          <a:effectLst/>
                          <a:latin typeface="CS Avva Shenouda" panose="020B7200000000000000" pitchFamily="34" charset="0"/>
                          <a:ea typeface="+mn-ea"/>
                          <a:cs typeface="+mn-cs"/>
                        </a:rPr>
                        <a:t> @</a:t>
                      </a:r>
                      <a:endParaRPr lang="fr-FR" sz="2300" b="1" kern="1200" dirty="0">
                        <a:solidFill>
                          <a:schemeClr val="tx1"/>
                        </a:solidFill>
                        <a:effectLst/>
                        <a:latin typeface="CS Avva Shenouda" panose="020B7200000000000000" pitchFamily="34" charset="0"/>
                        <a:ea typeface="+mn-ea"/>
                        <a:cs typeface="+mn-cs"/>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1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Notre Père, qui es aux cieux, Que Ton Nom soit sanctifié, Que Ton règne vienne, Que Ta volonté soit faite sur la  terre comme au ciel. Donne-nous aujourd’hui notre pain de ce jour. Pardonne-nous nos offenses comme nous pardonnons aussi à ceux qui nous ont offensés. Et ne nous soumets pas à la tentation Mais délivre-nous du mal. </a:t>
                      </a:r>
                      <a:r>
                        <a:rPr lang="fr-FR" sz="21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le Christ Jésus Notre Seigneur.</a:t>
                      </a:r>
                      <a:endParaRPr lang="fr-FR" sz="21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أبانا الذي في السموات ليتقدس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ليأت</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ملكوتك.</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لتكن مشيئتك كما في السماء كذلك على الأرض.</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خبزنا الذي للغد أعطنا اليوم</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وإغفر</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لنا ذنوبنا كما نغفر نحن أيضاً للمذنبين إلينا</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ولا تدخلنا في تجربة</a:t>
                      </a:r>
                      <a:r>
                        <a:rPr lang="fr-FR"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لكن نجنا من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الشرير</a:t>
                      </a:r>
                      <a:r>
                        <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بالمسيح يسوع ربنا</a:t>
                      </a:r>
                      <a:endParaRPr lang="fr-FR" sz="28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45439137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308104894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M</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arensep`hmot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mpireferpe;nanef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nnayt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Pencwtyr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PiÉ,ryctoc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0"/>
                        </a:spcAft>
                      </a:pP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afer`ckepazin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aferbo`y;in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afsopten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]`aco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afenten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;ai.</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on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hopwc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ntef</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areh</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vai</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ni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penwnq</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hiryny</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nje</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Rendons grâce à Dieu bienfaiteur et miséricor­dieux, Père de notre Seigneur, Dieu et Sauveur Jésus-Christ  parce qu’Il nous a  protégés, aidés, préservés,  reçus avec bonté, traités avec miséricorde, fortifiés et fait parvenir jusqu’à cette heure.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 Supplions‑Le encore de nous garder en ce saint jour et tous les jours de notre vie en toute paix ; Lui qui est Tout-Puissant, le Seigneur no­tre Dieu.</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فلنشكر صانع الخيرات، الرحوم الله أبا ربنا وإلهنا ومخلصنا يسوع المسيح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سترنا وأعاننا وحفظنا وقبلنا إليه وأشفق علينا وعضدنا وأتي بنا إلى هذه الساعة</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هو أيضا فلنسأله أن يحفظنا في هذا اليوم المقدس وكل أيام حياتنا بكل سلام، الضابط الكل الرب الهنا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46082021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80205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chemeClr val="tx1"/>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ÉVnyb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ÉP[</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pipantokratwr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ÉViwt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Pennou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Pencwr</a:t>
                      </a:r>
                      <a:r>
                        <a:rPr lang="fr-FR" sz="1800" b="1" dirty="0">
                          <a:effectLst/>
                          <a:latin typeface="CS Avva Shenouda" panose="020B7200000000000000" pitchFamily="34" charset="0"/>
                          <a:ea typeface="Calibri" panose="020F0502020204030204" pitchFamily="34" charset="0"/>
                          <a:cs typeface="Arial" panose="020B0604020202020204" pitchFamily="34" charset="0"/>
                        </a:rPr>
                        <a:t> I=y=c P=,=c</a:t>
                      </a:r>
                    </a:p>
                    <a:p>
                      <a:pPr algn="just">
                        <a:lnSpc>
                          <a:spcPct val="115000"/>
                        </a:lnSpc>
                        <a:spcAft>
                          <a:spcPts val="0"/>
                        </a:spcAft>
                      </a:pP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Tensep`hmot</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ntotk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kata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hwb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Ô Maître Seigneur, Dieu Tout-Puissant, Père de  notre Seigneur, Dieu et Sauveur Jésus-Christ,</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nous Te rendons grâce, de  toute circonstance, pour toute circonstance et en toute circonstance,</a:t>
                      </a:r>
                      <a:endParaRPr lang="fr-FR" sz="2000" b="1" dirty="0">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الاله ضابط الكل أبو ربنا والهنا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نشكرك على كل حال ومن أجل كل حال وفي كل حال</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94778884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205386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053863">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Je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aker`ckepazin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akerbo`y;in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ak`areh</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aksopten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]`aco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toten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akenten</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sa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etai</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noProof="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ounou</a:t>
                      </a:r>
                      <a:r>
                        <a:rPr kumimoji="0" lang="fr-FR" sz="1800" b="1" i="0" u="none" strike="noStrike" kern="1200" cap="none" spc="0" normalizeH="0" baseline="0" noProof="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;ai.</a:t>
                      </a: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parce que Tu nous as   protégés, aidés, préservés,  reçus avec bonté, traités avec miséricorde, fortifiés et fait parvenir jusqu’à  cette heure.</a:t>
                      </a:r>
                      <a:endParaRPr kumimoji="0" lang="fr-FR" sz="1800" b="1"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rPr>
                        <a:t>لأنك سترتنا وأعنتنا وحفظتنا وقبلتنا اليك وأشفقت علينا وعضدتنا وأتيت بنا الى هذه الساعة</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bl>
          </a:graphicData>
        </a:graphic>
      </p:graphicFrame>
      <p:sp>
        <p:nvSpPr>
          <p:cNvPr id="6" name="Text Box 29">
            <a:hlinkClick r:id="rId3" action="ppaction://hlinksldjump"/>
            <a:extLst>
              <a:ext uri="{FF2B5EF4-FFF2-40B4-BE49-F238E27FC236}">
                <a16:creationId xmlns:a16="http://schemas.microsoft.com/office/drawing/2014/main" id="{29BB0B25-8934-49BE-90A9-89DDF72C4654}"/>
              </a:ext>
            </a:extLst>
          </p:cNvPr>
          <p:cNvSpPr txBox="1">
            <a:spLocks noChangeArrowheads="1"/>
          </p:cNvSpPr>
          <p:nvPr/>
        </p:nvSpPr>
        <p:spPr bwMode="auto">
          <a:xfrm>
            <a:off x="8692972" y="5847928"/>
            <a:ext cx="3019647"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Tree>
    <p:extLst>
      <p:ext uri="{BB962C8B-B14F-4D97-AF65-F5344CB8AC3E}">
        <p14:creationId xmlns:p14="http://schemas.microsoft.com/office/powerpoint/2010/main" val="73469557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29913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Tree>
    <p:extLst>
      <p:ext uri="{BB962C8B-B14F-4D97-AF65-F5344CB8AC3E}">
        <p14:creationId xmlns:p14="http://schemas.microsoft.com/office/powerpoint/2010/main" val="248348428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85920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ÉVnou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ntefsenhyt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qaron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ntefcwtem</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nteferboy;in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]ho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ny`e;ouab</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ntaf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ntotou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epi`aga;on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ncyou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Ntef`areh</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e`pwnq</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nem</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ptaho</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eratf</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mpeniwt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ettaiyout</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nar,i`ereuc</a:t>
                      </a:r>
                      <a:r>
                        <a:rPr lang="en-CA" sz="1800" b="1" dirty="0">
                          <a:solidFill>
                            <a:schemeClr val="tx1"/>
                          </a:solidFill>
                          <a:latin typeface="CS Avva Shenouda" panose="020B7200000000000000" pitchFamily="34" charset="0"/>
                        </a:rPr>
                        <a:t> papa abba ... </a:t>
                      </a:r>
                      <a:r>
                        <a:rPr lang="en-CA" sz="1800" b="1" dirty="0" err="1">
                          <a:solidFill>
                            <a:schemeClr val="tx1"/>
                          </a:solidFill>
                          <a:latin typeface="CS Avva Shenouda" panose="020B7200000000000000" pitchFamily="34" charset="0"/>
                        </a:rPr>
                        <a:t>nem</a:t>
                      </a:r>
                      <a:r>
                        <a:rPr lang="en-CA" sz="1800" b="1" baseline="0"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pefke`svyr</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nlitourgoc</a:t>
                      </a:r>
                      <a:r>
                        <a:rPr lang="en-CA" sz="1800" b="1" dirty="0">
                          <a:solidFill>
                            <a:schemeClr val="tx1"/>
                          </a:solidFill>
                          <a:latin typeface="CS Avva Shenouda" panose="020B7200000000000000" pitchFamily="34" charset="0"/>
                        </a:rPr>
                        <a:t> </a:t>
                      </a:r>
                      <a:r>
                        <a:rPr lang="en-CA" sz="1800" b="1" dirty="0" err="1">
                          <a:solidFill>
                            <a:schemeClr val="tx1"/>
                          </a:solidFill>
                          <a:latin typeface="CS Avva Shenouda" panose="020B7200000000000000" pitchFamily="34" charset="0"/>
                        </a:rPr>
                        <a:t>peniwt</a:t>
                      </a:r>
                      <a:r>
                        <a:rPr lang="en-CA" sz="1800" b="1" baseline="0" dirty="0">
                          <a:solidFill>
                            <a:schemeClr val="tx1"/>
                          </a:solidFill>
                          <a:latin typeface="CS Avva Shenouda" panose="020B7200000000000000" pitchFamily="34" charset="0"/>
                        </a:rPr>
                        <a:t> </a:t>
                      </a:r>
                      <a:r>
                        <a:rPr lang="en-CA" sz="1800" b="1" dirty="0">
                          <a:solidFill>
                            <a:schemeClr val="tx1"/>
                          </a:solidFill>
                          <a:latin typeface="CS Avva Shenouda" panose="020B7200000000000000" pitchFamily="34" charset="0"/>
                        </a:rPr>
                        <a:t>`</a:t>
                      </a:r>
                      <a:r>
                        <a:rPr lang="en-CA" sz="1800" b="1" dirty="0" err="1">
                          <a:solidFill>
                            <a:schemeClr val="tx1"/>
                          </a:solidFill>
                          <a:latin typeface="CS Avva Shenouda" panose="020B7200000000000000" pitchFamily="34" charset="0"/>
                        </a:rPr>
                        <a:t>nepickopoc</a:t>
                      </a:r>
                      <a:r>
                        <a:rPr lang="en-CA" sz="1800" b="1" dirty="0">
                          <a:solidFill>
                            <a:schemeClr val="tx1"/>
                          </a:solidFill>
                          <a:latin typeface="CS Avva Shenouda" panose="020B7200000000000000" pitchFamily="34" charset="0"/>
                        </a:rPr>
                        <a:t> abba </a:t>
                      </a:r>
                      <a:r>
                        <a:rPr lang="en-CA" sz="1800" b="1" kern="1200" dirty="0">
                          <a:solidFill>
                            <a:schemeClr val="tx1"/>
                          </a:solidFill>
                          <a:latin typeface="CS Avva Shenouda" panose="020B7200000000000000" pitchFamily="34" charset="0"/>
                          <a:ea typeface="+mn-ea"/>
                          <a:cs typeface="+mn-cs"/>
                        </a:rPr>
                        <a:t>...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it-IT"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 nennobi nan `ebol.</a:t>
                      </a: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que Dieu ait pitié de nous, qu’Il soit compatissant envers nous,</a:t>
                      </a:r>
                      <a:endParaRPr kumimoji="0" lang="fr-FR" sz="6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nous écoute et nous aide, qu’Il agrée les demandes et les supplications que ses saints Lui adressent continuellement en notre faveur, </a:t>
                      </a:r>
                    </a:p>
                    <a:p>
                      <a:pPr algn="just">
                        <a:lnSpc>
                          <a:spcPct val="115000"/>
                        </a:lnSpc>
                        <a:spcAft>
                          <a:spcPts val="1200"/>
                        </a:spcAft>
                      </a:pPr>
                      <a:r>
                        <a:rPr kumimoji="0" lang="fr-CA" sz="2000" b="1" i="0" u="none" strike="noStrike" kern="1200" cap="none" spc="0" normalizeH="0" baseline="0" dirty="0">
                          <a:ln>
                            <a:noFill/>
                          </a:ln>
                          <a:solidFill>
                            <a:prstClr val="black"/>
                          </a:solidFill>
                          <a:effectLst/>
                          <a:uLnTx/>
                          <a:uFillTx/>
                          <a:latin typeface="Book Antiqua" panose="02040602050305030304" pitchFamily="18" charset="0"/>
                          <a:cs typeface="Arial" panose="020B0604020202020204" pitchFamily="34" charset="0"/>
                        </a:rPr>
                        <a:t>et qu’Il préserve la vie de notre saint père le Pape Abba … et son confrère dans le service apostolique, notre père l’évêque Abba …</a:t>
                      </a: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qu’Il nous pardonne nos péchés.</a:t>
                      </a: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لكي يرحمنا الله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ويتراءف</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علينا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ويسمعنا ويعيننا</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ويقبل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سؤالات</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وطلبات </a:t>
                      </a:r>
                      <a:r>
                        <a:rPr kumimoji="0" lang="ar-SA" sz="24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قديسيه</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منهم بالصلاح عنا في كل حين، </a:t>
                      </a:r>
                      <a:endPar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EG"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وأن يحفظ حياة و قيام أبينا المكرم البابا الأنبا ... و شريكه في الخدمة الرسولية أبينا الأسقف أنبا ...</a:t>
                      </a:r>
                      <a:r>
                        <a:rPr kumimoji="0" lang="fr-FR"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a:t>
                      </a:r>
                      <a:r>
                        <a:rPr kumimoji="0" lang="ar-SA" sz="24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4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
        <p:nvSpPr>
          <p:cNvPr id="9" name="ZoneTexte 8">
            <a:extLst>
              <a:ext uri="{FF2B5EF4-FFF2-40B4-BE49-F238E27FC236}">
                <a16:creationId xmlns:a16="http://schemas.microsoft.com/office/drawing/2014/main" id="{19A81D5B-6732-4F1F-AE3B-28B8614E3B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 l’aube </a:t>
            </a:r>
            <a:r>
              <a:rPr lang="fr-FR" sz="1600" b="1" i="1" dirty="0">
                <a:solidFill>
                  <a:schemeClr val="bg1"/>
                </a:solidFill>
              </a:rPr>
              <a:t>du Jeudi Saint</a:t>
            </a:r>
            <a:endParaRPr lang="fr-FR" sz="1600" b="1" dirty="0">
              <a:solidFill>
                <a:schemeClr val="bg1"/>
              </a:solidFill>
            </a:endParaRPr>
          </a:p>
        </p:txBody>
      </p:sp>
    </p:spTree>
    <p:extLst>
      <p:ext uri="{BB962C8B-B14F-4D97-AF65-F5344CB8AC3E}">
        <p14:creationId xmlns:p14="http://schemas.microsoft.com/office/powerpoint/2010/main" val="305722447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82320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p>
                      <a:pPr algn="ctr"/>
                      <a:endParaRPr lang="fr-FR" sz="4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]ho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ouoh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tentwbh</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ntekmetaga;oc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pimairwmi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myic</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nan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e;renjwk</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ebol</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mpaike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e;ouab</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vai</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ni`ehoou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tyrou</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nte</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penwnq</a:t>
                      </a:r>
                      <a:r>
                        <a:rPr lang="fr-FR" sz="1800" b="1" dirty="0">
                          <a:effectLst/>
                          <a:latin typeface="CS Avva Shenouda" panose="020B7200000000000000" pitchFamily="34" charset="0"/>
                          <a:ea typeface="Calibri" panose="020F0502020204030204" pitchFamily="34" charset="0"/>
                          <a:cs typeface="Arial" panose="020B0604020202020204" pitchFamily="34" charset="0"/>
                        </a:rPr>
                        <a:t> @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qen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hiryny</a:t>
                      </a:r>
                      <a:r>
                        <a:rPr lang="fr-FR" sz="1800" b="1" dirty="0">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niben</a:t>
                      </a:r>
                      <a:r>
                        <a:rPr lang="fr-FR" sz="1800" b="1" dirty="0">
                          <a:effectLst/>
                          <a:latin typeface="CS Avva Shenouda" panose="020B7200000000000000" pitchFamily="34" charset="0"/>
                          <a:ea typeface="Calibri" panose="020F0502020204030204" pitchFamily="34" charset="0"/>
                          <a:cs typeface="Arial" panose="020B0604020202020204" pitchFamily="34" charset="0"/>
                        </a:rPr>
                        <a:t> nem </a:t>
                      </a:r>
                      <a:r>
                        <a:rPr lang="fr-FR" sz="1800" b="1" dirty="0" err="1">
                          <a:effectLst/>
                          <a:latin typeface="CS Avva Shenouda" panose="020B7200000000000000" pitchFamily="34" charset="0"/>
                          <a:ea typeface="Calibri" panose="020F0502020204030204" pitchFamily="34" charset="0"/>
                          <a:cs typeface="Arial" panose="020B0604020202020204" pitchFamily="34" charset="0"/>
                        </a:rPr>
                        <a:t>tekho</a:t>
                      </a:r>
                      <a:r>
                        <a:rPr lang="fr-FR" sz="1800" b="1" dirty="0">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0"/>
                        </a:spcAft>
                      </a:pPr>
                      <a:endParaRPr lang="fr-FR"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ÉV;onoc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piracmoc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energi`a</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pcatanac</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pco</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hanrwmi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euhwou</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ptwnf</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hanjaji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nyethyp</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nye;ouwnh</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Pour cela, nous implorons Ta bonté, ô Ami du genre humain, donne nous d’achever ce saint jour et tous les jours de notre vie en toute paix dans Ta crainte.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Toute envie, toute tentation, toute œuvre de  Satan, toute intrigue des hommes méchants, toute   attaque des ennemis visibles et invisibles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من أجل هذا نسأل ونطلب من صلاحك يا محب البشر، امنحنا أن نكمل هذا اليوم المقدس وكل أيام حياتنا بكل سلام مع خوفك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كل حسد وكل تجربة وكل فعل الشيطان ومؤامرة الناس الأشرار وقيام الأعداء الخفيين والظاهرين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2200418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97345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2229873">
                <a:tc>
                  <a:txBody>
                    <a:bodyPr/>
                    <a:lstStyle/>
                    <a:p>
                      <a:pPr algn="just">
                        <a:lnSpc>
                          <a:spcPct val="115000"/>
                        </a:lnSpc>
                        <a:spcAft>
                          <a:spcPts val="0"/>
                        </a:spcAft>
                      </a:pP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ÉAlitou</a:t>
                      </a:r>
                      <a:r>
                        <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ebolharon</a:t>
                      </a:r>
                      <a:endParaRPr lang="fr-FR"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2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ebolha</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tyrf</a:t>
                      </a: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fr-FR" sz="11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pt-B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 `ebolha paima `e;ouab `ntak vai</a:t>
                      </a:r>
                    </a:p>
                    <a:p>
                      <a:pPr algn="just">
                        <a:lnSpc>
                          <a:spcPct val="115000"/>
                        </a:lnSpc>
                        <a:spcAft>
                          <a:spcPts val="0"/>
                        </a:spcAft>
                      </a:pPr>
                      <a:endParaRPr lang="pt-BR" sz="105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lang="en-US" sz="1800" b="1" kern="1200" dirty="0">
                        <a:solidFill>
                          <a:schemeClr val="lt1"/>
                        </a:solidFill>
                        <a:effectLst/>
                        <a:latin typeface="+mn-lt"/>
                        <a:ea typeface="+mn-ea"/>
                        <a:cs typeface="+mn-cs"/>
                      </a:endParaRPr>
                    </a:p>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les de nous</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de tout ton peuple</a:t>
                      </a:r>
                    </a:p>
                    <a:p>
                      <a:pPr algn="just">
                        <a:lnSpc>
                          <a:spcPct val="115000"/>
                        </a:lnSpc>
                        <a:spcAft>
                          <a:spcPts val="1200"/>
                        </a:spcAft>
                      </a:pPr>
                      <a:r>
                        <a:rPr lang="fr-FR" sz="2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et de ce lieu saint qui est à Toi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انزعها عنا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سائر شعبك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وعن موضعك المقدس هذا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2293212">
                <a:tc rowSpan="2">
                  <a:txBody>
                    <a:bodyPr/>
                    <a:lstStyle/>
                    <a:p>
                      <a:pPr algn="just">
                        <a:lnSpc>
                          <a:spcPct val="115000"/>
                        </a:lnSpc>
                        <a:spcAft>
                          <a:spcPts val="0"/>
                        </a:spcAft>
                      </a:pP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 de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e;naneu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nyeternofri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cahni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je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mpiersisi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ehwmi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nihof</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niÉ</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ly</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jom</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pijaji</a:t>
                      </a:r>
                      <a:r>
                        <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Comble-nous de tous les biens et de tous les dons convenables car c’est Toi qui nous as donné le pouvoir de fouler aux pieds les serpents, les scorpions et toute la puissance de l’ennemi.</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الصالحات والنافعات، فارزقنا إياها،</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أعطيتنا السلطان أن ندوس على الحيات والعقارب وعلى كل قوة العدو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4093717"/>
                  </a:ext>
                </a:extLst>
              </a:tr>
              <a:tr h="1309562">
                <a:tc vMerge="1">
                  <a:txBody>
                    <a:bodyPr/>
                    <a:lstStyle/>
                    <a:p>
                      <a:pPr algn="just">
                        <a:lnSpc>
                          <a:spcPct val="115000"/>
                        </a:lnSpc>
                        <a:spcAft>
                          <a:spcPts val="0"/>
                        </a:spcAft>
                      </a:pPr>
                      <a:endParaRPr lang="fr-FR" sz="18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Low" rtl="1">
                        <a:lnSpc>
                          <a:spcPct val="115000"/>
                        </a:lnSpc>
                        <a:spcAft>
                          <a:spcPts val="1000"/>
                        </a:spcAft>
                      </a:pPr>
                      <a:endParaRPr lang="fr-FR" sz="12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217126"/>
                  </a:ext>
                </a:extLst>
              </a:tr>
            </a:tbl>
          </a:graphicData>
        </a:graphic>
      </p:graphicFrame>
    </p:spTree>
    <p:extLst>
      <p:ext uri="{BB962C8B-B14F-4D97-AF65-F5344CB8AC3E}">
        <p14:creationId xmlns:p14="http://schemas.microsoft.com/office/powerpoint/2010/main" val="4279292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يمينُك يا رب تمجدت بالقوة. يدك اليمنى يا إلهي أهلكت أعداءك.</a:t>
            </a:r>
            <a:endParaRPr lang="fr-FR" sz="4400" b="1" dirty="0"/>
          </a:p>
        </p:txBody>
      </p:sp>
      <p:sp>
        <p:nvSpPr>
          <p:cNvPr id="6" name="Rectangle 5"/>
          <p:cNvSpPr/>
          <p:nvPr/>
        </p:nvSpPr>
        <p:spPr>
          <a:xfrm>
            <a:off x="431371" y="793350"/>
            <a:ext cx="6240693" cy="1754326"/>
          </a:xfrm>
          <a:prstGeom prst="rect">
            <a:avLst/>
          </a:prstGeom>
        </p:spPr>
        <p:txBody>
          <a:bodyPr wrap="square">
            <a:spAutoFit/>
          </a:bodyPr>
          <a:lstStyle/>
          <a:p>
            <a:pPr algn="just"/>
            <a:r>
              <a:rPr lang="fr-FR" sz="3600" b="1">
                <a:latin typeface="CS Avva Shenouda" pitchFamily="34" charset="0"/>
              </a:rPr>
              <a:t>Tekou`inam ``P¡ ac[i`wou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oujom</a:t>
            </a:r>
            <a:r>
              <a:rPr lang="fr-FR" sz="3600" b="1" dirty="0">
                <a:latin typeface="CS Avva Shenouda" pitchFamily="34" charset="0"/>
              </a:rPr>
              <a:t> @  </a:t>
            </a:r>
            <a:r>
              <a:rPr lang="fr-FR" sz="3600" b="1" err="1">
                <a:latin typeface="CS Avva Shenouda" pitchFamily="34" charset="0"/>
              </a:rPr>
              <a:t>tekjij</a:t>
            </a:r>
            <a:r>
              <a:rPr lang="fr-FR" sz="3600" b="1">
                <a:latin typeface="CS Avva Shenouda" pitchFamily="34" charset="0"/>
              </a:rPr>
              <a:t> `nou`inam </a:t>
            </a:r>
            <a:r>
              <a:rPr lang="fr-FR" sz="3600" b="1" dirty="0" err="1">
                <a:latin typeface="CS Avva Shenouda" pitchFamily="34" charset="0"/>
              </a:rPr>
              <a:t>Panou</a:t>
            </a:r>
            <a:r>
              <a:rPr lang="fr-FR" sz="3600" b="1" dirty="0">
                <a:latin typeface="CS Avva Shenouda" pitchFamily="34" charset="0"/>
              </a:rPr>
              <a:t>] </a:t>
            </a:r>
            <a:r>
              <a:rPr lang="fr-FR" sz="3600" b="1" dirty="0" err="1">
                <a:latin typeface="CS Avva Shenouda" pitchFamily="34" charset="0"/>
              </a:rPr>
              <a:t>actake</a:t>
            </a:r>
            <a:r>
              <a:rPr lang="fr-FR" sz="3600" b="1" dirty="0">
                <a:latin typeface="CS Avva Shenouda" pitchFamily="34" charset="0"/>
              </a:rPr>
              <a:t> </a:t>
            </a:r>
            <a:r>
              <a:rPr lang="fr-FR" sz="3600" b="1" dirty="0" err="1">
                <a:latin typeface="CS Avva Shenouda" pitchFamily="34" charset="0"/>
              </a:rPr>
              <a:t>nekjaji</a:t>
            </a:r>
            <a:r>
              <a:rPr lang="fr-FR" sz="3600" b="1" dirty="0">
                <a:latin typeface="CS Avva Shenouda" pitchFamily="34" charset="0"/>
              </a:rPr>
              <a:t>.</a:t>
            </a:r>
          </a:p>
        </p:txBody>
      </p:sp>
      <p:sp>
        <p:nvSpPr>
          <p:cNvPr id="7" name="Rectangle 6"/>
          <p:cNvSpPr/>
          <p:nvPr/>
        </p:nvSpPr>
        <p:spPr>
          <a:xfrm>
            <a:off x="911424" y="3959185"/>
            <a:ext cx="10369152" cy="1077218"/>
          </a:xfrm>
          <a:prstGeom prst="rect">
            <a:avLst/>
          </a:prstGeom>
        </p:spPr>
        <p:txBody>
          <a:bodyPr wrap="square">
            <a:spAutoFit/>
          </a:bodyPr>
          <a:lstStyle/>
          <a:p>
            <a:pPr algn="ctr"/>
            <a:r>
              <a:rPr lang="fr-FR" sz="3200" b="1" dirty="0">
                <a:latin typeface="Book Antiqua" pitchFamily="18" charset="0"/>
              </a:rPr>
              <a:t>Ta droite, Seigneur, glorieuse, puissante</a:t>
            </a:r>
          </a:p>
          <a:p>
            <a:pPr algn="ctr"/>
            <a:r>
              <a:rPr lang="fr-FR" sz="3200" b="1" dirty="0">
                <a:latin typeface="Book Antiqua" pitchFamily="18" charset="0"/>
              </a:rPr>
              <a:t>Ta droite, mon Dieu, écrase l’ennemi</a:t>
            </a:r>
          </a:p>
        </p:txBody>
      </p:sp>
    </p:spTree>
    <p:extLst>
      <p:ext uri="{BB962C8B-B14F-4D97-AF65-F5344CB8AC3E}">
        <p14:creationId xmlns:p14="http://schemas.microsoft.com/office/powerpoint/2010/main" val="386239588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نسجد للأب والابن والروح القدس السلام للكنيسة بيت الملائكة.</a:t>
            </a:r>
            <a:endParaRPr lang="fr-FR" sz="4400" b="1" dirty="0"/>
          </a:p>
        </p:txBody>
      </p:sp>
      <p:sp>
        <p:nvSpPr>
          <p:cNvPr id="6" name="Rectangle 5"/>
          <p:cNvSpPr/>
          <p:nvPr/>
        </p:nvSpPr>
        <p:spPr>
          <a:xfrm>
            <a:off x="431371" y="739730"/>
            <a:ext cx="5952661" cy="3170099"/>
          </a:xfrm>
          <a:prstGeom prst="rect">
            <a:avLst/>
          </a:prstGeom>
        </p:spPr>
        <p:txBody>
          <a:bodyPr wrap="square">
            <a:spAutoFit/>
          </a:bodyPr>
          <a:lstStyle/>
          <a:p>
            <a:pPr algn="just"/>
            <a:r>
              <a:rPr lang="fr-FR" sz="4000" b="1" dirty="0" err="1">
                <a:latin typeface="Athanasius" pitchFamily="2" charset="0"/>
              </a:rPr>
              <a:t>Tenouw</a:t>
            </a:r>
            <a:r>
              <a:rPr lang="fr-FR" sz="4000" b="1" dirty="0">
                <a:latin typeface="Athanasius" pitchFamily="2" charset="0"/>
              </a:rPr>
              <a:t>]t `</a:t>
            </a:r>
            <a:r>
              <a:rPr lang="fr-FR" sz="4000" b="1" dirty="0" err="1">
                <a:latin typeface="Athanasius" pitchFamily="2" charset="0"/>
              </a:rPr>
              <a:t>m~Viwt</a:t>
            </a:r>
            <a:r>
              <a:rPr lang="fr-FR" sz="4000" b="1" dirty="0">
                <a:latin typeface="Athanasius" pitchFamily="2" charset="0"/>
              </a:rPr>
              <a:t> nem ~P]</a:t>
            </a:r>
            <a:r>
              <a:rPr lang="fr-FR" sz="4000" b="1" dirty="0" err="1">
                <a:latin typeface="Athanasius" pitchFamily="2" charset="0"/>
              </a:rPr>
              <a:t>hri</a:t>
            </a:r>
            <a:r>
              <a:rPr lang="fr-FR" sz="4000" b="1" dirty="0">
                <a:latin typeface="Athanasius" pitchFamily="2" charset="0"/>
              </a:rPr>
              <a:t> &gt; nem </a:t>
            </a:r>
            <a:r>
              <a:rPr lang="fr-FR" sz="4000" b="1" dirty="0" err="1">
                <a:latin typeface="Athanasius" pitchFamily="2" charset="0"/>
              </a:rPr>
              <a:t>Pi`pneuma</a:t>
            </a:r>
            <a:r>
              <a:rPr lang="fr-FR" sz="4000" b="1" dirty="0">
                <a:latin typeface="Athanasius" pitchFamily="2" charset="0"/>
              </a:rPr>
              <a:t> `</a:t>
            </a:r>
            <a:r>
              <a:rPr lang="fr-FR" sz="4000" b="1" dirty="0" err="1">
                <a:latin typeface="Athanasius" pitchFamily="2" charset="0"/>
              </a:rPr>
              <a:t>eqouab</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ekklhcia</a:t>
            </a:r>
            <a:r>
              <a:rPr lang="fr-FR" sz="4000" b="1" dirty="0">
                <a:latin typeface="Athanasius" pitchFamily="2" charset="0"/>
              </a:rPr>
              <a:t> &gt; `</a:t>
            </a:r>
            <a:r>
              <a:rPr lang="fr-FR" sz="4000" b="1" dirty="0" err="1">
                <a:latin typeface="Athanasius" pitchFamily="2" charset="0"/>
              </a:rPr>
              <a:t>èphi</a:t>
            </a:r>
            <a:r>
              <a:rPr lang="fr-FR" sz="4000" b="1" dirty="0">
                <a:latin typeface="Athanasius" pitchFamily="2" charset="0"/>
              </a:rPr>
              <a:t> `</a:t>
            </a:r>
            <a:r>
              <a:rPr lang="fr-FR" sz="4000" b="1" dirty="0" err="1">
                <a:latin typeface="Athanasius" pitchFamily="2" charset="0"/>
              </a:rPr>
              <a:t>ènte</a:t>
            </a:r>
            <a:r>
              <a:rPr lang="fr-FR" sz="4000" b="1" dirty="0">
                <a:latin typeface="Athanasius" pitchFamily="2" charset="0"/>
              </a:rPr>
              <a:t> </a:t>
            </a:r>
            <a:r>
              <a:rPr lang="fr-FR" sz="4000" b="1" dirty="0" err="1">
                <a:latin typeface="Athanasius" pitchFamily="2" charset="0"/>
              </a:rPr>
              <a:t>niaggeloc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Nous nous prosternons devant</a:t>
            </a:r>
          </a:p>
          <a:p>
            <a:pPr algn="ctr"/>
            <a:r>
              <a:rPr lang="fr-FR" sz="3200" b="1" dirty="0">
                <a:latin typeface="Book Antiqua" pitchFamily="18" charset="0"/>
              </a:rPr>
              <a:t>Le Père, le Fils, l’Esprit-Saint</a:t>
            </a:r>
          </a:p>
          <a:p>
            <a:pPr algn="ctr"/>
            <a:r>
              <a:rPr lang="fr-FR" sz="3200" b="1" dirty="0">
                <a:latin typeface="Book Antiqua" pitchFamily="18" charset="0"/>
              </a:rPr>
              <a:t>Et salut à l’Eglise</a:t>
            </a:r>
          </a:p>
          <a:p>
            <a:pPr algn="ctr"/>
            <a:r>
              <a:rPr lang="fr-FR" sz="3200" b="1" dirty="0">
                <a:latin typeface="Book Antiqua" pitchFamily="18" charset="0"/>
              </a:rPr>
              <a:t>C’est la maison des anges.</a:t>
            </a:r>
          </a:p>
        </p:txBody>
      </p:sp>
    </p:spTree>
    <p:extLst>
      <p:ext uri="{BB962C8B-B14F-4D97-AF65-F5344CB8AC3E}">
        <p14:creationId xmlns:p14="http://schemas.microsoft.com/office/powerpoint/2010/main" val="141944119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للعذراء </a:t>
            </a:r>
            <a:r>
              <a:rPr lang="ar-EG" sz="4400" b="1" dirty="0" err="1"/>
              <a:t>التى</a:t>
            </a:r>
            <a:r>
              <a:rPr lang="ar-EG" sz="4400" b="1" dirty="0"/>
              <a:t> ولدت مخلصنا السلام لغبريال الذي بشرها</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parqenoc</a:t>
            </a:r>
            <a:r>
              <a:rPr lang="fr-FR" sz="4000" b="1" dirty="0">
                <a:latin typeface="Athanasius" pitchFamily="2" charset="0"/>
              </a:rPr>
              <a:t> &gt; `</a:t>
            </a:r>
            <a:r>
              <a:rPr lang="fr-FR" sz="4000" b="1" dirty="0" err="1">
                <a:latin typeface="Athanasius" pitchFamily="2" charset="0"/>
              </a:rPr>
              <a:t>etacmec</a:t>
            </a:r>
            <a:r>
              <a:rPr lang="fr-FR" sz="4000" b="1" dirty="0">
                <a:latin typeface="Athanasius" pitchFamily="2" charset="0"/>
              </a:rPr>
              <a:t> </a:t>
            </a:r>
            <a:r>
              <a:rPr lang="fr-FR" sz="4000" b="1" dirty="0" err="1">
                <a:latin typeface="Athanasius" pitchFamily="2" charset="0"/>
              </a:rPr>
              <a:t>Pencwthr</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Gabrihl</a:t>
            </a:r>
            <a:r>
              <a:rPr lang="fr-FR" sz="4000" b="1" dirty="0">
                <a:latin typeface="Athanasius" pitchFamily="2" charset="0"/>
              </a:rPr>
              <a:t> &gt; </a:t>
            </a:r>
            <a:r>
              <a:rPr lang="fr-FR" sz="4000" b="1" dirty="0" err="1">
                <a:latin typeface="Athanasius" pitchFamily="2" charset="0"/>
              </a:rPr>
              <a:t>etaf</a:t>
            </a:r>
            <a:r>
              <a:rPr lang="fr-FR" sz="4000" b="1" dirty="0">
                <a:latin typeface="Athanasius" pitchFamily="2" charset="0"/>
              </a:rPr>
              <a:t>\i]</a:t>
            </a:r>
            <a:r>
              <a:rPr lang="fr-FR" sz="4000" b="1" dirty="0" err="1">
                <a:latin typeface="Athanasius" pitchFamily="2" charset="0"/>
              </a:rPr>
              <a:t>ennoufi</a:t>
            </a:r>
            <a:r>
              <a:rPr lang="fr-FR" sz="4000" b="1" dirty="0">
                <a:latin typeface="Athanasius" pitchFamily="2" charset="0"/>
              </a:rPr>
              <a:t> </a:t>
            </a:r>
            <a:r>
              <a:rPr lang="fr-FR" sz="4000" b="1" dirty="0" err="1">
                <a:latin typeface="Athanasius" pitchFamily="2" charset="0"/>
              </a:rPr>
              <a:t>nac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la Vierge qui</a:t>
            </a:r>
          </a:p>
          <a:p>
            <a:pPr algn="ctr"/>
            <a:r>
              <a:rPr lang="fr-FR" sz="3200" b="1" dirty="0">
                <a:latin typeface="Book Antiqua" pitchFamily="18" charset="0"/>
              </a:rPr>
              <a:t>Enfanta notre Sauveur</a:t>
            </a:r>
          </a:p>
          <a:p>
            <a:pPr algn="ctr"/>
            <a:r>
              <a:rPr lang="fr-FR" sz="3200" b="1" dirty="0">
                <a:latin typeface="Book Antiqua" pitchFamily="18" charset="0"/>
              </a:rPr>
              <a:t>Salut à Gabriel</a:t>
            </a:r>
          </a:p>
          <a:p>
            <a:pPr algn="ctr"/>
            <a:r>
              <a:rPr lang="fr-FR" sz="3200" b="1" dirty="0">
                <a:latin typeface="Book Antiqua" pitchFamily="18" charset="0"/>
              </a:rPr>
              <a:t>Qui l’avait annoncé.</a:t>
            </a:r>
          </a:p>
        </p:txBody>
      </p:sp>
    </p:spTree>
    <p:extLst>
      <p:ext uri="{BB962C8B-B14F-4D97-AF65-F5344CB8AC3E}">
        <p14:creationId xmlns:p14="http://schemas.microsoft.com/office/powerpoint/2010/main" val="59719777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 السلام لميخائيل رئيس الملائكة. السلام للأربعة والعشرين قسيسا.</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Mixahl</a:t>
            </a:r>
            <a:r>
              <a:rPr lang="fr-FR" sz="4000" b="1" dirty="0">
                <a:latin typeface="Athanasius" pitchFamily="2" charset="0"/>
              </a:rPr>
              <a:t> &gt; </a:t>
            </a:r>
            <a:r>
              <a:rPr lang="fr-FR" sz="4000" b="1" dirty="0" err="1">
                <a:latin typeface="Athanasius" pitchFamily="2" charset="0"/>
              </a:rPr>
              <a:t>piarxhaggeloc</a:t>
            </a:r>
            <a:r>
              <a:rPr lang="fr-FR" sz="4000" b="1" dirty="0">
                <a:latin typeface="Athanasius" pitchFamily="2" charset="0"/>
              </a:rPr>
              <a:t> &gt; </a:t>
            </a:r>
            <a:r>
              <a:rPr lang="fr-FR" sz="3600" b="1" dirty="0" err="1">
                <a:latin typeface="Athanasius" pitchFamily="2" charset="0"/>
              </a:rPr>
              <a:t>X</a:t>
            </a:r>
            <a:r>
              <a:rPr lang="fr-FR" sz="3600" b="1" dirty="0" err="1">
                <a:latin typeface="Athanasius" pitchFamily="2" charset="0"/>
                <a:cs typeface="Arial" charset="0"/>
              </a:rPr>
              <a:t>ere</a:t>
            </a:r>
            <a:r>
              <a:rPr lang="fr-FR" sz="3600" b="1" dirty="0">
                <a:latin typeface="Athanasius" pitchFamily="2" charset="0"/>
                <a:cs typeface="Arial" charset="0"/>
              </a:rPr>
              <a:t> </a:t>
            </a:r>
            <a:r>
              <a:rPr lang="fr-FR" sz="3600" b="1" dirty="0">
                <a:latin typeface="CS Avva Shenouda" pitchFamily="34" charset="0"/>
                <a:cs typeface="Arial" charset="0"/>
              </a:rPr>
              <a:t>pi=k=d </a:t>
            </a:r>
            <a:r>
              <a:rPr lang="fr-FR" sz="3600" b="1" dirty="0">
                <a:latin typeface="Athanasius" pitchFamily="2" charset="0"/>
                <a:cs typeface="Arial" charset="0"/>
              </a:rPr>
              <a:t>`m`</a:t>
            </a:r>
            <a:r>
              <a:rPr lang="fr-FR" sz="3600" b="1" dirty="0" err="1">
                <a:latin typeface="Athanasius" pitchFamily="2" charset="0"/>
                <a:cs typeface="Arial" charset="0"/>
              </a:rPr>
              <a:t>precbuteroc</a:t>
            </a:r>
            <a:endParaRPr lang="fr-FR" sz="4000" b="1" dirty="0">
              <a:latin typeface="Athanasius" pitchFamily="2" charset="0"/>
            </a:endParaRP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salut à Michel</a:t>
            </a:r>
          </a:p>
          <a:p>
            <a:pPr algn="ctr"/>
            <a:r>
              <a:rPr lang="fr-FR" sz="3200" b="1" dirty="0">
                <a:latin typeface="Book Antiqua" pitchFamily="18" charset="0"/>
              </a:rPr>
              <a:t>A toi Michel l'archange</a:t>
            </a:r>
          </a:p>
          <a:p>
            <a:pPr algn="ctr"/>
            <a:r>
              <a:rPr lang="fr-FR" sz="3200" b="1" dirty="0">
                <a:latin typeface="Book Antiqua" pitchFamily="18" charset="0"/>
              </a:rPr>
              <a:t>Et salut aux vingt-quatre</a:t>
            </a:r>
          </a:p>
          <a:p>
            <a:pPr algn="ctr"/>
            <a:r>
              <a:rPr lang="fr-FR" sz="3200" b="1" dirty="0">
                <a:latin typeface="Book Antiqua" pitchFamily="18" charset="0"/>
              </a:rPr>
              <a:t>Vous les vingt-quatre prêtres.</a:t>
            </a:r>
          </a:p>
        </p:txBody>
      </p:sp>
    </p:spTree>
    <p:extLst>
      <p:ext uri="{BB962C8B-B14F-4D97-AF65-F5344CB8AC3E}">
        <p14:creationId xmlns:p14="http://schemas.microsoft.com/office/powerpoint/2010/main" val="2899475578"/>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a:t>
            </a:r>
            <a:r>
              <a:rPr lang="ar-EG" sz="4400" b="1" dirty="0" err="1"/>
              <a:t>للشاروبيم</a:t>
            </a:r>
            <a:r>
              <a:rPr lang="ar-EG" sz="4400" b="1" dirty="0"/>
              <a:t> السلام </a:t>
            </a:r>
            <a:r>
              <a:rPr lang="ar-EG" sz="4400" b="1" dirty="0" err="1"/>
              <a:t>للسيرافيم</a:t>
            </a:r>
            <a:r>
              <a:rPr lang="ar-EG" sz="4400" b="1" dirty="0"/>
              <a:t> السلام لجميع الطغمات </a:t>
            </a:r>
            <a:r>
              <a:rPr lang="ar-EG" sz="4400" b="1" dirty="0" err="1"/>
              <a:t>السمائية</a:t>
            </a:r>
            <a:r>
              <a:rPr lang="ar-EG" sz="4400" b="1" dirty="0"/>
              <a:t> </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niXeroubim</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niCeravim</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nitagma</a:t>
            </a:r>
            <a:r>
              <a:rPr lang="fr-FR" sz="4000" b="1" dirty="0">
                <a:latin typeface="Athanasius" pitchFamily="2" charset="0"/>
              </a:rPr>
              <a:t> </a:t>
            </a:r>
            <a:r>
              <a:rPr lang="fr-FR" sz="4000" b="1" dirty="0" err="1">
                <a:latin typeface="Athanasius" pitchFamily="2" charset="0"/>
              </a:rPr>
              <a:t>throu</a:t>
            </a:r>
            <a:r>
              <a:rPr lang="fr-FR" sz="4000" b="1" dirty="0">
                <a:latin typeface="Athanasius" pitchFamily="2" charset="0"/>
              </a:rPr>
              <a:t> &gt; `n`</a:t>
            </a:r>
            <a:r>
              <a:rPr lang="fr-FR" sz="4000" b="1" dirty="0" err="1">
                <a:latin typeface="Athanasius" pitchFamily="2" charset="0"/>
              </a:rPr>
              <a:t>epouranion</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aux chérubins</a:t>
            </a:r>
          </a:p>
          <a:p>
            <a:pPr algn="ctr"/>
            <a:r>
              <a:rPr lang="fr-FR" sz="3200" b="1" dirty="0">
                <a:latin typeface="Book Antiqua" pitchFamily="18" charset="0"/>
              </a:rPr>
              <a:t>Salut aux séraphins</a:t>
            </a:r>
          </a:p>
          <a:p>
            <a:pPr algn="ctr"/>
            <a:r>
              <a:rPr lang="fr-FR" sz="3200" b="1" dirty="0">
                <a:latin typeface="Book Antiqua" pitchFamily="18" charset="0"/>
              </a:rPr>
              <a:t>Salut à tous les grades</a:t>
            </a:r>
          </a:p>
          <a:p>
            <a:pPr algn="ctr"/>
            <a:r>
              <a:rPr lang="fr-FR" sz="3200" b="1" dirty="0">
                <a:latin typeface="Book Antiqua" pitchFamily="18" charset="0"/>
              </a:rPr>
              <a:t>A tous les grades célestes</a:t>
            </a:r>
          </a:p>
        </p:txBody>
      </p:sp>
    </p:spTree>
    <p:extLst>
      <p:ext uri="{BB962C8B-B14F-4D97-AF65-F5344CB8AC3E}">
        <p14:creationId xmlns:p14="http://schemas.microsoft.com/office/powerpoint/2010/main" val="144879462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ليوحنا السابق العظيم السلام </a:t>
            </a:r>
            <a:r>
              <a:rPr lang="ar-EG" sz="4400" b="1" dirty="0" err="1"/>
              <a:t>للإثنى</a:t>
            </a:r>
            <a:r>
              <a:rPr lang="ar-EG" sz="4400" b="1" dirty="0"/>
              <a:t> عشر رسولاً.</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Iwannhc</a:t>
            </a:r>
            <a:r>
              <a:rPr lang="fr-FR" sz="4000" b="1" dirty="0">
                <a:latin typeface="Athanasius" pitchFamily="2" charset="0"/>
              </a:rPr>
              <a:t> &gt; </a:t>
            </a:r>
            <a:r>
              <a:rPr lang="fr-FR" sz="4000" b="1" dirty="0" err="1">
                <a:latin typeface="Athanasius" pitchFamily="2" charset="0"/>
              </a:rPr>
              <a:t>pini</a:t>
            </a:r>
            <a:r>
              <a:rPr lang="fr-FR" sz="4000" b="1" dirty="0">
                <a:latin typeface="Athanasius" pitchFamily="2" charset="0"/>
              </a:rPr>
              <a:t>]; `</a:t>
            </a:r>
            <a:r>
              <a:rPr lang="fr-FR" sz="4000" b="1" dirty="0" err="1">
                <a:latin typeface="Athanasius" pitchFamily="2" charset="0"/>
              </a:rPr>
              <a:t>mprodromoc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pimht</a:t>
            </a:r>
            <a:r>
              <a:rPr lang="fr-FR" sz="4000" b="1" dirty="0">
                <a:latin typeface="Athanasius" pitchFamily="2" charset="0"/>
              </a:rPr>
              <a:t> `</a:t>
            </a:r>
            <a:r>
              <a:rPr lang="fr-FR" sz="4000" b="1" dirty="0" err="1">
                <a:latin typeface="Athanasius" pitchFamily="2" charset="0"/>
              </a:rPr>
              <a:t>cnau</a:t>
            </a:r>
            <a:r>
              <a:rPr lang="fr-FR" sz="4000" b="1" dirty="0">
                <a:latin typeface="Athanasius" pitchFamily="2" charset="0"/>
              </a:rPr>
              <a:t>  &gt;  `</a:t>
            </a:r>
            <a:r>
              <a:rPr lang="fr-FR" sz="4000" b="1" dirty="0" err="1">
                <a:latin typeface="Athanasius" pitchFamily="2" charset="0"/>
              </a:rPr>
              <a:t>napoctoloc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au précurseur</a:t>
            </a:r>
          </a:p>
          <a:p>
            <a:pPr algn="ctr"/>
            <a:r>
              <a:rPr lang="fr-FR" sz="3200" b="1" dirty="0">
                <a:latin typeface="Book Antiqua" pitchFamily="18" charset="0"/>
              </a:rPr>
              <a:t>Jean le grand précurseur</a:t>
            </a:r>
          </a:p>
          <a:p>
            <a:pPr algn="ctr"/>
            <a:r>
              <a:rPr lang="fr-FR" sz="3200" b="1" dirty="0">
                <a:latin typeface="Book Antiqua" pitchFamily="18" charset="0"/>
              </a:rPr>
              <a:t>Aussi salut aux douze</a:t>
            </a:r>
          </a:p>
          <a:p>
            <a:pPr algn="ctr"/>
            <a:r>
              <a:rPr lang="fr-FR" sz="3200" b="1" dirty="0">
                <a:latin typeface="Book Antiqua" pitchFamily="18" charset="0"/>
              </a:rPr>
              <a:t>Salut aux douze apôtres.</a:t>
            </a:r>
          </a:p>
        </p:txBody>
      </p:sp>
    </p:spTree>
    <p:extLst>
      <p:ext uri="{BB962C8B-B14F-4D97-AF65-F5344CB8AC3E}">
        <p14:creationId xmlns:p14="http://schemas.microsoft.com/office/powerpoint/2010/main" val="54259863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1446550"/>
          </a:xfrm>
          <a:prstGeom prst="rect">
            <a:avLst/>
          </a:prstGeom>
        </p:spPr>
        <p:txBody>
          <a:bodyPr wrap="square">
            <a:spAutoFit/>
          </a:bodyPr>
          <a:lstStyle/>
          <a:p>
            <a:pPr algn="just" rtl="1"/>
            <a:r>
              <a:rPr lang="ar-EG" sz="4400" b="1" dirty="0"/>
              <a:t>السلام لأبينا </a:t>
            </a:r>
            <a:r>
              <a:rPr lang="ar-EG" sz="4400" b="1" dirty="0" err="1"/>
              <a:t>مرقس</a:t>
            </a:r>
            <a:r>
              <a:rPr lang="ar-EG" sz="4400" b="1" dirty="0"/>
              <a:t> الإنجيلي مبدد الأوثان.</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peniwt</a:t>
            </a:r>
            <a:r>
              <a:rPr lang="fr-FR" sz="4000" b="1" dirty="0">
                <a:latin typeface="Athanasius" pitchFamily="2" charset="0"/>
              </a:rPr>
              <a:t> </a:t>
            </a:r>
            <a:r>
              <a:rPr lang="fr-FR" sz="4000" b="1" dirty="0" err="1">
                <a:latin typeface="Athanasius" pitchFamily="2" charset="0"/>
              </a:rPr>
              <a:t>Markoc</a:t>
            </a:r>
            <a:r>
              <a:rPr lang="fr-FR" sz="4000" b="1" dirty="0">
                <a:latin typeface="Athanasius" pitchFamily="2" charset="0"/>
              </a:rPr>
              <a:t> &gt; </a:t>
            </a:r>
            <a:r>
              <a:rPr lang="fr-FR" sz="4000" b="1" dirty="0" err="1">
                <a:latin typeface="Athanasius" pitchFamily="2" charset="0"/>
              </a:rPr>
              <a:t>pieuaggelicthc</a:t>
            </a:r>
            <a:r>
              <a:rPr lang="fr-FR" sz="4000" b="1" dirty="0">
                <a:latin typeface="Athanasius" pitchFamily="2" charset="0"/>
              </a:rPr>
              <a:t> &gt; </a:t>
            </a:r>
            <a:r>
              <a:rPr lang="fr-FR" sz="4000" b="1" dirty="0" err="1">
                <a:latin typeface="Athanasius" pitchFamily="2" charset="0"/>
              </a:rPr>
              <a:t>pirefjwr</a:t>
            </a:r>
            <a:r>
              <a:rPr lang="fr-FR" sz="4000" b="1" dirty="0">
                <a:latin typeface="Athanasius" pitchFamily="2" charset="0"/>
              </a:rPr>
              <a:t> `</a:t>
            </a:r>
            <a:r>
              <a:rPr lang="fr-FR" sz="4000" b="1" dirty="0" err="1">
                <a:latin typeface="Athanasius" pitchFamily="2" charset="0"/>
              </a:rPr>
              <a:t>ebol</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ni`idwlon</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notre père</a:t>
            </a:r>
          </a:p>
          <a:p>
            <a:pPr algn="ctr"/>
            <a:r>
              <a:rPr lang="fr-FR" sz="3200" b="1" dirty="0">
                <a:latin typeface="Book Antiqua" pitchFamily="18" charset="0"/>
              </a:rPr>
              <a:t>A Marc l’évangéliste</a:t>
            </a:r>
          </a:p>
          <a:p>
            <a:pPr algn="ctr"/>
            <a:r>
              <a:rPr lang="fr-FR" sz="3200" b="1" dirty="0">
                <a:latin typeface="Book Antiqua" pitchFamily="18" charset="0"/>
              </a:rPr>
              <a:t>A lui qui a détruit</a:t>
            </a:r>
          </a:p>
          <a:p>
            <a:pPr algn="ctr"/>
            <a:r>
              <a:rPr lang="fr-FR" sz="3200" b="1" dirty="0">
                <a:latin typeface="Book Antiqua" pitchFamily="18" charset="0"/>
              </a:rPr>
              <a:t>A détruit les idoles</a:t>
            </a:r>
          </a:p>
        </p:txBody>
      </p:sp>
    </p:spTree>
    <p:extLst>
      <p:ext uri="{BB962C8B-B14F-4D97-AF65-F5344CB8AC3E}">
        <p14:creationId xmlns:p14="http://schemas.microsoft.com/office/powerpoint/2010/main" val="283698779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a:t>
            </a:r>
            <a:r>
              <a:rPr lang="ar-EG" sz="4400" b="1" dirty="0" err="1"/>
              <a:t>لإسطفانوس</a:t>
            </a:r>
            <a:r>
              <a:rPr lang="ar-EG" sz="4400" b="1" dirty="0"/>
              <a:t> أول الشهداء السلام </a:t>
            </a:r>
            <a:r>
              <a:rPr lang="ar-EG" sz="4400" b="1" dirty="0" err="1"/>
              <a:t>لمارجرجس</a:t>
            </a:r>
            <a:r>
              <a:rPr lang="ar-EG" sz="4400" b="1" dirty="0"/>
              <a:t> كوكب الصبح.</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Ctevanoc</a:t>
            </a:r>
            <a:r>
              <a:rPr lang="fr-FR" sz="4000" b="1" dirty="0">
                <a:latin typeface="Athanasius" pitchFamily="2" charset="0"/>
              </a:rPr>
              <a:t> &gt; pi]</a:t>
            </a:r>
            <a:r>
              <a:rPr lang="fr-FR" sz="4000" b="1" dirty="0" err="1">
                <a:latin typeface="Athanasius" pitchFamily="2" charset="0"/>
              </a:rPr>
              <a:t>orp</a:t>
            </a:r>
            <a:r>
              <a:rPr lang="fr-FR" sz="4000" b="1" dirty="0">
                <a:latin typeface="Athanasius" pitchFamily="2" charset="0"/>
              </a:rPr>
              <a:t> `</a:t>
            </a:r>
            <a:r>
              <a:rPr lang="fr-FR" sz="4000" b="1" dirty="0" err="1">
                <a:latin typeface="Athanasius" pitchFamily="2" charset="0"/>
              </a:rPr>
              <a:t>mmarturoc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Gewrgioc</a:t>
            </a:r>
            <a:r>
              <a:rPr lang="fr-FR" sz="4000" b="1" dirty="0">
                <a:latin typeface="Athanasius" pitchFamily="2" charset="0"/>
              </a:rPr>
              <a:t> &gt; </a:t>
            </a:r>
            <a:r>
              <a:rPr lang="fr-FR" sz="4000" b="1" dirty="0" err="1">
                <a:latin typeface="Athanasius" pitchFamily="2" charset="0"/>
              </a:rPr>
              <a:t>piciou</a:t>
            </a:r>
            <a:r>
              <a:rPr lang="fr-FR" sz="4000" b="1" dirty="0">
                <a:latin typeface="Athanasius" pitchFamily="2" charset="0"/>
              </a:rPr>
              <a: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an`atoou`i</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Et salut à Etienne</a:t>
            </a:r>
          </a:p>
          <a:p>
            <a:pPr algn="ctr"/>
            <a:r>
              <a:rPr lang="fr-FR" sz="3200" b="1" dirty="0">
                <a:latin typeface="Book Antiqua" pitchFamily="18" charset="0"/>
              </a:rPr>
              <a:t>C’est le premier martyr</a:t>
            </a:r>
          </a:p>
          <a:p>
            <a:pPr algn="ctr"/>
            <a:r>
              <a:rPr lang="fr-FR" sz="3200" b="1" dirty="0">
                <a:latin typeface="Book Antiqua" pitchFamily="18" charset="0"/>
              </a:rPr>
              <a:t>Aussi salut à Georges</a:t>
            </a:r>
          </a:p>
          <a:p>
            <a:pPr algn="ctr"/>
            <a:r>
              <a:rPr lang="fr-FR" sz="3200" b="1" dirty="0">
                <a:latin typeface="Book Antiqua" pitchFamily="18" charset="0"/>
              </a:rPr>
              <a:t>C’est l’astre du matin.</a:t>
            </a:r>
          </a:p>
        </p:txBody>
      </p:sp>
    </p:spTree>
    <p:extLst>
      <p:ext uri="{BB962C8B-B14F-4D97-AF65-F5344CB8AC3E}">
        <p14:creationId xmlns:p14="http://schemas.microsoft.com/office/powerpoint/2010/main" val="16397540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لجميع صفوف الشهداء السلام لأنبا أنطونيوس والثلاثة </a:t>
            </a:r>
            <a:r>
              <a:rPr lang="ar-EG" sz="4400" b="1" dirty="0" err="1"/>
              <a:t>مقارات</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pxoroc</a:t>
            </a:r>
            <a:r>
              <a:rPr lang="fr-FR" sz="4000" b="1" dirty="0">
                <a:latin typeface="Athanasius" pitchFamily="2" charset="0"/>
              </a:rPr>
              <a:t> </a:t>
            </a:r>
            <a:r>
              <a:rPr lang="fr-FR" sz="4000" b="1" dirty="0" err="1">
                <a:latin typeface="Athanasius" pitchFamily="2" charset="0"/>
              </a:rPr>
              <a:t>thrf</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nimarturoc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abba</a:t>
            </a:r>
            <a:r>
              <a:rPr lang="fr-FR" sz="4000" b="1" dirty="0">
                <a:latin typeface="Athanasius" pitchFamily="2" charset="0"/>
              </a:rPr>
              <a:t> </a:t>
            </a:r>
            <a:r>
              <a:rPr lang="fr-FR" sz="4000" b="1" dirty="0" err="1">
                <a:latin typeface="Athanasius" pitchFamily="2" charset="0"/>
              </a:rPr>
              <a:t>Antwni</a:t>
            </a:r>
            <a:r>
              <a:rPr lang="fr-FR" sz="4000" b="1" dirty="0">
                <a:latin typeface="Athanasius" pitchFamily="2" charset="0"/>
              </a:rPr>
              <a:t> &gt; nem pi]</a:t>
            </a:r>
            <a:r>
              <a:rPr lang="fr-FR" sz="4000" b="1" dirty="0" err="1">
                <a:latin typeface="Athanasius" pitchFamily="2" charset="0"/>
              </a:rPr>
              <a:t>omt</a:t>
            </a:r>
            <a:r>
              <a:rPr lang="fr-FR" sz="4000" b="1" dirty="0">
                <a:latin typeface="Athanasius" pitchFamily="2" charset="0"/>
              </a:rPr>
              <a:t> </a:t>
            </a:r>
            <a:r>
              <a:rPr lang="fr-FR" sz="4000" b="1" dirty="0" err="1">
                <a:latin typeface="Athanasius" pitchFamily="2" charset="0"/>
              </a:rPr>
              <a:t>Makarioc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tous les chœurs</a:t>
            </a:r>
          </a:p>
          <a:p>
            <a:pPr algn="ctr"/>
            <a:r>
              <a:rPr lang="fr-FR" sz="3200" b="1" dirty="0">
                <a:latin typeface="Book Antiqua" pitchFamily="18" charset="0"/>
              </a:rPr>
              <a:t>Tous les chœurs des martyrs</a:t>
            </a:r>
          </a:p>
          <a:p>
            <a:pPr algn="ctr"/>
            <a:r>
              <a:rPr lang="fr-FR" sz="3200" b="1" dirty="0">
                <a:latin typeface="Book Antiqua" pitchFamily="18" charset="0"/>
              </a:rPr>
              <a:t>Salut à Abba Antoine</a:t>
            </a:r>
          </a:p>
          <a:p>
            <a:pPr algn="ctr"/>
            <a:r>
              <a:rPr lang="fr-FR" sz="3200" b="1" dirty="0">
                <a:latin typeface="Book Antiqua" pitchFamily="18" charset="0"/>
              </a:rPr>
              <a:t>Aussi aux trois Macaire.</a:t>
            </a:r>
          </a:p>
        </p:txBody>
      </p:sp>
    </p:spTree>
    <p:extLst>
      <p:ext uri="{BB962C8B-B14F-4D97-AF65-F5344CB8AC3E}">
        <p14:creationId xmlns:p14="http://schemas.microsoft.com/office/powerpoint/2010/main" val="3421836037"/>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لجميع صفوف لباس الصليب السلام لجميع القديسين الذين ارضوا الرب</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pxoroc</a:t>
            </a:r>
            <a:r>
              <a:rPr lang="fr-FR" sz="4000" b="1" dirty="0">
                <a:latin typeface="Athanasius" pitchFamily="2" charset="0"/>
              </a:rPr>
              <a:t> </a:t>
            </a:r>
            <a:r>
              <a:rPr lang="fr-FR" sz="4000" b="1" dirty="0" err="1">
                <a:latin typeface="Athanasius" pitchFamily="2" charset="0"/>
              </a:rPr>
              <a:t>thrf</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ni`ctaurovoroc</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nh`eqouab</a:t>
            </a:r>
            <a:r>
              <a:rPr lang="fr-FR" sz="4000" b="1" dirty="0">
                <a:latin typeface="Athanasius" pitchFamily="2" charset="0"/>
              </a:rPr>
              <a:t> </a:t>
            </a:r>
            <a:r>
              <a:rPr lang="fr-FR" sz="4000" b="1" dirty="0" err="1">
                <a:latin typeface="Athanasius" pitchFamily="2" charset="0"/>
              </a:rPr>
              <a:t>throu</a:t>
            </a:r>
            <a:r>
              <a:rPr lang="fr-FR" sz="4000" b="1" dirty="0">
                <a:latin typeface="Athanasius" pitchFamily="2" charset="0"/>
              </a:rPr>
              <a:t> &gt; </a:t>
            </a:r>
            <a:r>
              <a:rPr lang="fr-FR" sz="4000" b="1" dirty="0" err="1">
                <a:latin typeface="Athanasius" pitchFamily="2" charset="0"/>
              </a:rPr>
              <a:t>etauranaf</a:t>
            </a:r>
            <a:r>
              <a:rPr lang="fr-FR" sz="4000" b="1" dirty="0">
                <a:latin typeface="Athanasius" pitchFamily="2" charset="0"/>
              </a:rPr>
              <a:t> `</a:t>
            </a:r>
            <a:r>
              <a:rPr lang="fr-FR" sz="4000" b="1" dirty="0" err="1">
                <a:latin typeface="Athanasius" pitchFamily="2" charset="0"/>
              </a:rPr>
              <a:t>m~P</a:t>
            </a:r>
            <a:r>
              <a:rPr lang="fr-FR" sz="4000" b="1" dirty="0">
                <a:latin typeface="Athanasius" pitchFamily="2" charset="0"/>
              </a:rPr>
              <a:t>_.</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tous les chœurs</a:t>
            </a:r>
          </a:p>
          <a:p>
            <a:pPr algn="ctr"/>
            <a:r>
              <a:rPr lang="fr-FR" sz="3200" b="1" dirty="0">
                <a:latin typeface="Book Antiqua" pitchFamily="18" charset="0"/>
              </a:rPr>
              <a:t>De ceux qui portent la croix</a:t>
            </a:r>
          </a:p>
          <a:p>
            <a:pPr algn="ctr"/>
            <a:r>
              <a:rPr lang="fr-FR" sz="3200" b="1" dirty="0">
                <a:latin typeface="Book Antiqua" pitchFamily="18" charset="0"/>
              </a:rPr>
              <a:t>Salut à tous les saints</a:t>
            </a:r>
          </a:p>
          <a:p>
            <a:pPr algn="ctr"/>
            <a:r>
              <a:rPr lang="fr-FR" sz="3200" b="1" dirty="0">
                <a:latin typeface="Book Antiqua" pitchFamily="18" charset="0"/>
              </a:rPr>
              <a:t>Qui ont plu au Seigneur.</a:t>
            </a:r>
          </a:p>
        </p:txBody>
      </p:sp>
    </p:spTree>
    <p:extLst>
      <p:ext uri="{BB962C8B-B14F-4D97-AF65-F5344CB8AC3E}">
        <p14:creationId xmlns:p14="http://schemas.microsoft.com/office/powerpoint/2010/main" val="216977488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بصلواتهم أيها المسيح ملكنا اصنع معنا رحمة في ملكوتك.</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a:latin typeface="Athanasius" pitchFamily="2" charset="0"/>
              </a:rPr>
              <a:t>|</a:t>
            </a:r>
            <a:r>
              <a:rPr lang="fr-FR" sz="4000" b="1" dirty="0" err="1">
                <a:latin typeface="Athanasius" pitchFamily="2" charset="0"/>
              </a:rPr>
              <a:t>iten</a:t>
            </a:r>
            <a:r>
              <a:rPr lang="fr-FR" sz="4000" b="1" dirty="0">
                <a:latin typeface="Athanasius" pitchFamily="2" charset="0"/>
              </a:rPr>
              <a:t> </a:t>
            </a:r>
            <a:r>
              <a:rPr lang="fr-FR" sz="4000" b="1" dirty="0" err="1">
                <a:latin typeface="Athanasius" pitchFamily="2" charset="0"/>
              </a:rPr>
              <a:t>noueuxh</a:t>
            </a:r>
            <a:r>
              <a:rPr lang="fr-FR" sz="4000" b="1" dirty="0">
                <a:latin typeface="Athanasius" pitchFamily="2" charset="0"/>
              </a:rPr>
              <a:t> &gt; </a:t>
            </a:r>
            <a:r>
              <a:rPr lang="fr-FR" sz="4000" b="1" dirty="0" err="1">
                <a:latin typeface="Athanasius" pitchFamily="2" charset="0"/>
              </a:rPr>
              <a:t>Pi`xrictoc</a:t>
            </a:r>
            <a:r>
              <a:rPr lang="fr-FR" sz="4000" b="1" dirty="0">
                <a:latin typeface="Athanasius" pitchFamily="2" charset="0"/>
              </a:rPr>
              <a:t> </a:t>
            </a:r>
            <a:r>
              <a:rPr lang="fr-FR" sz="4000" b="1" dirty="0" err="1">
                <a:latin typeface="Athanasius" pitchFamily="2" charset="0"/>
              </a:rPr>
              <a:t>Penouro</a:t>
            </a:r>
            <a:r>
              <a:rPr lang="fr-FR" sz="4000" b="1" dirty="0">
                <a:latin typeface="Athanasius" pitchFamily="2" charset="0"/>
              </a:rPr>
              <a:t> &gt; `</a:t>
            </a:r>
            <a:r>
              <a:rPr lang="fr-FR" sz="4000" b="1" dirty="0" err="1">
                <a:latin typeface="Athanasius" pitchFamily="2" charset="0"/>
              </a:rPr>
              <a:t>ari</a:t>
            </a:r>
            <a:r>
              <a:rPr lang="fr-FR" sz="4000" b="1" dirty="0">
                <a:latin typeface="Athanasius" pitchFamily="2" charset="0"/>
              </a:rPr>
              <a:t> </a:t>
            </a:r>
            <a:r>
              <a:rPr lang="fr-FR" sz="4000" b="1" dirty="0" err="1">
                <a:latin typeface="Athanasius" pitchFamily="2" charset="0"/>
              </a:rPr>
              <a:t>ounai</a:t>
            </a:r>
            <a:r>
              <a:rPr lang="fr-FR" sz="4000" b="1" dirty="0">
                <a:latin typeface="Athanasius" pitchFamily="2" charset="0"/>
              </a:rPr>
              <a:t> </a:t>
            </a:r>
            <a:r>
              <a:rPr lang="fr-FR" sz="4000" b="1" dirty="0" err="1">
                <a:latin typeface="Athanasius" pitchFamily="2" charset="0"/>
              </a:rPr>
              <a:t>neman</a:t>
            </a:r>
            <a:r>
              <a:rPr lang="fr-FR" sz="4000" b="1" dirty="0">
                <a:latin typeface="Athanasius" pitchFamily="2" charset="0"/>
              </a:rPr>
              <a:t> &gt; 'en </a:t>
            </a:r>
            <a:r>
              <a:rPr lang="fr-FR" sz="4000" b="1" dirty="0" err="1">
                <a:latin typeface="Athanasius" pitchFamily="2" charset="0"/>
              </a:rPr>
              <a:t>tekmetouro</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Par leurs prières ô Christ</a:t>
            </a:r>
          </a:p>
          <a:p>
            <a:pPr algn="ctr"/>
            <a:r>
              <a:rPr lang="fr-FR" sz="3200" b="1" dirty="0">
                <a:latin typeface="Book Antiqua" pitchFamily="18" charset="0"/>
              </a:rPr>
              <a:t>Ô Christ ô notre Roi</a:t>
            </a:r>
          </a:p>
          <a:p>
            <a:pPr algn="ctr"/>
            <a:r>
              <a:rPr lang="fr-FR" sz="3200" b="1" dirty="0">
                <a:latin typeface="Book Antiqua" pitchFamily="18" charset="0"/>
              </a:rPr>
              <a:t>Traite-nous avec pitié</a:t>
            </a:r>
          </a:p>
          <a:p>
            <a:pPr algn="ctr"/>
            <a:r>
              <a:rPr lang="fr-FR" sz="3200" b="1" dirty="0">
                <a:latin typeface="Book Antiqua" pitchFamily="18" charset="0"/>
              </a:rPr>
              <a:t>Pitié dans Ton Royaume. </a:t>
            </a:r>
          </a:p>
        </p:txBody>
      </p:sp>
    </p:spTree>
    <p:extLst>
      <p:ext uri="{BB962C8B-B14F-4D97-AF65-F5344CB8AC3E}">
        <p14:creationId xmlns:p14="http://schemas.microsoft.com/office/powerpoint/2010/main" val="77131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01286"/>
            <a:ext cx="5164616" cy="2123658"/>
          </a:xfrm>
          <a:prstGeom prst="rect">
            <a:avLst/>
          </a:prstGeom>
        </p:spPr>
        <p:txBody>
          <a:bodyPr wrap="square">
            <a:spAutoFit/>
          </a:bodyPr>
          <a:lstStyle/>
          <a:p>
            <a:pPr algn="just" rtl="1"/>
            <a:r>
              <a:rPr lang="ar-EG" sz="4400" b="1" dirty="0"/>
              <a:t>بكثرة مجدك سحقت الذين يقاوموننا أرسلت غضبك فأكلهم مثل الهشيم.</a:t>
            </a:r>
            <a:endParaRPr lang="fr-FR" sz="4400" b="1" dirty="0"/>
          </a:p>
        </p:txBody>
      </p:sp>
      <p:sp>
        <p:nvSpPr>
          <p:cNvPr id="6" name="Rectangle 5"/>
          <p:cNvSpPr/>
          <p:nvPr/>
        </p:nvSpPr>
        <p:spPr>
          <a:xfrm>
            <a:off x="431371" y="793350"/>
            <a:ext cx="6240693" cy="2062103"/>
          </a:xfrm>
          <a:prstGeom prst="rect">
            <a:avLst/>
          </a:prstGeom>
        </p:spPr>
        <p:txBody>
          <a:bodyPr wrap="square">
            <a:spAutoFit/>
          </a:bodyPr>
          <a:lstStyle/>
          <a:p>
            <a:pPr algn="just"/>
            <a:r>
              <a:rPr lang="fr-FR" sz="3200" b="1" dirty="0">
                <a:latin typeface="CS Avva Shenouda" pitchFamily="34" charset="0"/>
              </a:rPr>
              <a:t>¿</a:t>
            </a:r>
            <a:r>
              <a:rPr lang="fr-FR" sz="3200" b="1" err="1">
                <a:latin typeface="CS Avva Shenouda" pitchFamily="34" charset="0"/>
              </a:rPr>
              <a:t>Qen</a:t>
            </a:r>
            <a:r>
              <a:rPr lang="fr-FR" sz="3200" b="1">
                <a:latin typeface="CS Avva Shenouda" pitchFamily="34" charset="0"/>
              </a:rPr>
              <a:t> `p`asai `nte pek`wou </a:t>
            </a:r>
            <a:r>
              <a:rPr lang="fr-FR" sz="3200" b="1" err="1">
                <a:latin typeface="CS Avva Shenouda" pitchFamily="34" charset="0"/>
              </a:rPr>
              <a:t>akqomqem</a:t>
            </a:r>
            <a:r>
              <a:rPr lang="fr-FR" sz="3200" b="1">
                <a:latin typeface="CS Avva Shenouda" pitchFamily="34" charset="0"/>
              </a:rPr>
              <a:t> `nnyet]oubyn</a:t>
            </a:r>
            <a:r>
              <a:rPr lang="fr-FR" sz="3200" b="1" dirty="0">
                <a:latin typeface="CS Avva Shenouda" pitchFamily="34" charset="0"/>
              </a:rPr>
              <a:t>@ </a:t>
            </a:r>
            <a:r>
              <a:rPr lang="fr-FR" sz="3200" b="1" err="1">
                <a:latin typeface="CS Avva Shenouda" pitchFamily="34" charset="0"/>
              </a:rPr>
              <a:t>akouwrp</a:t>
            </a:r>
            <a:r>
              <a:rPr lang="fr-FR" sz="3200" b="1">
                <a:latin typeface="CS Avva Shenouda" pitchFamily="34" charset="0"/>
              </a:rPr>
              <a:t>   `mpekjwnt afou`omou `m`vry]             `nhanrwou`i</a:t>
            </a:r>
            <a:r>
              <a:rPr lang="fr-FR" sz="32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Par Ta très grande majesté</a:t>
            </a:r>
          </a:p>
          <a:p>
            <a:pPr algn="ctr"/>
            <a:r>
              <a:rPr lang="fr-FR" sz="3200" b="1" dirty="0">
                <a:latin typeface="Book Antiqua" pitchFamily="18" charset="0"/>
              </a:rPr>
              <a:t>Tu renversas Tes adversaires</a:t>
            </a:r>
          </a:p>
          <a:p>
            <a:pPr algn="ctr"/>
            <a:r>
              <a:rPr lang="fr-FR" sz="3200" b="1" dirty="0">
                <a:latin typeface="Book Antiqua" pitchFamily="18" charset="0"/>
              </a:rPr>
              <a:t>Et Tu déchaînes Ta colère</a:t>
            </a:r>
          </a:p>
          <a:p>
            <a:pPr algn="ctr"/>
            <a:r>
              <a:rPr lang="fr-FR" sz="3200" b="1" dirty="0">
                <a:latin typeface="Book Antiqua" pitchFamily="18" charset="0"/>
              </a:rPr>
              <a:t>Elle les dévore comme du chaume</a:t>
            </a:r>
          </a:p>
        </p:txBody>
      </p:sp>
    </p:spTree>
    <p:extLst>
      <p:ext uri="{BB962C8B-B14F-4D97-AF65-F5344CB8AC3E}">
        <p14:creationId xmlns:p14="http://schemas.microsoft.com/office/powerpoint/2010/main" val="100659522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يا ربى يسوع المسيح الذي وضع </a:t>
            </a:r>
            <a:r>
              <a:rPr lang="ar-EG" sz="4400" b="1" dirty="0" err="1"/>
              <a:t>فى</a:t>
            </a:r>
            <a:r>
              <a:rPr lang="ar-EG" sz="4400" b="1" dirty="0"/>
              <a:t> القبر اسحق عنا شوكة الموت</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a:latin typeface="Athanasius" pitchFamily="2" charset="0"/>
              </a:rPr>
              <a:t>Pa_ </a:t>
            </a:r>
            <a:r>
              <a:rPr lang="fr-FR" sz="4000" b="1" dirty="0" err="1">
                <a:latin typeface="Athanasius" pitchFamily="2" charset="0"/>
              </a:rPr>
              <a:t>Ihcouc</a:t>
            </a:r>
            <a:r>
              <a:rPr lang="fr-FR" sz="4000" b="1" dirty="0">
                <a:latin typeface="Athanasius" pitchFamily="2" charset="0"/>
              </a:rPr>
              <a:t> </a:t>
            </a:r>
            <a:r>
              <a:rPr lang="fr-FR" sz="4000" b="1" dirty="0" err="1">
                <a:latin typeface="Athanasius" pitchFamily="2" charset="0"/>
              </a:rPr>
              <a:t>Pixrictoc</a:t>
            </a:r>
            <a:r>
              <a:rPr lang="fr-FR" sz="4000" b="1" dirty="0">
                <a:latin typeface="Athanasius" pitchFamily="2" charset="0"/>
              </a:rPr>
              <a:t> &gt; </a:t>
            </a:r>
            <a:r>
              <a:rPr lang="fr-FR" sz="4000" b="1" dirty="0" err="1">
                <a:latin typeface="Athanasius" pitchFamily="2" charset="0"/>
              </a:rPr>
              <a:t>vhetauxaf</a:t>
            </a:r>
            <a:r>
              <a:rPr lang="fr-FR" sz="4000" b="1" dirty="0">
                <a:latin typeface="Athanasius" pitchFamily="2" charset="0"/>
              </a:rPr>
              <a:t> 'en </a:t>
            </a:r>
            <a:r>
              <a:rPr lang="fr-FR" sz="4000" b="1" dirty="0" err="1">
                <a:latin typeface="Athanasius" pitchFamily="2" charset="0"/>
              </a:rPr>
              <a:t>pi`m</a:t>
            </a:r>
            <a:r>
              <a:rPr lang="fr-FR" sz="4000" b="1" dirty="0">
                <a:latin typeface="Athanasius" pitchFamily="2" charset="0"/>
              </a:rPr>
              <a:t>\au &gt; `</a:t>
            </a:r>
            <a:r>
              <a:rPr lang="fr-FR" sz="4000" b="1" dirty="0" err="1">
                <a:latin typeface="Athanasius" pitchFamily="2" charset="0"/>
              </a:rPr>
              <a:t>ek`e'om'em</a:t>
            </a:r>
            <a:r>
              <a:rPr lang="fr-FR" sz="4000" b="1" dirty="0">
                <a:latin typeface="Athanasius" pitchFamily="2" charset="0"/>
              </a:rPr>
              <a:t> `n`'</a:t>
            </a:r>
            <a:r>
              <a:rPr lang="fr-FR" sz="4000" b="1" dirty="0" err="1">
                <a:latin typeface="Athanasius" pitchFamily="2" charset="0"/>
              </a:rPr>
              <a:t>rhi</a:t>
            </a:r>
            <a:r>
              <a:rPr lang="fr-FR" sz="4000" b="1" dirty="0">
                <a:latin typeface="Athanasius" pitchFamily="2" charset="0"/>
              </a:rPr>
              <a:t> `n'</a:t>
            </a:r>
            <a:r>
              <a:rPr lang="fr-FR" sz="4000" b="1" dirty="0" err="1">
                <a:latin typeface="Athanasius" pitchFamily="2" charset="0"/>
              </a:rPr>
              <a:t>hten</a:t>
            </a:r>
            <a:r>
              <a:rPr lang="fr-FR" sz="4000" b="1" dirty="0">
                <a:latin typeface="Athanasius" pitchFamily="2" charset="0"/>
              </a:rPr>
              <a:t> &gt; `</a:t>
            </a:r>
            <a:r>
              <a:rPr lang="fr-FR" sz="4000" b="1" dirty="0" err="1">
                <a:latin typeface="Athanasius" pitchFamily="2" charset="0"/>
              </a:rPr>
              <a:t>n;couri</a:t>
            </a:r>
            <a:r>
              <a:rPr lang="fr-FR" sz="4000" b="1" dirty="0">
                <a:latin typeface="Athanasius" pitchFamily="2" charset="0"/>
              </a:rPr>
              <a: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vmou</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Mon Seigneur Jésus Christ, </a:t>
            </a:r>
          </a:p>
          <a:p>
            <a:pPr algn="ctr"/>
            <a:r>
              <a:rPr lang="fr-FR" sz="3200" b="1" dirty="0">
                <a:latin typeface="Book Antiqua" pitchFamily="18" charset="0"/>
              </a:rPr>
              <a:t>qui a été mis au tombeau, </a:t>
            </a:r>
          </a:p>
          <a:p>
            <a:pPr algn="ctr"/>
            <a:r>
              <a:rPr lang="fr-FR" sz="3200" b="1" dirty="0">
                <a:latin typeface="Book Antiqua" pitchFamily="18" charset="0"/>
              </a:rPr>
              <a:t>brise pour nous </a:t>
            </a:r>
          </a:p>
          <a:p>
            <a:pPr algn="ctr"/>
            <a:r>
              <a:rPr lang="fr-FR" sz="3200" b="1" dirty="0">
                <a:latin typeface="Book Antiqua" pitchFamily="18" charset="0"/>
              </a:rPr>
              <a:t>l'épine de la mort.</a:t>
            </a:r>
          </a:p>
        </p:txBody>
      </p:sp>
    </p:spTree>
    <p:extLst>
      <p:ext uri="{BB962C8B-B14F-4D97-AF65-F5344CB8AC3E}">
        <p14:creationId xmlns:p14="http://schemas.microsoft.com/office/powerpoint/2010/main" val="342860860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السلام للصليب الذي صلب علية ربى السلام للقبر الذي وضع فيه جسده</a:t>
            </a:r>
            <a:endParaRPr lang="fr-FR" sz="4400" b="1" dirty="0"/>
          </a:p>
        </p:txBody>
      </p:sp>
      <p:sp>
        <p:nvSpPr>
          <p:cNvPr id="6" name="Rectangle 5"/>
          <p:cNvSpPr/>
          <p:nvPr/>
        </p:nvSpPr>
        <p:spPr>
          <a:xfrm>
            <a:off x="431371" y="739730"/>
            <a:ext cx="5952661" cy="1938992"/>
          </a:xfrm>
          <a:prstGeom prst="rect">
            <a:avLst/>
          </a:prstGeom>
        </p:spPr>
        <p:txBody>
          <a:bodyPr wrap="square">
            <a:spAutoFit/>
          </a:bodyPr>
          <a:lstStyle/>
          <a:p>
            <a:pPr algn="just"/>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pi`ctauroc</a:t>
            </a:r>
            <a:r>
              <a:rPr lang="fr-FR" sz="4000" b="1" dirty="0">
                <a:latin typeface="Athanasius" pitchFamily="2" charset="0"/>
              </a:rPr>
              <a:t> &gt; `</a:t>
            </a:r>
            <a:r>
              <a:rPr lang="fr-FR" sz="4000" b="1" dirty="0" err="1">
                <a:latin typeface="Athanasius" pitchFamily="2" charset="0"/>
              </a:rPr>
              <a:t>etaue</a:t>
            </a:r>
            <a:r>
              <a:rPr lang="fr-FR" sz="4000" b="1" dirty="0">
                <a:latin typeface="Athanasius" pitchFamily="2" charset="0"/>
              </a:rPr>
              <a:t>] </a:t>
            </a:r>
            <a:r>
              <a:rPr lang="fr-FR" sz="4000" b="1" dirty="0" err="1">
                <a:latin typeface="Athanasius" pitchFamily="2" charset="0"/>
              </a:rPr>
              <a:t>pa</a:t>
            </a:r>
            <a:r>
              <a:rPr lang="fr-FR" sz="4000" b="1" dirty="0">
                <a:latin typeface="Athanasius" pitchFamily="2" charset="0"/>
              </a:rPr>
              <a:t>_ `</a:t>
            </a:r>
            <a:r>
              <a:rPr lang="fr-FR" sz="4000" b="1" dirty="0" err="1">
                <a:latin typeface="Athanasius" pitchFamily="2" charset="0"/>
              </a:rPr>
              <a:t>erof</a:t>
            </a:r>
            <a:r>
              <a:rPr lang="fr-FR" sz="4000" b="1" dirty="0">
                <a:latin typeface="Athanasius" pitchFamily="2" charset="0"/>
              </a:rPr>
              <a:t> &gt; </a:t>
            </a:r>
            <a:r>
              <a:rPr lang="fr-FR" sz="4000" b="1" dirty="0" err="1">
                <a:latin typeface="Athanasius" pitchFamily="2" charset="0"/>
              </a:rPr>
              <a:t>xere</a:t>
            </a:r>
            <a:r>
              <a:rPr lang="fr-FR" sz="4000" b="1" dirty="0">
                <a:latin typeface="Athanasius" pitchFamily="2" charset="0"/>
              </a:rPr>
              <a:t> </a:t>
            </a:r>
            <a:r>
              <a:rPr lang="fr-FR" sz="4000" b="1" dirty="0" err="1">
                <a:latin typeface="Athanasius" pitchFamily="2" charset="0"/>
              </a:rPr>
              <a:t>pi`m</a:t>
            </a:r>
            <a:r>
              <a:rPr lang="fr-FR" sz="4000" b="1" dirty="0">
                <a:latin typeface="Athanasius" pitchFamily="2" charset="0"/>
              </a:rPr>
              <a:t>\au &gt; </a:t>
            </a:r>
            <a:r>
              <a:rPr lang="fr-FR" sz="4000" b="1" dirty="0" err="1">
                <a:latin typeface="Athanasius" pitchFamily="2" charset="0"/>
              </a:rPr>
              <a:t>etauxw</a:t>
            </a:r>
            <a:r>
              <a:rPr lang="fr-FR" sz="4000" b="1" dirty="0">
                <a:latin typeface="Athanasius" pitchFamily="2" charset="0"/>
              </a:rPr>
              <a:t> `</a:t>
            </a:r>
            <a:r>
              <a:rPr lang="fr-FR" sz="4000" b="1" dirty="0" err="1">
                <a:latin typeface="Athanasius" pitchFamily="2" charset="0"/>
              </a:rPr>
              <a:t>mpefcwma</a:t>
            </a:r>
            <a:r>
              <a:rPr lang="fr-FR" sz="4000" b="1" dirty="0">
                <a:latin typeface="Athanasius" pitchFamily="2" charset="0"/>
              </a:rPr>
              <a:t> `n'</a:t>
            </a:r>
            <a:r>
              <a:rPr lang="fr-FR" sz="4000" b="1" dirty="0" err="1">
                <a:latin typeface="Athanasius" pitchFamily="2" charset="0"/>
              </a:rPr>
              <a:t>htf</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Salut à la croix sur laquelle </a:t>
            </a:r>
          </a:p>
          <a:p>
            <a:pPr algn="ctr"/>
            <a:r>
              <a:rPr lang="fr-FR" sz="3200" b="1" dirty="0">
                <a:latin typeface="Book Antiqua" pitchFamily="18" charset="0"/>
              </a:rPr>
              <a:t>fut crucifié Mon Seigneur. </a:t>
            </a:r>
          </a:p>
          <a:p>
            <a:pPr algn="ctr"/>
            <a:r>
              <a:rPr lang="fr-FR" sz="3200" b="1" dirty="0">
                <a:latin typeface="Book Antiqua" pitchFamily="18" charset="0"/>
              </a:rPr>
              <a:t>Salut au tombeau dans lequel </a:t>
            </a:r>
          </a:p>
          <a:p>
            <a:pPr algn="ctr"/>
            <a:r>
              <a:rPr lang="fr-FR" sz="3200" b="1" dirty="0">
                <a:latin typeface="Book Antiqua" pitchFamily="18" charset="0"/>
              </a:rPr>
              <a:t>fut placé son corps.</a:t>
            </a:r>
          </a:p>
        </p:txBody>
      </p:sp>
    </p:spTree>
    <p:extLst>
      <p:ext uri="{BB962C8B-B14F-4D97-AF65-F5344CB8AC3E}">
        <p14:creationId xmlns:p14="http://schemas.microsoft.com/office/powerpoint/2010/main" val="266869068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الصليب هو سلاحناً الصليب هو رجاؤنا الصليب هو ثباتنا </a:t>
            </a:r>
            <a:r>
              <a:rPr lang="ar-EG" sz="4400" b="1" dirty="0" err="1"/>
              <a:t>فى</a:t>
            </a:r>
            <a:r>
              <a:rPr lang="ar-EG" sz="4400" b="1" dirty="0"/>
              <a:t> </a:t>
            </a:r>
            <a:r>
              <a:rPr lang="ar-EG" sz="4400" b="1" dirty="0" err="1"/>
              <a:t>ضيقاتنا</a:t>
            </a:r>
            <a:r>
              <a:rPr lang="ar-EG" sz="4400" b="1" dirty="0"/>
              <a:t> وشدائدنا.</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Pi`ctauroc</a:t>
            </a:r>
            <a:r>
              <a:rPr lang="fr-FR" sz="4000" b="1" dirty="0">
                <a:latin typeface="Athanasius" pitchFamily="2" charset="0"/>
              </a:rPr>
              <a:t> </a:t>
            </a:r>
            <a:r>
              <a:rPr lang="fr-FR" sz="4000" b="1" dirty="0" err="1">
                <a:latin typeface="Athanasius" pitchFamily="2" charset="0"/>
              </a:rPr>
              <a:t>pe</a:t>
            </a:r>
            <a:r>
              <a:rPr lang="fr-FR" sz="4000" b="1" dirty="0">
                <a:latin typeface="Athanasius" pitchFamily="2" charset="0"/>
              </a:rPr>
              <a:t> </a:t>
            </a:r>
            <a:r>
              <a:rPr lang="fr-FR" sz="4000" b="1" dirty="0" err="1">
                <a:latin typeface="Athanasius" pitchFamily="2" charset="0"/>
              </a:rPr>
              <a:t>pen</a:t>
            </a:r>
            <a:r>
              <a:rPr lang="fr-FR" sz="4000" b="1" dirty="0">
                <a:latin typeface="Athanasius" pitchFamily="2" charset="0"/>
              </a:rPr>
              <a:t>\</a:t>
            </a:r>
            <a:r>
              <a:rPr lang="fr-FR" sz="4000" b="1" dirty="0" err="1">
                <a:latin typeface="Athanasius" pitchFamily="2" charset="0"/>
              </a:rPr>
              <a:t>oplon</a:t>
            </a:r>
            <a:r>
              <a:rPr lang="fr-FR" sz="4000" b="1" dirty="0">
                <a:latin typeface="Athanasius" pitchFamily="2" charset="0"/>
              </a:rPr>
              <a:t> &gt; </a:t>
            </a:r>
            <a:r>
              <a:rPr lang="fr-FR" sz="4000" b="1" dirty="0" err="1">
                <a:latin typeface="Athanasius" pitchFamily="2" charset="0"/>
              </a:rPr>
              <a:t>pi`ctauroc</a:t>
            </a:r>
            <a:r>
              <a:rPr lang="fr-FR" sz="4000" b="1" dirty="0">
                <a:latin typeface="Athanasius" pitchFamily="2" charset="0"/>
              </a:rPr>
              <a:t> </a:t>
            </a:r>
            <a:r>
              <a:rPr lang="fr-FR" sz="4000" b="1" dirty="0" err="1">
                <a:latin typeface="Athanasius" pitchFamily="2" charset="0"/>
              </a:rPr>
              <a:t>pe</a:t>
            </a:r>
            <a:r>
              <a:rPr lang="fr-FR" sz="4000" b="1" dirty="0">
                <a:latin typeface="Athanasius" pitchFamily="2" charset="0"/>
              </a:rPr>
              <a:t> </a:t>
            </a:r>
            <a:r>
              <a:rPr lang="fr-FR" sz="4000" b="1" dirty="0" err="1">
                <a:latin typeface="Athanasius" pitchFamily="2" charset="0"/>
              </a:rPr>
              <a:t>ten</a:t>
            </a:r>
            <a:r>
              <a:rPr lang="fr-FR" sz="4000" b="1" dirty="0">
                <a:latin typeface="Athanasius" pitchFamily="2" charset="0"/>
              </a:rPr>
              <a:t>\</a:t>
            </a:r>
            <a:r>
              <a:rPr lang="fr-FR" sz="4000" b="1" dirty="0" err="1">
                <a:latin typeface="Athanasius" pitchFamily="2" charset="0"/>
              </a:rPr>
              <a:t>elpic</a:t>
            </a:r>
            <a:r>
              <a:rPr lang="fr-FR" sz="4000" b="1" dirty="0">
                <a:latin typeface="Athanasius" pitchFamily="2" charset="0"/>
              </a:rPr>
              <a:t> &gt; </a:t>
            </a:r>
            <a:r>
              <a:rPr lang="fr-FR" sz="4000" b="1" dirty="0" err="1">
                <a:latin typeface="Athanasius" pitchFamily="2" charset="0"/>
              </a:rPr>
              <a:t>pi`ctauroc</a:t>
            </a:r>
            <a:r>
              <a:rPr lang="fr-FR" sz="4000" b="1" dirty="0">
                <a:latin typeface="Athanasius" pitchFamily="2" charset="0"/>
              </a:rPr>
              <a:t> </a:t>
            </a:r>
            <a:r>
              <a:rPr lang="fr-FR" sz="4000" b="1" dirty="0" err="1">
                <a:latin typeface="Athanasius" pitchFamily="2" charset="0"/>
              </a:rPr>
              <a:t>pe</a:t>
            </a:r>
            <a:r>
              <a:rPr lang="fr-FR" sz="4000" b="1" dirty="0">
                <a:latin typeface="Athanasius" pitchFamily="2" charset="0"/>
              </a:rPr>
              <a:t> </a:t>
            </a:r>
            <a:r>
              <a:rPr lang="fr-FR" sz="4000" b="1" dirty="0" err="1">
                <a:latin typeface="Athanasius" pitchFamily="2" charset="0"/>
              </a:rPr>
              <a:t>pentajro</a:t>
            </a:r>
            <a:r>
              <a:rPr lang="fr-FR" sz="4000" b="1" dirty="0">
                <a:latin typeface="Athanasius" pitchFamily="2" charset="0"/>
              </a:rPr>
              <a:t> &gt; 'en </a:t>
            </a:r>
            <a:r>
              <a:rPr lang="fr-FR" sz="4000" b="1" dirty="0" err="1">
                <a:latin typeface="Athanasius" pitchFamily="2" charset="0"/>
              </a:rPr>
              <a:t>nen</a:t>
            </a:r>
            <a:r>
              <a:rPr lang="fr-FR" sz="4000" b="1" dirty="0">
                <a:latin typeface="Athanasius" pitchFamily="2" charset="0"/>
              </a:rPr>
              <a:t>\</a:t>
            </a:r>
            <a:r>
              <a:rPr lang="fr-FR" sz="4000" b="1" dirty="0" err="1">
                <a:latin typeface="Athanasius" pitchFamily="2" charset="0"/>
              </a:rPr>
              <a:t>oj</a:t>
            </a:r>
            <a:r>
              <a:rPr lang="fr-FR" sz="4000" b="1" dirty="0">
                <a:latin typeface="Athanasius" pitchFamily="2" charset="0"/>
              </a:rPr>
              <a:t>\</a:t>
            </a:r>
            <a:r>
              <a:rPr lang="fr-FR" sz="4000" b="1" dirty="0" err="1">
                <a:latin typeface="Athanasius" pitchFamily="2" charset="0"/>
              </a:rPr>
              <a:t>ej</a:t>
            </a:r>
            <a:r>
              <a:rPr lang="fr-FR" sz="4000" b="1" dirty="0">
                <a:latin typeface="Athanasius" pitchFamily="2" charset="0"/>
              </a:rPr>
              <a:t> nem </a:t>
            </a:r>
            <a:r>
              <a:rPr lang="fr-FR" sz="4000" b="1" dirty="0" err="1">
                <a:latin typeface="Athanasius" pitchFamily="2" charset="0"/>
              </a:rPr>
              <a:t>nen`qliyic</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La croix est notre arme </a:t>
            </a:r>
          </a:p>
          <a:p>
            <a:pPr algn="ctr"/>
            <a:r>
              <a:rPr lang="fr-FR" sz="3200" b="1" dirty="0">
                <a:latin typeface="Book Antiqua" pitchFamily="18" charset="0"/>
              </a:rPr>
              <a:t>la croix est notre espérance </a:t>
            </a:r>
          </a:p>
          <a:p>
            <a:pPr algn="ctr"/>
            <a:r>
              <a:rPr lang="fr-FR" sz="3200" b="1" dirty="0">
                <a:latin typeface="Book Antiqua" pitchFamily="18" charset="0"/>
              </a:rPr>
              <a:t>la croix est notre raffermissement </a:t>
            </a:r>
          </a:p>
          <a:p>
            <a:pPr algn="ctr"/>
            <a:r>
              <a:rPr lang="fr-FR" sz="3200" b="1" dirty="0">
                <a:latin typeface="Book Antiqua" pitchFamily="18" charset="0"/>
              </a:rPr>
              <a:t>dans nos détresses et nos souffrances.</a:t>
            </a:r>
          </a:p>
        </p:txBody>
      </p:sp>
      <p:sp>
        <p:nvSpPr>
          <p:cNvPr id="8" name="Text Box 29">
            <a:hlinkClick r:id="rId2" action="ppaction://hlinksldjump"/>
            <a:extLst>
              <a:ext uri="{FF2B5EF4-FFF2-40B4-BE49-F238E27FC236}">
                <a16:creationId xmlns:a16="http://schemas.microsoft.com/office/drawing/2014/main" id="{967F36CA-E385-4B0D-A3CC-2A59077D339B}"/>
              </a:ext>
            </a:extLst>
          </p:cNvPr>
          <p:cNvSpPr txBox="1">
            <a:spLocks noChangeArrowheads="1"/>
          </p:cNvSpPr>
          <p:nvPr/>
        </p:nvSpPr>
        <p:spPr bwMode="auto">
          <a:xfrm>
            <a:off x="9480376" y="5991944"/>
            <a:ext cx="2232243" cy="533400"/>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square" lIns="0" tIns="0" rIns="0" bIns="0">
            <a:noAutofit/>
          </a:bodyPr>
          <a:lstStyle/>
          <a:p>
            <a:pPr algn="ctr" rtl="1"/>
            <a:r>
              <a:rPr lang="ar-EG" sz="1600" b="1" dirty="0" err="1"/>
              <a:t>فى</a:t>
            </a:r>
            <a:r>
              <a:rPr lang="ar-EG" sz="1600" b="1" dirty="0"/>
              <a:t> حضور الأسقف</a:t>
            </a:r>
          </a:p>
          <a:p>
            <a:pPr algn="ctr"/>
            <a:r>
              <a:rPr lang="fr-CA" sz="1200" b="1" dirty="0">
                <a:latin typeface="Book Antiqua" panose="02040602050305030304" pitchFamily="18" charset="0"/>
              </a:rPr>
              <a:t>En présence de l’évêque</a:t>
            </a:r>
          </a:p>
        </p:txBody>
      </p:sp>
    </p:spTree>
    <p:extLst>
      <p:ext uri="{BB962C8B-B14F-4D97-AF65-F5344CB8AC3E}">
        <p14:creationId xmlns:p14="http://schemas.microsoft.com/office/powerpoint/2010/main" val="4292136769"/>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نسألك يا أبن الله. أن تحفظ حياة بطريركنا البابا أنبا (…) رئيس الكهنة ثبته علي كرسيه.</a:t>
            </a:r>
          </a:p>
        </p:txBody>
      </p:sp>
      <p:sp>
        <p:nvSpPr>
          <p:cNvPr id="6" name="Rectangle 5"/>
          <p:cNvSpPr/>
          <p:nvPr/>
        </p:nvSpPr>
        <p:spPr>
          <a:xfrm>
            <a:off x="695400" y="692696"/>
            <a:ext cx="5256584" cy="3416320"/>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erok</a:t>
            </a:r>
            <a:r>
              <a:rPr lang="fr-FR" sz="3600" b="1" dirty="0">
                <a:latin typeface="CS Avva Shenouda" pitchFamily="34" charset="0"/>
              </a:rPr>
              <a:t> `w </a:t>
            </a:r>
            <a:r>
              <a:rPr lang="fr-FR" sz="3600" b="1" dirty="0" err="1">
                <a:latin typeface="CS Avva Shenouda" pitchFamily="34" charset="0"/>
              </a:rPr>
              <a:t>Uioc</a:t>
            </a:r>
            <a:r>
              <a:rPr lang="fr-FR" sz="3600" b="1" dirty="0">
                <a:latin typeface="CS Avva Shenouda" pitchFamily="34" charset="0"/>
              </a:rPr>
              <a:t> :</a:t>
            </a:r>
            <a:r>
              <a:rPr lang="fr-FR" sz="3600" b="1" dirty="0" err="1">
                <a:latin typeface="CS Avva Shenouda" pitchFamily="34" charset="0"/>
              </a:rPr>
              <a:t>eoc</a:t>
            </a:r>
            <a:r>
              <a:rPr lang="fr-FR" sz="3600" b="1" dirty="0">
                <a:latin typeface="CS Avva Shenouda" pitchFamily="34" charset="0"/>
              </a:rPr>
              <a:t>@ e`;</a:t>
            </a:r>
            <a:r>
              <a:rPr lang="fr-FR" sz="3600" b="1" dirty="0" err="1">
                <a:latin typeface="CS Avva Shenouda" pitchFamily="34" charset="0"/>
              </a:rPr>
              <a:t>rek`areh</a:t>
            </a:r>
            <a:r>
              <a:rPr lang="fr-FR" sz="3600" b="1" dirty="0">
                <a:latin typeface="CS Avva Shenouda" pitchFamily="34" charset="0"/>
              </a:rPr>
              <a:t> `</a:t>
            </a:r>
            <a:r>
              <a:rPr lang="fr-FR" sz="3600" b="1" dirty="0" err="1">
                <a:latin typeface="CS Avva Shenouda" pitchFamily="34" charset="0"/>
              </a:rPr>
              <a:t>e`pwnq</a:t>
            </a:r>
            <a:r>
              <a:rPr lang="fr-FR" sz="3600" b="1" dirty="0">
                <a:latin typeface="CS Avva Shenouda" pitchFamily="34" charset="0"/>
              </a:rPr>
              <a:t>                           `</a:t>
            </a:r>
            <a:r>
              <a:rPr lang="fr-FR" sz="3600" b="1" dirty="0" err="1">
                <a:latin typeface="CS Avva Shenouda" pitchFamily="34" charset="0"/>
              </a:rPr>
              <a:t>mpenpatriar,yc</a:t>
            </a:r>
            <a:r>
              <a:rPr lang="fr-FR" sz="3600" b="1" dirty="0">
                <a:latin typeface="CS Avva Shenouda" pitchFamily="34" charset="0"/>
              </a:rPr>
              <a:t>@ papa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pi`ar,y</a:t>
            </a:r>
            <a:r>
              <a:rPr lang="fr-FR" sz="3600" b="1" dirty="0">
                <a:latin typeface="CS Avva Shenouda" pitchFamily="34" charset="0"/>
              </a:rPr>
              <a:t> `</a:t>
            </a:r>
            <a:r>
              <a:rPr lang="fr-FR" sz="3600" b="1" dirty="0" err="1">
                <a:latin typeface="CS Avva Shenouda" pitchFamily="34" charset="0"/>
              </a:rPr>
              <a:t>ereuc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639616" y="4149080"/>
            <a:ext cx="7272808" cy="2062103"/>
          </a:xfrm>
          <a:prstGeom prst="rect">
            <a:avLst/>
          </a:prstGeom>
        </p:spPr>
        <p:txBody>
          <a:bodyPr wrap="square">
            <a:spAutoFit/>
          </a:bodyPr>
          <a:lstStyle/>
          <a:p>
            <a:pPr algn="ctr"/>
            <a:r>
              <a:rPr lang="fr-FR" sz="3200" b="1" dirty="0">
                <a:latin typeface="Book Antiqua" pitchFamily="18" charset="0"/>
              </a:rPr>
              <a:t>Nous t’implorons, ô Fils de Dieu, de conserver la vie de notre patriarche, </a:t>
            </a:r>
          </a:p>
          <a:p>
            <a:pPr algn="ctr"/>
            <a:r>
              <a:rPr lang="fr-FR" sz="3200" b="1" dirty="0">
                <a:latin typeface="Book Antiqua" pitchFamily="18" charset="0"/>
              </a:rPr>
              <a:t>le grand prêtre </a:t>
            </a:r>
            <a:r>
              <a:rPr lang="fr-FR" sz="3200" b="1" dirty="0" err="1">
                <a:latin typeface="Book Antiqua" pitchFamily="18" charset="0"/>
              </a:rPr>
              <a:t>Anba</a:t>
            </a:r>
            <a:r>
              <a:rPr lang="fr-FR" sz="3200" b="1" dirty="0">
                <a:latin typeface="Book Antiqua" pitchFamily="18" charset="0"/>
              </a:rPr>
              <a:t> (…) ; </a:t>
            </a:r>
          </a:p>
          <a:p>
            <a:pPr algn="ctr"/>
            <a:r>
              <a:rPr lang="fr-FR" sz="3200" b="1" dirty="0">
                <a:latin typeface="Book Antiqua" pitchFamily="18" charset="0"/>
              </a:rPr>
              <a:t>maintiens-le sur son trône.</a:t>
            </a:r>
          </a:p>
        </p:txBody>
      </p:sp>
      <p:sp>
        <p:nvSpPr>
          <p:cNvPr id="10" name="ZoneTexte 9">
            <a:extLst>
              <a:ext uri="{FF2B5EF4-FFF2-40B4-BE49-F238E27FC236}">
                <a16:creationId xmlns:a16="http://schemas.microsoft.com/office/drawing/2014/main" id="{B9B882C5-589F-4D22-BAD5-AB65C6FA6A3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 l’aube </a:t>
            </a:r>
            <a:r>
              <a:rPr lang="fr-FR" sz="1600" b="1" i="1" dirty="0">
                <a:solidFill>
                  <a:schemeClr val="bg1"/>
                </a:solidFill>
              </a:rPr>
              <a:t>du Jeudi Saint</a:t>
            </a:r>
            <a:endParaRPr lang="fr-FR" sz="1600" b="1" dirty="0">
              <a:solidFill>
                <a:schemeClr val="bg1"/>
              </a:solidFill>
            </a:endParaRPr>
          </a:p>
        </p:txBody>
      </p:sp>
      <p:sp>
        <p:nvSpPr>
          <p:cNvPr id="11" name="Rectangle 74">
            <a:extLst>
              <a:ext uri="{FF2B5EF4-FFF2-40B4-BE49-F238E27FC236}">
                <a16:creationId xmlns:a16="http://schemas.microsoft.com/office/drawing/2014/main" id="{AF7E4CF3-2E32-4A8A-8D29-A33174B8FD7C}"/>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باكر يوم الخميس</a:t>
            </a:r>
            <a:endParaRPr lang="en-US" altLang="fr-FR" sz="2000" b="1" i="1" dirty="0">
              <a:solidFill>
                <a:schemeClr val="bg1"/>
              </a:solidFill>
            </a:endParaRPr>
          </a:p>
        </p:txBody>
      </p:sp>
    </p:spTree>
    <p:extLst>
      <p:ext uri="{BB962C8B-B14F-4D97-AF65-F5344CB8AC3E}">
        <p14:creationId xmlns:p14="http://schemas.microsoft.com/office/powerpoint/2010/main" val="428639563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6960096" y="692696"/>
            <a:ext cx="4531205" cy="2492990"/>
          </a:xfrm>
          <a:prstGeom prst="rect">
            <a:avLst/>
          </a:prstGeom>
        </p:spPr>
        <p:txBody>
          <a:bodyPr wrap="square">
            <a:spAutoFit/>
          </a:bodyPr>
          <a:lstStyle/>
          <a:p>
            <a:pPr algn="just" rtl="1"/>
            <a:r>
              <a:rPr lang="ar-AE" sz="3900" b="1" dirty="0"/>
              <a:t>وشريكه في الخدمة ابانا القديس البار أنبا (...) المطران (الاسقف) ثبته علي كرسيه.</a:t>
            </a:r>
          </a:p>
        </p:txBody>
      </p:sp>
      <p:sp>
        <p:nvSpPr>
          <p:cNvPr id="6" name="Rectangle 5"/>
          <p:cNvSpPr/>
          <p:nvPr/>
        </p:nvSpPr>
        <p:spPr>
          <a:xfrm>
            <a:off x="695400" y="692696"/>
            <a:ext cx="5256584" cy="2862322"/>
          </a:xfrm>
          <a:prstGeom prst="rect">
            <a:avLst/>
          </a:prstGeom>
        </p:spPr>
        <p:txBody>
          <a:bodyPr wrap="square">
            <a:spAutoFit/>
          </a:bodyPr>
          <a:lstStyle/>
          <a:p>
            <a:pPr algn="just"/>
            <a:r>
              <a:rPr lang="fr-FR" sz="3600" b="1" dirty="0">
                <a:latin typeface="CS Avva Shenouda" pitchFamily="34" charset="0"/>
              </a:rPr>
              <a:t>¿ Nem </a:t>
            </a:r>
            <a:r>
              <a:rPr lang="fr-FR" sz="3600" b="1" dirty="0" err="1">
                <a:latin typeface="CS Avva Shenouda" pitchFamily="34" charset="0"/>
              </a:rPr>
              <a:t>pefke`svyr</a:t>
            </a:r>
            <a:r>
              <a:rPr lang="fr-FR" sz="3600" b="1" dirty="0">
                <a:latin typeface="CS Avva Shenouda" pitchFamily="34" charset="0"/>
              </a:rPr>
              <a:t> `</a:t>
            </a:r>
            <a:r>
              <a:rPr lang="fr-FR" sz="3600" b="1" dirty="0" err="1">
                <a:latin typeface="CS Avva Shenouda" pitchFamily="34" charset="0"/>
              </a:rPr>
              <a:t>nlitourgoc</a:t>
            </a:r>
            <a:r>
              <a:rPr lang="fr-FR" sz="3600" b="1" dirty="0">
                <a:latin typeface="CS Avva Shenouda" pitchFamily="34" charset="0"/>
              </a:rPr>
              <a:t>@ </a:t>
            </a:r>
            <a:r>
              <a:rPr lang="fr-FR" sz="3600" b="1" dirty="0" err="1">
                <a:latin typeface="CS Avva Shenouda" pitchFamily="34" charset="0"/>
              </a:rPr>
              <a:t>peniwt</a:t>
            </a:r>
            <a:r>
              <a:rPr lang="fr-FR" sz="3600" b="1" dirty="0">
                <a:latin typeface="CS Avva Shenouda" pitchFamily="34" charset="0"/>
              </a:rPr>
              <a:t> =e=;=u `</a:t>
            </a:r>
            <a:r>
              <a:rPr lang="fr-FR" sz="3600" b="1" dirty="0" err="1">
                <a:latin typeface="CS Avva Shenouda" pitchFamily="34" charset="0"/>
              </a:rPr>
              <a:t>ndikeoc</a:t>
            </a:r>
            <a:r>
              <a:rPr lang="fr-FR" sz="3600" b="1" dirty="0">
                <a:latin typeface="CS Avva Shenouda" pitchFamily="34" charset="0"/>
              </a:rPr>
              <a:t>@ </a:t>
            </a:r>
            <a:r>
              <a:rPr lang="fr-FR" sz="3600" b="1" dirty="0" err="1">
                <a:latin typeface="CS Avva Shenouda" pitchFamily="34" charset="0"/>
              </a:rPr>
              <a:t>abba</a:t>
            </a:r>
            <a:r>
              <a:rPr lang="fr-FR" sz="3600" b="1" dirty="0">
                <a:latin typeface="CS Avva Shenouda" pitchFamily="34" charset="0"/>
              </a:rPr>
              <a:t> (...) </a:t>
            </a:r>
            <a:r>
              <a:rPr lang="fr-FR" sz="3600" b="1" dirty="0" err="1">
                <a:latin typeface="CS Avva Shenouda" pitchFamily="34" charset="0"/>
              </a:rPr>
              <a:t>pi`epickopoc</a:t>
            </a:r>
            <a:r>
              <a:rPr lang="fr-FR" sz="3600" b="1" dirty="0">
                <a:latin typeface="CS Avva Shenouda" pitchFamily="34" charset="0"/>
              </a:rPr>
              <a:t> </a:t>
            </a:r>
            <a:r>
              <a:rPr lang="fr-FR" sz="3600" b="1" dirty="0" err="1">
                <a:latin typeface="CS Avva Shenouda" pitchFamily="34" charset="0"/>
              </a:rPr>
              <a:t>matajrof</a:t>
            </a:r>
            <a:r>
              <a:rPr lang="fr-FR" sz="3600" b="1" dirty="0">
                <a:latin typeface="CS Avva Shenouda" pitchFamily="34" charset="0"/>
              </a:rPr>
              <a:t>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pef</a:t>
            </a:r>
            <a:r>
              <a:rPr lang="fr-FR" sz="3600" b="1" dirty="0">
                <a:latin typeface="CS Avva Shenouda" pitchFamily="34" charset="0"/>
              </a:rPr>
              <a:t>`;</a:t>
            </a:r>
            <a:r>
              <a:rPr lang="fr-FR" sz="3600" b="1" dirty="0" err="1">
                <a:latin typeface="CS Avva Shenouda" pitchFamily="34" charset="0"/>
              </a:rPr>
              <a:t>ronoc</a:t>
            </a:r>
            <a:r>
              <a:rPr lang="fr-FR" sz="3600" b="1" dirty="0">
                <a:latin typeface="CS Avva Shenouda" pitchFamily="34" charset="0"/>
              </a:rPr>
              <a:t>.</a:t>
            </a:r>
          </a:p>
        </p:txBody>
      </p:sp>
      <p:sp>
        <p:nvSpPr>
          <p:cNvPr id="7" name="Rectangle 6"/>
          <p:cNvSpPr/>
          <p:nvPr/>
        </p:nvSpPr>
        <p:spPr>
          <a:xfrm>
            <a:off x="2891644" y="4149080"/>
            <a:ext cx="6408712" cy="2062103"/>
          </a:xfrm>
          <a:prstGeom prst="rect">
            <a:avLst/>
          </a:prstGeom>
        </p:spPr>
        <p:txBody>
          <a:bodyPr wrap="square">
            <a:spAutoFit/>
          </a:bodyPr>
          <a:lstStyle/>
          <a:p>
            <a:pPr algn="ctr"/>
            <a:r>
              <a:rPr lang="fr-FR" sz="3200" b="1" dirty="0">
                <a:latin typeface="Book Antiqua" pitchFamily="18" charset="0"/>
              </a:rPr>
              <a:t>Et son confrère dans le ministère</a:t>
            </a:r>
          </a:p>
          <a:p>
            <a:pPr algn="ctr"/>
            <a:r>
              <a:rPr lang="fr-FR" sz="3200" b="1" dirty="0">
                <a:latin typeface="Book Antiqua" pitchFamily="18" charset="0"/>
              </a:rPr>
              <a:t>notre père le juste </a:t>
            </a:r>
          </a:p>
          <a:p>
            <a:pPr algn="ctr"/>
            <a:r>
              <a:rPr lang="fr-FR" sz="3200" b="1" dirty="0" err="1">
                <a:latin typeface="Book Antiqua" pitchFamily="18" charset="0"/>
              </a:rPr>
              <a:t>Anba</a:t>
            </a:r>
            <a:r>
              <a:rPr lang="fr-FR" sz="3200" b="1" dirty="0">
                <a:latin typeface="Book Antiqua" pitchFamily="18" charset="0"/>
              </a:rPr>
              <a:t> (…) l'évêque</a:t>
            </a:r>
          </a:p>
          <a:p>
            <a:pPr algn="ctr"/>
            <a:r>
              <a:rPr lang="fr-FR" sz="3200" b="1" dirty="0">
                <a:latin typeface="Book Antiqua" pitchFamily="18" charset="0"/>
              </a:rPr>
              <a:t>maintiens-le sur son siège.</a:t>
            </a:r>
          </a:p>
        </p:txBody>
      </p:sp>
      <p:sp>
        <p:nvSpPr>
          <p:cNvPr id="10" name="ZoneTexte 9">
            <a:extLst>
              <a:ext uri="{FF2B5EF4-FFF2-40B4-BE49-F238E27FC236}">
                <a16:creationId xmlns:a16="http://schemas.microsoft.com/office/drawing/2014/main" id="{11764CCA-2DE2-4BFB-8AD6-BA32CEE4073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 l’aube </a:t>
            </a:r>
            <a:r>
              <a:rPr lang="fr-FR" sz="1600" b="1" i="1" dirty="0">
                <a:solidFill>
                  <a:schemeClr val="bg1"/>
                </a:solidFill>
              </a:rPr>
              <a:t>du Jeudi Saint</a:t>
            </a:r>
            <a:endParaRPr lang="fr-FR" sz="1600" b="1" dirty="0">
              <a:solidFill>
                <a:schemeClr val="bg1"/>
              </a:solidFill>
            </a:endParaRPr>
          </a:p>
        </p:txBody>
      </p:sp>
      <p:sp>
        <p:nvSpPr>
          <p:cNvPr id="11" name="Rectangle 74">
            <a:extLst>
              <a:ext uri="{FF2B5EF4-FFF2-40B4-BE49-F238E27FC236}">
                <a16:creationId xmlns:a16="http://schemas.microsoft.com/office/drawing/2014/main" id="{497D2215-8E01-4C33-AF18-31DAE96BB30B}"/>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باكر يوم الخميس</a:t>
            </a:r>
            <a:endParaRPr lang="en-US" altLang="fr-FR" sz="2000" b="1" i="1" dirty="0">
              <a:solidFill>
                <a:schemeClr val="bg1"/>
              </a:solidFill>
            </a:endParaRPr>
          </a:p>
        </p:txBody>
      </p:sp>
    </p:spTree>
    <p:extLst>
      <p:ext uri="{BB962C8B-B14F-4D97-AF65-F5344CB8AC3E}">
        <p14:creationId xmlns:p14="http://schemas.microsoft.com/office/powerpoint/2010/main" val="78709049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بشفاعات والدة الإله القديسة مريم </a:t>
            </a:r>
            <a:r>
              <a:rPr lang="ar-EG" sz="4400" b="1" dirty="0" err="1"/>
              <a:t>يارب</a:t>
            </a:r>
            <a:r>
              <a:rPr lang="ar-EG" sz="4400" b="1" dirty="0"/>
              <a:t> أنعم لنا بمغفرة خطايانا.</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a:latin typeface="Athanasius" pitchFamily="2" charset="0"/>
              </a:rPr>
              <a:t>|</a:t>
            </a:r>
            <a:r>
              <a:rPr lang="fr-FR" sz="4000" b="1" dirty="0" err="1">
                <a:latin typeface="Athanasius" pitchFamily="2" charset="0"/>
              </a:rPr>
              <a:t>iten</a:t>
            </a:r>
            <a:r>
              <a:rPr lang="fr-FR" sz="4000" b="1" dirty="0">
                <a:latin typeface="Athanasius" pitchFamily="2" charset="0"/>
              </a:rPr>
              <a:t> </a:t>
            </a:r>
            <a:r>
              <a:rPr lang="fr-FR" sz="4000" b="1" dirty="0" err="1">
                <a:latin typeface="Athanasius" pitchFamily="2" charset="0"/>
              </a:rPr>
              <a:t>ni`precbi`a</a:t>
            </a:r>
            <a:r>
              <a:rPr lang="fr-FR" sz="4000" b="1" dirty="0">
                <a:latin typeface="Athanasius" pitchFamily="2" charset="0"/>
              </a:rPr>
              <a:t> &gt;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qe`otokoc</a:t>
            </a:r>
            <a:r>
              <a:rPr lang="fr-FR" sz="4000" b="1" dirty="0">
                <a:latin typeface="Athanasius" pitchFamily="2" charset="0"/>
              </a:rPr>
              <a:t> </a:t>
            </a:r>
            <a:r>
              <a:rPr lang="fr-FR" sz="4000" b="1" dirty="0" err="1">
                <a:latin typeface="Athanasius" pitchFamily="2" charset="0"/>
              </a:rPr>
              <a:t>eqouab</a:t>
            </a:r>
            <a:r>
              <a:rPr lang="fr-FR" sz="4000" b="1" dirty="0">
                <a:latin typeface="Athanasius" pitchFamily="2" charset="0"/>
              </a:rPr>
              <a:t> Maria &gt; Po/c `</a:t>
            </a:r>
            <a:r>
              <a:rPr lang="fr-FR" sz="4000" b="1" dirty="0" err="1">
                <a:latin typeface="Athanasius" pitchFamily="2" charset="0"/>
              </a:rPr>
              <a:t>ari</a:t>
            </a:r>
            <a:r>
              <a:rPr lang="fr-FR" sz="4000" b="1" dirty="0">
                <a:latin typeface="Athanasius" pitchFamily="2" charset="0"/>
              </a:rPr>
              <a:t>`\mot nan &gt; `</a:t>
            </a:r>
            <a:r>
              <a:rPr lang="fr-FR" sz="4000" b="1" dirty="0" err="1">
                <a:latin typeface="Athanasius" pitchFamily="2" charset="0"/>
              </a:rPr>
              <a:t>mpixw</a:t>
            </a:r>
            <a:r>
              <a:rPr lang="fr-FR" sz="4000" b="1" dirty="0">
                <a:latin typeface="Athanasius" pitchFamily="2" charset="0"/>
              </a:rPr>
              <a:t> `</a:t>
            </a:r>
            <a:r>
              <a:rPr lang="fr-FR" sz="4000" b="1" dirty="0" err="1">
                <a:latin typeface="Athanasius" pitchFamily="2" charset="0"/>
              </a:rPr>
              <a:t>ebol</a:t>
            </a:r>
            <a:r>
              <a:rPr lang="fr-FR" sz="4000" b="1" dirty="0">
                <a:latin typeface="Athanasius" pitchFamily="2" charset="0"/>
              </a:rPr>
              <a:t> `</a:t>
            </a:r>
            <a:r>
              <a:rPr lang="fr-FR" sz="4000" b="1" dirty="0" err="1">
                <a:latin typeface="Athanasius" pitchFamily="2" charset="0"/>
              </a:rPr>
              <a:t>nte</a:t>
            </a:r>
            <a:r>
              <a:rPr lang="fr-FR" sz="4000" b="1" dirty="0">
                <a:latin typeface="Athanasius" pitchFamily="2" charset="0"/>
              </a:rPr>
              <a:t> </a:t>
            </a:r>
            <a:r>
              <a:rPr lang="fr-FR" sz="4000" b="1" dirty="0" err="1">
                <a:latin typeface="Athanasius" pitchFamily="2" charset="0"/>
              </a:rPr>
              <a:t>nennobi</a:t>
            </a:r>
            <a:r>
              <a:rPr lang="fr-FR" sz="4000" b="1" dirty="0">
                <a:latin typeface="Athanasius" pitchFamily="2" charset="0"/>
              </a:rPr>
              <a:t>.</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Par les intercessions </a:t>
            </a:r>
          </a:p>
          <a:p>
            <a:pPr algn="ctr"/>
            <a:r>
              <a:rPr lang="fr-FR" sz="3200" b="1" dirty="0">
                <a:latin typeface="Book Antiqua" pitchFamily="18" charset="0"/>
              </a:rPr>
              <a:t>de Sainte Marie, Mère de Dieu, </a:t>
            </a:r>
          </a:p>
          <a:p>
            <a:pPr algn="ctr"/>
            <a:r>
              <a:rPr lang="fr-FR" sz="3200" b="1" dirty="0">
                <a:latin typeface="Book Antiqua" pitchFamily="18" charset="0"/>
              </a:rPr>
              <a:t>Seigneur accorde nous </a:t>
            </a:r>
          </a:p>
          <a:p>
            <a:pPr algn="ctr"/>
            <a:r>
              <a:rPr lang="fr-FR" sz="3200" b="1" dirty="0">
                <a:latin typeface="Book Antiqua" pitchFamily="18" charset="0"/>
              </a:rPr>
              <a:t>la rémission de nos péchés.</a:t>
            </a:r>
          </a:p>
        </p:txBody>
      </p:sp>
    </p:spTree>
    <p:extLst>
      <p:ext uri="{BB962C8B-B14F-4D97-AF65-F5344CB8AC3E}">
        <p14:creationId xmlns:p14="http://schemas.microsoft.com/office/powerpoint/2010/main" val="423360922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لكي نسبحك مع أبيك الصالح والروح القدس لأنك </a:t>
            </a:r>
            <a:r>
              <a:rPr lang="ar-EG" sz="4400" b="1" dirty="0">
                <a:solidFill>
                  <a:srgbClr val="C00000"/>
                </a:solidFill>
              </a:rPr>
              <a:t>صلبت</a:t>
            </a:r>
            <a:r>
              <a:rPr lang="ar-EG" sz="4400" b="1" dirty="0"/>
              <a:t> وخلصتنا، ارحمنا</a:t>
            </a:r>
            <a:endParaRPr lang="fr-FR" sz="4400" b="1" dirty="0"/>
          </a:p>
        </p:txBody>
      </p:sp>
      <p:sp>
        <p:nvSpPr>
          <p:cNvPr id="6" name="Rectangle 5"/>
          <p:cNvSpPr/>
          <p:nvPr/>
        </p:nvSpPr>
        <p:spPr>
          <a:xfrm>
            <a:off x="431371" y="739730"/>
            <a:ext cx="5952661" cy="2554545"/>
          </a:xfrm>
          <a:prstGeom prst="rect">
            <a:avLst/>
          </a:prstGeom>
        </p:spPr>
        <p:txBody>
          <a:bodyPr wrap="square">
            <a:spAutoFit/>
          </a:bodyPr>
          <a:lstStyle/>
          <a:p>
            <a:pPr algn="just"/>
            <a:r>
              <a:rPr lang="fr-FR" sz="4000" b="1" dirty="0" err="1">
                <a:latin typeface="Athanasius" pitchFamily="2" charset="0"/>
              </a:rPr>
              <a:t>Eqren</a:t>
            </a:r>
            <a:r>
              <a:rPr lang="fr-FR" sz="4000" b="1" dirty="0">
                <a:latin typeface="Athanasius" pitchFamily="2" charset="0"/>
              </a:rPr>
              <a:t>\</a:t>
            </a:r>
            <a:r>
              <a:rPr lang="fr-FR" sz="4000" b="1" dirty="0" err="1">
                <a:latin typeface="Athanasius" pitchFamily="2" charset="0"/>
              </a:rPr>
              <a:t>wc</a:t>
            </a:r>
            <a:r>
              <a:rPr lang="fr-FR" sz="4000" b="1" dirty="0">
                <a:latin typeface="Athanasius" pitchFamily="2" charset="0"/>
              </a:rPr>
              <a:t> `</a:t>
            </a:r>
            <a:r>
              <a:rPr lang="fr-FR" sz="4000" b="1" dirty="0" err="1">
                <a:latin typeface="Athanasius" pitchFamily="2" charset="0"/>
              </a:rPr>
              <a:t>erok</a:t>
            </a:r>
            <a:r>
              <a:rPr lang="fr-FR" sz="4000" b="1" dirty="0">
                <a:latin typeface="Athanasius" pitchFamily="2" charset="0"/>
              </a:rPr>
              <a:t> &gt; nem </a:t>
            </a:r>
            <a:r>
              <a:rPr lang="fr-FR" sz="4000" b="1" dirty="0" err="1">
                <a:latin typeface="Athanasius" pitchFamily="2" charset="0"/>
              </a:rPr>
              <a:t>Pekiwt</a:t>
            </a:r>
            <a:r>
              <a:rPr lang="fr-FR" sz="4000" b="1" dirty="0">
                <a:latin typeface="Athanasius" pitchFamily="2" charset="0"/>
              </a:rPr>
              <a:t> `n`</a:t>
            </a:r>
            <a:r>
              <a:rPr lang="fr-FR" sz="4000" b="1" dirty="0" err="1">
                <a:latin typeface="Athanasius" pitchFamily="2" charset="0"/>
              </a:rPr>
              <a:t>agaqoc</a:t>
            </a:r>
            <a:r>
              <a:rPr lang="fr-FR" sz="4000" b="1" dirty="0">
                <a:latin typeface="Athanasius" pitchFamily="2" charset="0"/>
              </a:rPr>
              <a:t> &gt; nem </a:t>
            </a:r>
            <a:r>
              <a:rPr lang="fr-FR" sz="4000" b="1" dirty="0" err="1">
                <a:latin typeface="Athanasius" pitchFamily="2" charset="0"/>
              </a:rPr>
              <a:t>Pi`pneuma</a:t>
            </a:r>
            <a:r>
              <a:rPr lang="fr-FR" sz="4000" b="1" dirty="0">
                <a:latin typeface="Athanasius" pitchFamily="2" charset="0"/>
              </a:rPr>
              <a:t> </a:t>
            </a:r>
            <a:r>
              <a:rPr lang="fr-FR" sz="4000" b="1" dirty="0" err="1">
                <a:latin typeface="Athanasius" pitchFamily="2" charset="0"/>
              </a:rPr>
              <a:t>eqouab</a:t>
            </a:r>
            <a:r>
              <a:rPr lang="fr-FR" sz="4000" b="1" dirty="0">
                <a:latin typeface="Athanasius" pitchFamily="2" charset="0"/>
              </a:rPr>
              <a:t> &gt; je </a:t>
            </a:r>
            <a:r>
              <a:rPr lang="fr-FR" sz="4000" b="1" dirty="0" err="1">
                <a:solidFill>
                  <a:srgbClr val="C00000"/>
                </a:solidFill>
                <a:latin typeface="Athanasius" pitchFamily="2" charset="0"/>
              </a:rPr>
              <a:t>aua</a:t>
            </a:r>
            <a:r>
              <a:rPr lang="fr-FR" sz="4000" b="1" dirty="0">
                <a:solidFill>
                  <a:srgbClr val="C00000"/>
                </a:solidFill>
                <a:latin typeface="Athanasius" pitchFamily="2" charset="0"/>
              </a:rPr>
              <a:t>]k</a:t>
            </a:r>
            <a:r>
              <a:rPr lang="fr-FR" sz="4000" b="1" dirty="0">
                <a:latin typeface="Athanasius" pitchFamily="2" charset="0"/>
              </a:rPr>
              <a:t> </a:t>
            </a:r>
            <a:r>
              <a:rPr lang="fr-FR" sz="4000" b="1" dirty="0" err="1">
                <a:latin typeface="Athanasius" pitchFamily="2" charset="0"/>
              </a:rPr>
              <a:t>akcw</a:t>
            </a:r>
            <a:r>
              <a:rPr lang="fr-FR" sz="4000" b="1" dirty="0">
                <a:latin typeface="Athanasius" pitchFamily="2" charset="0"/>
              </a:rPr>
              <a:t>; `</a:t>
            </a:r>
            <a:r>
              <a:rPr lang="fr-FR" sz="4000" b="1" dirty="0" err="1">
                <a:latin typeface="Athanasius" pitchFamily="2" charset="0"/>
              </a:rPr>
              <a:t>mmon</a:t>
            </a:r>
            <a:r>
              <a:rPr lang="fr-FR" sz="4000" b="1" dirty="0">
                <a:latin typeface="Athanasius" pitchFamily="2" charset="0"/>
              </a:rPr>
              <a:t> </a:t>
            </a:r>
            <a:r>
              <a:rPr lang="fr-FR" sz="4000" b="1" dirty="0" err="1">
                <a:latin typeface="Athanasius" pitchFamily="2" charset="0"/>
              </a:rPr>
              <a:t>nai</a:t>
            </a:r>
            <a:r>
              <a:rPr lang="fr-FR" sz="4000" b="1" dirty="0">
                <a:latin typeface="Athanasius" pitchFamily="2" charset="0"/>
              </a:rPr>
              <a:t> nan.</a:t>
            </a:r>
          </a:p>
        </p:txBody>
      </p:sp>
      <p:sp>
        <p:nvSpPr>
          <p:cNvPr id="7" name="Rectangle 6"/>
          <p:cNvSpPr/>
          <p:nvPr/>
        </p:nvSpPr>
        <p:spPr>
          <a:xfrm>
            <a:off x="1775520" y="3959186"/>
            <a:ext cx="8640960" cy="2062103"/>
          </a:xfrm>
          <a:prstGeom prst="rect">
            <a:avLst/>
          </a:prstGeom>
        </p:spPr>
        <p:txBody>
          <a:bodyPr wrap="square">
            <a:spAutoFit/>
          </a:bodyPr>
          <a:lstStyle/>
          <a:p>
            <a:pPr algn="ctr"/>
            <a:r>
              <a:rPr lang="fr-FR" sz="3200" b="1" dirty="0">
                <a:latin typeface="Book Antiqua" pitchFamily="18" charset="0"/>
              </a:rPr>
              <a:t>Afin que nous Te louions </a:t>
            </a:r>
          </a:p>
          <a:p>
            <a:pPr algn="ctr"/>
            <a:r>
              <a:rPr lang="fr-FR" sz="3200" b="1" dirty="0">
                <a:latin typeface="Book Antiqua" pitchFamily="18" charset="0"/>
              </a:rPr>
              <a:t>avec Ton Père très bon et le Saint Esprit, </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Tu </a:t>
            </a:r>
          </a:p>
          <a:p>
            <a:pPr algn="ctr"/>
            <a:r>
              <a:rPr lang="fr-FR" sz="3200" b="1" dirty="0">
                <a:latin typeface="Book Antiqua" pitchFamily="18" charset="0"/>
              </a:rPr>
              <a:t>nous as sauvés. Aie pitié de nous.</a:t>
            </a:r>
          </a:p>
        </p:txBody>
      </p:sp>
    </p:spTree>
    <p:extLst>
      <p:ext uri="{BB962C8B-B14F-4D97-AF65-F5344CB8AC3E}">
        <p14:creationId xmlns:p14="http://schemas.microsoft.com/office/powerpoint/2010/main" val="394826328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Psaume 50</a:t>
            </a:r>
          </a:p>
          <a:p>
            <a:pPr marL="0" indent="0" algn="ctr">
              <a:buNone/>
            </a:pPr>
            <a:endParaRPr lang="fr-FR" sz="2800" b="1" i="1" dirty="0">
              <a:solidFill>
                <a:srgbClr val="C00000"/>
              </a:solidFill>
            </a:endParaRPr>
          </a:p>
          <a:p>
            <a:pPr marL="0" indent="0" algn="just">
              <a:buNone/>
            </a:pPr>
            <a:r>
              <a:rPr lang="fr-FR" sz="2800" b="1" dirty="0"/>
              <a:t>Pitié pour moi, mon Dieu, en Ton amour, selon Ta grande miséricorde, efface mon péché, Lave moi tout entier de ma faute et purifies-moi de mon offense. Oui, je connais mon péché, ma faute est toujours devant moi contre Toi, Toi seul, j'ai péché, ce qui est mal à Tes yeux, je l'ai fait, Ainsi Tu peux parler et montrer Ta justice être juge et montrer Ta victoire. Moi je suis né dans la faute,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المزمور الخمسون</a:t>
            </a:r>
            <a:endParaRPr lang="fr-FR" sz="3600" b="1" i="1" dirty="0">
              <a:solidFill>
                <a:srgbClr val="C00000"/>
              </a:solidFill>
            </a:endParaRPr>
          </a:p>
          <a:p>
            <a:pPr algn="just" rtl="1"/>
            <a:endParaRPr lang="fr-FR" sz="3600" b="1" i="1" dirty="0">
              <a:solidFill>
                <a:srgbClr val="C00000"/>
              </a:solidFill>
            </a:endParaRPr>
          </a:p>
          <a:p>
            <a:pPr algn="just" rtl="1"/>
            <a:r>
              <a:rPr lang="ar-AE" sz="3600" b="1" dirty="0"/>
              <a:t>ارحمني يا الله كعظيم رحمتك، ومثل كثرة رأفتك تمحو إثمي. اغسلني كثيرا من إثمي ومن خطيتي طهرني، لأني أنا عارف بإثمي وخطيتي أمامي في كل حين. لك وحدك أخطأت، والشر قدامك صنعت. لكي تتبرر في أقوالك. وتغلب إذا حوكمتُ. لأني </a:t>
            </a:r>
            <a:r>
              <a:rPr lang="ar-AE" sz="3600" b="1" dirty="0" err="1"/>
              <a:t>هاأنذا</a:t>
            </a:r>
            <a:r>
              <a:rPr lang="ar-AE" sz="3600" b="1" dirty="0"/>
              <a:t> بالإثم حبل بي، </a:t>
            </a:r>
            <a:endParaRPr lang="ar-SA" altLang="fr-FR"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6697919"/>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J’étais pécheur dès le sein de ma mère. Mais Tu veux au fond de moi la vérité ; dans le secret Tu m'apprends la sagesse. Purifies-moi avec l'hysope et je serai pur ; </a:t>
            </a:r>
            <a:r>
              <a:rPr lang="fr-FR" sz="2800" b="1" dirty="0" err="1"/>
              <a:t>lave-moi</a:t>
            </a:r>
            <a:r>
              <a:rPr lang="fr-FR" sz="2800" b="1" dirty="0"/>
              <a:t> et je serai blanc, plus que la neige. Fais que j'entende les chants et la fête : ils danseront les os que Tu broyais. Détourne Ta Face de mes fautes, enlève tous mes péchés. Crée en moi un cœur pur ô mon Dieu, renouvelle et raffermis au fond de moi mon esprit. Ne me chasse pas loin de Ta Face, ne me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algn="just" rtl="1"/>
            <a:r>
              <a:rPr lang="ar-AE" sz="4000" b="1" dirty="0"/>
              <a:t>وبالخطايا ولدتني أمي. لأنك هكذا قد أحببت الحق، إذ أوضحت لي غوامض حكمتك ومستوراتها. تنضح على بزوفاك فأطهر، تغسلني فأبيض أكثر من الثلج. تسمعني سرورا وفرحا، فتبتهج عظامي المنسحقة. اصرف وجهك عن خطاياي، وامح كل آثامي. قلبا نقيا اخلق في يا الله، وروحا مستقيما جدده في أحشائي. لا تطرحني من قدام وجهك</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348641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reprends pas Ton Esprit Saint. Rends-moi la joie d’être sauvé ; que l'esprit généreux me soutienne. Aux pécheurs j'enseignerai Tes chemins ; vers Toi, reviendront les égarés. Libère-moi du sang versé, Dieu, mon Dieu sauveur, et ma langue acclamera Ta justice ! Seigneur, ouvre mes lèvres, et ma bouche proclamera Ta louange. Si j’offre un sacrifice, tu n’en veux pas, Tu n'acceptes pas d'holocauste. Le sacrifice qui plaît à Dieu, c'est un esprit brisé ; Tu ne repousses pas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algn="just" rtl="1"/>
            <a:r>
              <a:rPr lang="ar-AE" sz="4000" b="1" dirty="0"/>
              <a:t>وروحك القدوس لا تنزعه منى. امنحني بهجة خلاصك، وبروح رئاسي عضدني فأعلم الأثمة طرقك والمنافقون إليك يرجعون، نجني من الدماء يا الله إله خلاصي، فيبتهج لساني بعدلك. يا رب افتح شفتي، فيخبر فمي بتسبيحك. لأنك لو آثرت الذبيحة لكنت الآن أعطي، ولكنك لا تسر بالمحرقات، فالذبيحة لله روح منسحق. </a:t>
            </a:r>
            <a:endParaRPr lang="ar-SA" altLang="fr-FR" sz="40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15080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9663"/>
            <a:ext cx="5164616" cy="2800767"/>
          </a:xfrm>
          <a:prstGeom prst="rect">
            <a:avLst/>
          </a:prstGeom>
        </p:spPr>
        <p:txBody>
          <a:bodyPr wrap="square">
            <a:spAutoFit/>
          </a:bodyPr>
          <a:lstStyle/>
          <a:p>
            <a:pPr algn="just" rtl="1"/>
            <a:r>
              <a:rPr lang="ar-EG" sz="4400" b="1" dirty="0"/>
              <a:t>وبروح غضبك وقف الماء وارتفعت المياه مثل السور. وجمدت الأمواج في وسط البحر.</a:t>
            </a:r>
            <a:endParaRPr lang="fr-FR" sz="4400" b="1" dirty="0"/>
          </a:p>
        </p:txBody>
      </p:sp>
      <p:sp>
        <p:nvSpPr>
          <p:cNvPr id="6" name="Rectangle 5"/>
          <p:cNvSpPr/>
          <p:nvPr/>
        </p:nvSpPr>
        <p:spPr>
          <a:xfrm>
            <a:off x="431371" y="721727"/>
            <a:ext cx="6240693" cy="3139321"/>
          </a:xfrm>
          <a:prstGeom prst="rect">
            <a:avLst/>
          </a:prstGeom>
        </p:spPr>
        <p:txBody>
          <a:bodyPr wrap="square">
            <a:spAutoFit/>
          </a:bodyPr>
          <a:lstStyle/>
          <a:p>
            <a:pPr algn="just"/>
            <a:r>
              <a:rPr lang="fr-FR" sz="3300" b="1" dirty="0" err="1">
                <a:latin typeface="CS Avva Shenouda" pitchFamily="34" charset="0"/>
              </a:rPr>
              <a:t>Ebolhiten</a:t>
            </a:r>
            <a:r>
              <a:rPr lang="fr-FR" sz="3300" b="1" dirty="0">
                <a:latin typeface="CS Avva Shenouda" pitchFamily="34" charset="0"/>
              </a:rPr>
              <a:t> </a:t>
            </a:r>
            <a:r>
              <a:rPr lang="fr-FR" sz="3300" b="1">
                <a:latin typeface="CS Avva Shenouda" pitchFamily="34" charset="0"/>
              </a:rPr>
              <a:t>pi=p=n=a `nte pek`mbon af`ohi `eratf</a:t>
            </a:r>
            <a:endParaRPr lang="fr-FR" sz="3300" b="1" dirty="0">
              <a:latin typeface="CS Avva Shenouda" pitchFamily="34" charset="0"/>
            </a:endParaRPr>
          </a:p>
          <a:p>
            <a:pPr algn="just"/>
            <a:r>
              <a:rPr lang="fr-FR" sz="3300" b="1">
                <a:latin typeface="CS Avva Shenouda" pitchFamily="34" charset="0"/>
              </a:rPr>
              <a:t> `nje </a:t>
            </a:r>
            <a:r>
              <a:rPr lang="fr-FR" sz="3300" b="1" dirty="0" err="1">
                <a:latin typeface="CS Avva Shenouda" pitchFamily="34" charset="0"/>
              </a:rPr>
              <a:t>pimwou</a:t>
            </a:r>
            <a:r>
              <a:rPr lang="fr-FR" sz="3300" b="1" dirty="0">
                <a:latin typeface="CS Avva Shenouda" pitchFamily="34" charset="0"/>
              </a:rPr>
              <a:t> @  </a:t>
            </a:r>
            <a:r>
              <a:rPr lang="fr-FR" sz="3300" b="1">
                <a:latin typeface="CS Avva Shenouda" pitchFamily="34" charset="0"/>
              </a:rPr>
              <a:t>au[ici    `nje    </a:t>
            </a:r>
            <a:r>
              <a:rPr lang="fr-FR" sz="3300" b="1" dirty="0" err="1">
                <a:latin typeface="CS Avva Shenouda" pitchFamily="34" charset="0"/>
              </a:rPr>
              <a:t>nimwou</a:t>
            </a:r>
            <a:endParaRPr lang="fr-FR" sz="3300" b="1" dirty="0">
              <a:latin typeface="CS Avva Shenouda" pitchFamily="34" charset="0"/>
            </a:endParaRPr>
          </a:p>
          <a:p>
            <a:pPr algn="just"/>
            <a:r>
              <a:rPr lang="fr-FR" sz="3300" b="1">
                <a:latin typeface="CS Avva Shenouda" pitchFamily="34" charset="0"/>
              </a:rPr>
              <a:t> `m`vry] `noucobt </a:t>
            </a:r>
            <a:r>
              <a:rPr lang="fr-FR" sz="3300" b="1" dirty="0">
                <a:latin typeface="CS Avva Shenouda" pitchFamily="34" charset="0"/>
              </a:rPr>
              <a:t>@  </a:t>
            </a:r>
            <a:r>
              <a:rPr lang="fr-FR" sz="3300" b="1">
                <a:latin typeface="CS Avva Shenouda" pitchFamily="34" charset="0"/>
              </a:rPr>
              <a:t>au[</a:t>
            </a:r>
            <a:r>
              <a:rPr lang="fr-FR" sz="3300" b="1" err="1">
                <a:latin typeface="CS Avva Shenouda" pitchFamily="34" charset="0"/>
              </a:rPr>
              <a:t>wc</a:t>
            </a:r>
            <a:r>
              <a:rPr lang="fr-FR" sz="3300" b="1">
                <a:latin typeface="CS Avva Shenouda" pitchFamily="34" charset="0"/>
              </a:rPr>
              <a:t> `nje </a:t>
            </a:r>
            <a:r>
              <a:rPr lang="fr-FR" sz="3300" b="1" dirty="0" err="1">
                <a:latin typeface="CS Avva Shenouda" pitchFamily="34" charset="0"/>
              </a:rPr>
              <a:t>nijol</a:t>
            </a:r>
            <a:r>
              <a:rPr lang="fr-FR" sz="3300" b="1" dirty="0">
                <a:latin typeface="CS Avva Shenouda" pitchFamily="34" charset="0"/>
              </a:rPr>
              <a:t> </a:t>
            </a:r>
            <a:r>
              <a:rPr lang="fr-FR" sz="3300" b="1" err="1">
                <a:latin typeface="CS Avva Shenouda" pitchFamily="34" charset="0"/>
              </a:rPr>
              <a:t>qen</a:t>
            </a:r>
            <a:r>
              <a:rPr lang="fr-FR" sz="3300" b="1">
                <a:latin typeface="CS Avva Shenouda" pitchFamily="34" charset="0"/>
              </a:rPr>
              <a:t> `;</a:t>
            </a:r>
            <a:r>
              <a:rPr lang="fr-FR" sz="3300" b="1" dirty="0" err="1">
                <a:latin typeface="CS Avva Shenouda" pitchFamily="34" charset="0"/>
              </a:rPr>
              <a:t>my</a:t>
            </a:r>
            <a:r>
              <a:rPr lang="fr-FR" sz="3300" b="1">
                <a:latin typeface="CS Avva Shenouda" pitchFamily="34" charset="0"/>
              </a:rPr>
              <a:t>] `m`viom</a:t>
            </a:r>
            <a:r>
              <a:rPr lang="fr-FR" sz="3300" b="1" dirty="0">
                <a:latin typeface="CS Avva Shenouda" pitchFamily="34" charset="0"/>
              </a:rPr>
              <a:t>.</a:t>
            </a:r>
          </a:p>
        </p:txBody>
      </p:sp>
      <p:sp>
        <p:nvSpPr>
          <p:cNvPr id="7" name="Rectangle 6"/>
          <p:cNvSpPr/>
          <p:nvPr/>
        </p:nvSpPr>
        <p:spPr>
          <a:xfrm>
            <a:off x="911424" y="4247217"/>
            <a:ext cx="10081120" cy="2062103"/>
          </a:xfrm>
          <a:prstGeom prst="rect">
            <a:avLst/>
          </a:prstGeom>
        </p:spPr>
        <p:txBody>
          <a:bodyPr wrap="square">
            <a:spAutoFit/>
          </a:bodyPr>
          <a:lstStyle/>
          <a:p>
            <a:pPr algn="ctr"/>
            <a:r>
              <a:rPr lang="fr-FR" sz="3200" b="1" dirty="0">
                <a:latin typeface="Book Antiqua" pitchFamily="18" charset="0"/>
              </a:rPr>
              <a:t>Et par le souffle de Ta colère</a:t>
            </a:r>
          </a:p>
          <a:p>
            <a:pPr algn="ctr"/>
            <a:r>
              <a:rPr lang="fr-FR" sz="3200" b="1" dirty="0">
                <a:latin typeface="Book Antiqua" pitchFamily="18" charset="0"/>
              </a:rPr>
              <a:t>Les eaux se sont amoncelées</a:t>
            </a:r>
          </a:p>
          <a:p>
            <a:pPr algn="ctr"/>
            <a:r>
              <a:rPr lang="fr-FR" sz="3200" b="1" dirty="0">
                <a:latin typeface="Book Antiqua" pitchFamily="18" charset="0"/>
              </a:rPr>
              <a:t>Et, comme un mur, se sont dressées</a:t>
            </a:r>
          </a:p>
          <a:p>
            <a:pPr algn="ctr"/>
            <a:r>
              <a:rPr lang="fr-FR" sz="3200" b="1" dirty="0">
                <a:latin typeface="Book Antiqua" pitchFamily="18" charset="0"/>
              </a:rPr>
              <a:t>Figées au milieu de la mer</a:t>
            </a:r>
          </a:p>
        </p:txBody>
      </p:sp>
    </p:spTree>
    <p:extLst>
      <p:ext uri="{BB962C8B-B14F-4D97-AF65-F5344CB8AC3E}">
        <p14:creationId xmlns:p14="http://schemas.microsoft.com/office/powerpoint/2010/main" val="171283633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ô mon Dieu, un cœur brisé et broyé.</a:t>
            </a:r>
            <a:r>
              <a:rPr lang="fr-FR" sz="2800" b="1" dirty="0">
                <a:solidFill>
                  <a:srgbClr val="C00000"/>
                </a:solidFill>
              </a:rPr>
              <a:t> </a:t>
            </a:r>
            <a:r>
              <a:rPr lang="fr-FR" sz="2800" b="1" dirty="0"/>
              <a:t>Accorde à Sion le bonheur, relève les murs de Jérusalem. Alors Tu accepteras de justes sacrifices, oblations et holocaustes ; alors on offrira des taureaux sur Ton autel</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r>
              <a:rPr lang="fr-FR" sz="2800" b="1" dirty="0"/>
              <a:t>Alléluia Gloire à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algn="just" rtl="1"/>
            <a:r>
              <a:rPr lang="fr-FR" sz="3400" b="1" dirty="0"/>
              <a:t> </a:t>
            </a:r>
            <a:r>
              <a:rPr lang="ar-AE" sz="3400" b="1" dirty="0"/>
              <a:t>القلب المنكسر والمتواضع لا يرذله الله، أنعم يا رب بمسرتك على صهيون، ولتبن أسوار أورشليم. حينئذ تسر بذبائح البر قربانا ومحرقات ويقربون على مذابحك العجول</a:t>
            </a:r>
            <a:endParaRPr lang="fr-FR" sz="3400" b="1" dirty="0"/>
          </a:p>
          <a:p>
            <a:pPr algn="just" rtl="1"/>
            <a:endParaRPr lang="fr-FR" sz="3400" b="1" dirty="0"/>
          </a:p>
          <a:p>
            <a:pPr algn="just" rtl="1"/>
            <a:endParaRPr lang="fr-FR" sz="3400" b="1" dirty="0"/>
          </a:p>
          <a:p>
            <a:pPr algn="just" rtl="1"/>
            <a:endParaRPr lang="fr-FR" sz="3400" b="1" dirty="0"/>
          </a:p>
          <a:p>
            <a:pPr algn="just" rtl="1"/>
            <a:endParaRPr lang="fr-FR" sz="2800" b="1" dirty="0"/>
          </a:p>
          <a:p>
            <a:pPr algn="just" rtl="1"/>
            <a:r>
              <a:rPr lang="ar-AE" sz="3400" b="1" dirty="0" err="1"/>
              <a:t>الليلويا</a:t>
            </a:r>
            <a:r>
              <a:rPr lang="ar-AE" sz="3400" b="1" dirty="0"/>
              <a:t> المجد لإلهنا</a:t>
            </a:r>
            <a:endParaRPr lang="fr-FR" sz="3400" b="1" dirty="0"/>
          </a:p>
        </p:txBody>
      </p:sp>
      <p:sp>
        <p:nvSpPr>
          <p:cNvPr id="5" name="Google Shape;1403;p212"/>
          <p:cNvSpPr txBox="1"/>
          <p:nvPr/>
        </p:nvSpPr>
        <p:spPr>
          <a:xfrm>
            <a:off x="695400" y="4005064"/>
            <a:ext cx="11017224" cy="92328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5400" b="1" dirty="0" err="1">
                <a:solidFill>
                  <a:srgbClr val="C00000"/>
                </a:solidFill>
                <a:latin typeface="Avva_Marcos" panose="04020500000000000000" pitchFamily="82" charset="0"/>
                <a:ea typeface="Arial"/>
                <a:cs typeface="Arial"/>
                <a:sym typeface="Arial"/>
              </a:rPr>
              <a:t>A</a:t>
            </a:r>
            <a:r>
              <a:rPr lang="en-US" sz="5400" b="1" dirty="0" err="1">
                <a:solidFill>
                  <a:srgbClr val="C00000"/>
                </a:solidFill>
                <a:latin typeface="Athanasius" pitchFamily="2" charset="0"/>
                <a:ea typeface="Arial"/>
                <a:cs typeface="Arial"/>
                <a:sym typeface="Arial"/>
              </a:rPr>
              <a:t>llhlouia</a:t>
            </a:r>
            <a:r>
              <a:rPr lang="en-US" sz="5400" b="1" dirty="0">
                <a:solidFill>
                  <a:srgbClr val="C00000"/>
                </a:solidFill>
                <a:latin typeface="Athanasius" pitchFamily="2" charset="0"/>
                <a:ea typeface="Arial"/>
                <a:cs typeface="Arial"/>
                <a:sym typeface="Arial"/>
              </a:rPr>
              <a:t>   Do[a   ci   `</a:t>
            </a:r>
            <a:r>
              <a:rPr lang="en-US" sz="5400" b="1" dirty="0" err="1">
                <a:solidFill>
                  <a:srgbClr val="C00000"/>
                </a:solidFill>
                <a:latin typeface="Athanasius" pitchFamily="2" charset="0"/>
                <a:ea typeface="Arial"/>
                <a:cs typeface="Arial"/>
                <a:sym typeface="Arial"/>
              </a:rPr>
              <a:t>èoQeoc</a:t>
            </a:r>
            <a:r>
              <a:rPr lang="en-US" sz="5400" b="1" dirty="0">
                <a:solidFill>
                  <a:srgbClr val="C00000"/>
                </a:solidFill>
                <a:latin typeface="Athanasius" pitchFamily="2" charset="0"/>
                <a:ea typeface="Arial"/>
                <a:cs typeface="Arial"/>
                <a:sym typeface="Arial"/>
              </a:rPr>
              <a:t>   `</a:t>
            </a:r>
            <a:r>
              <a:rPr lang="en-US" sz="5400" b="1" dirty="0" err="1">
                <a:solidFill>
                  <a:srgbClr val="C00000"/>
                </a:solidFill>
                <a:latin typeface="Athanasius" pitchFamily="2" charset="0"/>
                <a:ea typeface="Arial"/>
                <a:cs typeface="Arial"/>
                <a:sym typeface="Arial"/>
              </a:rPr>
              <a:t>èhmwn</a:t>
            </a:r>
            <a:r>
              <a:rPr lang="en-US" sz="5400" b="1" dirty="0">
                <a:solidFill>
                  <a:srgbClr val="C00000"/>
                </a:solidFill>
                <a:latin typeface="Athanasius" pitchFamily="2" charset="0"/>
                <a:ea typeface="Arial"/>
                <a:cs typeface="Arial"/>
                <a:sym typeface="Arial"/>
              </a:rPr>
              <a:t>.</a:t>
            </a:r>
            <a:endParaRPr sz="2800" b="1" dirty="0">
              <a:solidFill>
                <a:srgbClr val="C00000"/>
              </a:solidFill>
              <a:latin typeface="Athanasius" pitchFamily="2" charset="0"/>
            </a:endParaRPr>
          </a:p>
        </p:txBody>
      </p:sp>
    </p:spTree>
    <p:extLst>
      <p:ext uri="{BB962C8B-B14F-4D97-AF65-F5344CB8AC3E}">
        <p14:creationId xmlns:p14="http://schemas.microsoft.com/office/powerpoint/2010/main" val="3351352644"/>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371429434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Palin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`eV}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pipantokratwr</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ÉViwt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Pen=c=w=r I=y=c P=,=c</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tentwbh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ntekmet`aga;oc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pimairwmi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peklaoc</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Seigneur, des malades de Ton peuple.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 مخلصنا يسوع المسيح</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مرضى شعبك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8771151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8722928"/>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97242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jinswni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paitopoc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`ite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niben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er`hmot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mpioujai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pital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[o@</a:t>
                      </a: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endPar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les malades de toute maladie, ici et ailleurs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afin que le Christ notre Dieu leur accorde ainsi qu’à nous, la santé et la guérison, </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et nous pardonne nos péchés.</a:t>
                      </a:r>
                    </a:p>
                    <a:p>
                      <a:pPr algn="just">
                        <a:lnSpc>
                          <a:spcPct val="115000"/>
                        </a:lnSpc>
                        <a:spcAft>
                          <a:spcPts val="1200"/>
                        </a:spcAft>
                      </a:pPr>
                      <a:endPar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 أخوتنا المرضى بكل مرض إن كان في هذا المسكن أو بكل موضع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لكي المسيح إلهنا ينعم علينا و عليهم بالعافية والشفاء و </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3972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6883314"/>
                  </a:ext>
                </a:extLst>
              </a:tr>
            </a:tbl>
          </a:graphicData>
        </a:graphic>
      </p:graphicFrame>
    </p:spTree>
    <p:extLst>
      <p:ext uri="{BB962C8B-B14F-4D97-AF65-F5344CB8AC3E}">
        <p14:creationId xmlns:p14="http://schemas.microsoft.com/office/powerpoint/2010/main" val="340659527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6"/>
          <a:ext cx="11277213" cy="5472608"/>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472608">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ÉEakjem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pousini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hanmetsenhyt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ÉAliou`i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ni=p=n=a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Ny`etauwck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eu`styout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niiabi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matounocou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manom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Nyet`themkyout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=p=n=a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aka;arton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Comble-les de Ta miséricorde et de Ta compassion et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d’eux et de nous toute maladie et toute affliction. Chasse l’esprit du mal.</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demeurent longtemps frappés par la maladie, relève-les et console-les.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que tourmentent les esprits impurs, délivre-les.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تعهدهم بالمراحم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والرأفات</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إنزع</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عنهم وعنا كل مرض و كل سقم وروح الأمراض  أطرده</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والمعذبون من الأرواح النجسة أعتقهم جميعاً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65554431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ni`stekwou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nimet`alwc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ni`exoricti`a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nie,malwci`a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oumetbwk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ecensasi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nremhe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petbwl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nnyetcwnh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ettaho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eratou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nny`etauraqtou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eqryi</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helpic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bo`y;oc</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détenus dans les prisons et les cachots souterrains, les exilés, les bannis et ceux qui sont maintenus dans une amère servitude, délivre-les, Seigneur, et aie pitié d’eux.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c’est Toi qui délies ceux qui sont enchaînés, et relèves ceux qui sont tombés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l’espoir de ceux qui n’ont plus d’espérance, le secours de ceux qui n’ont plus d’assistance.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في السجون أو المطابق أو الذين في النفي أو السبي أو المقبوض عليهم في عبودية مرة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إعتقهم</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جميعاً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وإرحمهم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لأنك أنت الذي تحل المربوطين و تقيم الساقطين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والذين أبطأوا مطروحين في الأمراض أقمهم وعزهم</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رجاء من ليس له رجاء، معين من ليس له معين</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41515336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nyetoi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nkouji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pilumyn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pi,imwn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ethejhwj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etou`amoni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`,bob @ </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nou`hmot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noubo`y;i`a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ncwtyri`a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noumetref,w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nounobi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nou`anomi`a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Tu es la consolation de ceux qui ont le cœur serré, le port de ceux qui sont dans la tempête.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Les âmes tourmentées et captives,</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Seigneur, aie pitié d’elles. Donne-leur le repos et la fraîcheur.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Donne-leur la grâce. Secours-les, donne-leur le salut, accorde-leur le pardon de leurs péchés et de leurs iniquités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عزاء صغيري القلوب ميناء الذين في العاصف</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كل الأنفس المتضايقة أو المقبوض عليها</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رحمة أعطها نياحا أعطها برودة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أعطها نعمة أعطها معونة أعطها خلاصاً أعطها غفران خطاياها وآثامها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42384639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6733427"/>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1689069">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niswni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nenkecwma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arivaqri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Picyini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nencwma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pi`epickopoc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nous, Seigneur, guéris les maladies de nos âmes et soigne celles de nos corps,</a:t>
                      </a:r>
                    </a:p>
                    <a:p>
                      <a:pPr algn="just">
                        <a:lnSpc>
                          <a:spcPct val="115000"/>
                        </a:lnSpc>
                        <a:spcAft>
                          <a:spcPts val="1200"/>
                        </a:spcAft>
                      </a:pPr>
                      <a:endPar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Médecin véritable de nos âmes et de nos corps, Maître de toute chair, accorde-nous Ton Salut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ونحن أيضاً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أمراض نفوسنا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إشفها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والتي لأجسادنا عافها</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endParaRPr lang="fr-FR" sz="20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أيها الطبيب الحقيقي الذي لأنفسنا و أجسادنا يا مدبر كل جسد تعهدنا بخلاصك.</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3121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7527173"/>
                  </a:ext>
                </a:extLst>
              </a:tr>
            </a:tbl>
          </a:graphicData>
        </a:graphic>
      </p:graphicFrame>
    </p:spTree>
    <p:extLst>
      <p:ext uri="{BB962C8B-B14F-4D97-AF65-F5344CB8AC3E}">
        <p14:creationId xmlns:p14="http://schemas.microsoft.com/office/powerpoint/2010/main" val="1090172575"/>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أيها النور الحقيقي، الذي يضيء، لكل انسان، آتٍ إلي العالم.</a:t>
            </a:r>
            <a:endParaRPr lang="fr-FR" sz="4400" b="1" dirty="0">
              <a:cs typeface="Arial" charset="0"/>
            </a:endParaRPr>
          </a:p>
        </p:txBody>
      </p:sp>
      <p:sp>
        <p:nvSpPr>
          <p:cNvPr id="13315"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Piouwini</a:t>
            </a:r>
            <a:r>
              <a:rPr lang="fr-FR" sz="4000" b="1" dirty="0">
                <a:latin typeface="CS Avva Shenouda" pitchFamily="34" charset="0"/>
                <a:cs typeface="Arial" charset="0"/>
              </a:rPr>
              <a:t> `</a:t>
            </a:r>
            <a:r>
              <a:rPr lang="fr-FR" sz="4000" b="1" dirty="0" err="1">
                <a:latin typeface="CS Avva Shenouda" pitchFamily="34" charset="0"/>
                <a:cs typeface="Arial" charset="0"/>
              </a:rPr>
              <a:t>nta`vmyi</a:t>
            </a:r>
            <a:r>
              <a:rPr lang="fr-FR" sz="4000" b="1" dirty="0">
                <a:latin typeface="CS Avva Shenouda" pitchFamily="34" charset="0"/>
                <a:cs typeface="Arial" charset="0"/>
              </a:rPr>
              <a:t>@ </a:t>
            </a:r>
            <a:r>
              <a:rPr lang="fr-FR" sz="4000" b="1" dirty="0" err="1">
                <a:latin typeface="CS Avva Shenouda" pitchFamily="34" charset="0"/>
                <a:cs typeface="Arial" charset="0"/>
              </a:rPr>
              <a:t>vy`eter`ouwini</a:t>
            </a:r>
            <a:r>
              <a:rPr lang="fr-FR" sz="4000" b="1" dirty="0">
                <a:latin typeface="CS Avva Shenouda" pitchFamily="34" charset="0"/>
                <a:cs typeface="Arial" charset="0"/>
              </a:rPr>
              <a:t>@ `</a:t>
            </a:r>
            <a:r>
              <a:rPr lang="fr-FR" sz="4000" b="1" dirty="0" err="1">
                <a:latin typeface="CS Avva Shenouda" pitchFamily="34" charset="0"/>
                <a:cs typeface="Arial" charset="0"/>
              </a:rPr>
              <a:t>erwmi</a:t>
            </a:r>
            <a:r>
              <a:rPr lang="fr-FR" sz="4000" b="1" dirty="0">
                <a:latin typeface="CS Avva Shenouda" pitchFamily="34" charset="0"/>
                <a:cs typeface="Arial" charset="0"/>
              </a:rPr>
              <a:t> </a:t>
            </a:r>
            <a:r>
              <a:rPr lang="fr-FR" sz="4000" b="1" dirty="0" err="1">
                <a:latin typeface="CS Avva Shenouda" pitchFamily="34" charset="0"/>
                <a:cs typeface="Arial" charset="0"/>
              </a:rPr>
              <a:t>niben</a:t>
            </a:r>
            <a:r>
              <a:rPr lang="fr-FR" sz="4000" b="1" dirty="0">
                <a:latin typeface="CS Avva Shenouda" pitchFamily="34" charset="0"/>
                <a:cs typeface="Arial" charset="0"/>
              </a:rPr>
              <a:t>      @    </a:t>
            </a:r>
            <a:r>
              <a:rPr lang="fr-FR" sz="4000" b="1" dirty="0" err="1">
                <a:latin typeface="CS Avva Shenouda" pitchFamily="34" charset="0"/>
                <a:cs typeface="Arial" charset="0"/>
              </a:rPr>
              <a:t>e;nyou</a:t>
            </a:r>
            <a:r>
              <a:rPr lang="fr-FR" sz="4000" b="1" dirty="0">
                <a:latin typeface="CS Avva Shenouda" pitchFamily="34" charset="0"/>
                <a:cs typeface="Arial" charset="0"/>
              </a:rPr>
              <a:t> `</a:t>
            </a:r>
            <a:r>
              <a:rPr lang="fr-FR" sz="4000" b="1" dirty="0" err="1">
                <a:latin typeface="CS Avva Shenouda" pitchFamily="34" charset="0"/>
                <a:cs typeface="Arial" charset="0"/>
              </a:rPr>
              <a:t>epikocmoc</a:t>
            </a:r>
            <a:r>
              <a:rPr lang="fr-FR" sz="4000" b="1" dirty="0">
                <a:latin typeface="CS Avva Shenouda" pitchFamily="34" charset="0"/>
                <a:cs typeface="Arial" charset="0"/>
              </a:rPr>
              <a:t>.</a:t>
            </a:r>
          </a:p>
        </p:txBody>
      </p:sp>
      <p:sp>
        <p:nvSpPr>
          <p:cNvPr id="1331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Lumière véritable</a:t>
            </a:r>
          </a:p>
          <a:p>
            <a:pPr algn="ctr" fontAlgn="base">
              <a:spcBef>
                <a:spcPct val="0"/>
              </a:spcBef>
              <a:spcAft>
                <a:spcPct val="0"/>
              </a:spcAft>
            </a:pPr>
            <a:r>
              <a:rPr lang="fr-FR" sz="3200" b="1" dirty="0">
                <a:latin typeface="Book Antiqua" pitchFamily="18" charset="0"/>
                <a:cs typeface="Arial" charset="0"/>
              </a:rPr>
              <a:t>Ô Toi qui illumines</a:t>
            </a:r>
          </a:p>
          <a:p>
            <a:pPr algn="ctr" fontAlgn="base">
              <a:spcBef>
                <a:spcPct val="0"/>
              </a:spcBef>
              <a:spcAft>
                <a:spcPct val="0"/>
              </a:spcAft>
            </a:pPr>
            <a:r>
              <a:rPr lang="fr-FR" sz="3200" b="1" dirty="0">
                <a:latin typeface="Book Antiqua" pitchFamily="18" charset="0"/>
                <a:cs typeface="Arial" charset="0"/>
              </a:rPr>
              <a:t>Tout homme qui arrive</a:t>
            </a:r>
          </a:p>
          <a:p>
            <a:pPr algn="ctr" fontAlgn="base">
              <a:spcBef>
                <a:spcPct val="0"/>
              </a:spcBef>
              <a:spcAft>
                <a:spcPct val="0"/>
              </a:spcAft>
            </a:pPr>
            <a:r>
              <a:rPr lang="fr-FR" sz="3200" b="1" dirty="0">
                <a:latin typeface="Book Antiqua" pitchFamily="18" charset="0"/>
                <a:cs typeface="Arial" charset="0"/>
              </a:rPr>
              <a:t>Qui arrive en ce monde</a:t>
            </a:r>
          </a:p>
        </p:txBody>
      </p:sp>
    </p:spTree>
    <p:extLst>
      <p:ext uri="{BB962C8B-B14F-4D97-AF65-F5344CB8AC3E}">
        <p14:creationId xmlns:p14="http://schemas.microsoft.com/office/powerpoint/2010/main" val="293782674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أتيت إلي العالم، بمحبتك للبشر، وكل الخليقة، تهللت بمجيئك</a:t>
            </a:r>
            <a:endParaRPr lang="fr-FR" sz="4400" b="1" dirty="0">
              <a:cs typeface="Arial" charset="0"/>
            </a:endParaRPr>
          </a:p>
        </p:txBody>
      </p:sp>
      <p:sp>
        <p:nvSpPr>
          <p:cNvPr id="14339"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Ak`i `epikocmoc@ </a:t>
            </a:r>
            <a:r>
              <a:rPr lang="pt-BR" sz="3600" b="1" dirty="0">
                <a:latin typeface="CS Avva Shenouda" pitchFamily="34" charset="0"/>
                <a:cs typeface="Arial" charset="0"/>
              </a:rPr>
              <a:t>hiten tekmetmairwmi</a:t>
            </a:r>
            <a:r>
              <a:rPr lang="pt-BR" sz="4000" b="1" dirty="0">
                <a:latin typeface="CS Avva Shenouda" pitchFamily="34" charset="0"/>
                <a:cs typeface="Arial" charset="0"/>
              </a:rPr>
              <a:t>@ a]`ktycic tyrc@ ;elyl qa pekjin`i.</a:t>
            </a:r>
            <a:endParaRPr lang="fr-FR" sz="4000" b="1" dirty="0">
              <a:latin typeface="CS Avva Shenouda" pitchFamily="34" charset="0"/>
              <a:cs typeface="Arial" charset="0"/>
            </a:endParaRPr>
          </a:p>
        </p:txBody>
      </p:sp>
      <p:sp>
        <p:nvSpPr>
          <p:cNvPr id="14340"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es venu au monde</a:t>
            </a:r>
          </a:p>
          <a:p>
            <a:pPr algn="ctr" fontAlgn="base">
              <a:spcBef>
                <a:spcPct val="0"/>
              </a:spcBef>
              <a:spcAft>
                <a:spcPct val="0"/>
              </a:spcAft>
            </a:pPr>
            <a:r>
              <a:rPr lang="fr-FR" sz="3200" b="1" dirty="0">
                <a:latin typeface="Book Antiqua" pitchFamily="18" charset="0"/>
                <a:cs typeface="Arial" charset="0"/>
              </a:rPr>
              <a:t>Par Ton amour des hommes</a:t>
            </a:r>
          </a:p>
          <a:p>
            <a:pPr algn="ctr" fontAlgn="base">
              <a:spcBef>
                <a:spcPct val="0"/>
              </a:spcBef>
              <a:spcAft>
                <a:spcPct val="0"/>
              </a:spcAft>
            </a:pPr>
            <a:r>
              <a:rPr lang="fr-FR" sz="3200" b="1" dirty="0">
                <a:latin typeface="Book Antiqua" pitchFamily="18" charset="0"/>
                <a:cs typeface="Arial" charset="0"/>
              </a:rPr>
              <a:t>Et toute la création</a:t>
            </a:r>
          </a:p>
          <a:p>
            <a:pPr algn="ctr" fontAlgn="base">
              <a:spcBef>
                <a:spcPct val="0"/>
              </a:spcBef>
              <a:spcAft>
                <a:spcPct val="0"/>
              </a:spcAft>
            </a:pPr>
            <a:r>
              <a:rPr lang="fr-FR" sz="3200" b="1" dirty="0">
                <a:latin typeface="Book Antiqua" pitchFamily="18" charset="0"/>
                <a:cs typeface="Arial" charset="0"/>
              </a:rPr>
              <a:t>Exulte par Ta venue.</a:t>
            </a:r>
          </a:p>
        </p:txBody>
      </p:sp>
    </p:spTree>
    <p:extLst>
      <p:ext uri="{BB962C8B-B14F-4D97-AF65-F5344CB8AC3E}">
        <p14:creationId xmlns:p14="http://schemas.microsoft.com/office/powerpoint/2010/main" val="367106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428427"/>
            <a:ext cx="5702852" cy="3240939"/>
          </a:xfrm>
        </p:spPr>
        <p:txBody>
          <a:bodyPr numCol="1" spcCol="72000" anchor="ctr">
            <a:noAutofit/>
          </a:bodyPr>
          <a:lstStyle/>
          <a:p>
            <a:pPr marL="0" indent="0" algn="just">
              <a:buNone/>
            </a:pPr>
            <a:r>
              <a:rPr lang="fr-FR" sz="2600" b="1" dirty="0">
                <a:latin typeface="Book Antiqua" panose="02040602050305030304" pitchFamily="18" charset="0"/>
              </a:rPr>
              <a:t>Gloire à notre Dieu, alléluia, gloire à notre Dieu. </a:t>
            </a:r>
            <a:r>
              <a:rPr lang="fr-FR" sz="2600" b="1" dirty="0">
                <a:solidFill>
                  <a:srgbClr val="C00000"/>
                </a:solidFill>
                <a:latin typeface="Book Antiqua" panose="02040602050305030304" pitchFamily="18" charset="0"/>
              </a:rPr>
              <a:t>J'étais le plus petit</a:t>
            </a:r>
            <a:r>
              <a:rPr lang="fr-FR" sz="2600" b="1" dirty="0">
                <a:latin typeface="Book Antiqua" panose="02040602050305030304" pitchFamily="18" charset="0"/>
              </a:rPr>
              <a:t> d'entre mes frères, le plus jeune des fils de mon père. Mes mains ont fabriqué une flûte, mes doigts ont confectionné une harpe. </a:t>
            </a:r>
            <a:r>
              <a:rPr lang="fr-FR" sz="2600" b="1" dirty="0">
                <a:solidFill>
                  <a:srgbClr val="C00000"/>
                </a:solidFill>
                <a:latin typeface="Book Antiqua" panose="02040602050305030304" pitchFamily="18" charset="0"/>
              </a:rPr>
              <a:t>Alléluia, alléluia, alléluia</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a:latin typeface="Avva_Marcos" panose="04020500000000000000" pitchFamily="82" charset="0"/>
              </a:rPr>
              <a:t>D</a:t>
            </a:r>
            <a:r>
              <a:rPr lang="fr-FR" sz="3600" b="1" dirty="0">
                <a:latin typeface="Athanasius" pitchFamily="2" charset="0"/>
              </a:rPr>
              <a:t>o[a ci `o </a:t>
            </a:r>
            <a:r>
              <a:rPr lang="fr-FR" sz="3600" b="1" dirty="0" err="1">
                <a:latin typeface="Athanasius" pitchFamily="2" charset="0"/>
              </a:rPr>
              <a:t>Qeoc</a:t>
            </a:r>
            <a:r>
              <a:rPr lang="fr-FR" sz="3600" b="1" dirty="0">
                <a:latin typeface="Athanasius" pitchFamily="2" charset="0"/>
              </a:rPr>
              <a:t> `</a:t>
            </a:r>
            <a:r>
              <a:rPr lang="fr-FR" sz="3600" b="1" dirty="0" err="1">
                <a:latin typeface="Athanasius" pitchFamily="2" charset="0"/>
              </a:rPr>
              <a:t>umwn</a:t>
            </a:r>
            <a:r>
              <a:rPr lang="fr-FR" sz="3600" b="1" dirty="0">
                <a:latin typeface="Athanasius" pitchFamily="2" charset="0"/>
              </a:rPr>
              <a:t> </a:t>
            </a:r>
            <a:r>
              <a:rPr lang="fr-FR" sz="3600" b="1" dirty="0" err="1">
                <a:latin typeface="Athanasius" pitchFamily="2" charset="0"/>
              </a:rPr>
              <a:t>allhlouia</a:t>
            </a:r>
            <a:r>
              <a:rPr lang="fr-FR" sz="3600" b="1" dirty="0">
                <a:latin typeface="Athanasius" pitchFamily="2" charset="0"/>
              </a:rPr>
              <a:t>. </a:t>
            </a:r>
            <a:r>
              <a:rPr lang="fr-FR" sz="3600" b="1" dirty="0" err="1">
                <a:latin typeface="Athanasius" pitchFamily="2" charset="0"/>
              </a:rPr>
              <a:t>Pi`wou</a:t>
            </a:r>
            <a:r>
              <a:rPr lang="fr-FR" sz="3600" b="1" dirty="0">
                <a:latin typeface="Athanasius" pitchFamily="2" charset="0"/>
              </a:rPr>
              <a:t> va </a:t>
            </a:r>
            <a:r>
              <a:rPr lang="fr-FR" sz="3600" b="1" dirty="0" err="1">
                <a:latin typeface="Athanasius" pitchFamily="2" charset="0"/>
              </a:rPr>
              <a:t>Pennou</a:t>
            </a:r>
            <a:r>
              <a:rPr lang="fr-FR" sz="3600" b="1" dirty="0">
                <a:latin typeface="Athanasius" pitchFamily="2" charset="0"/>
              </a:rPr>
              <a:t>; </a:t>
            </a:r>
            <a:r>
              <a:rPr lang="fr-FR" sz="3600" b="1" dirty="0" err="1">
                <a:latin typeface="Athanasius" pitchFamily="2" charset="0"/>
              </a:rPr>
              <a:t>pe</a:t>
            </a:r>
            <a:r>
              <a:rPr lang="fr-FR" sz="3600" b="1" dirty="0">
                <a:latin typeface="Athanasius" pitchFamily="2" charset="0"/>
              </a:rPr>
              <a:t>.  </a:t>
            </a:r>
            <a:r>
              <a:rPr lang="fr-FR" sz="3600" b="1" dirty="0" err="1">
                <a:solidFill>
                  <a:srgbClr val="C00000"/>
                </a:solidFill>
                <a:latin typeface="Athanasius" pitchFamily="2" charset="0"/>
              </a:rPr>
              <a:t>Anok</a:t>
            </a:r>
            <a:r>
              <a:rPr lang="fr-FR" sz="3600" b="1" dirty="0">
                <a:solidFill>
                  <a:srgbClr val="C00000"/>
                </a:solidFill>
                <a:latin typeface="Athanasius" pitchFamily="2" charset="0"/>
              </a:rPr>
              <a:t> </a:t>
            </a:r>
            <a:r>
              <a:rPr lang="fr-FR" sz="3600" b="1" dirty="0" err="1">
                <a:solidFill>
                  <a:srgbClr val="C00000"/>
                </a:solidFill>
                <a:latin typeface="Athanasius" pitchFamily="2" charset="0"/>
              </a:rPr>
              <a:t>pe</a:t>
            </a:r>
            <a:r>
              <a:rPr lang="fr-FR" sz="3600" b="1" dirty="0">
                <a:solidFill>
                  <a:srgbClr val="C00000"/>
                </a:solidFill>
                <a:latin typeface="Athanasius" pitchFamily="2" charset="0"/>
              </a:rPr>
              <a:t> </a:t>
            </a:r>
            <a:r>
              <a:rPr lang="fr-FR" sz="3600" b="1" dirty="0" err="1">
                <a:solidFill>
                  <a:srgbClr val="C00000"/>
                </a:solidFill>
                <a:latin typeface="Athanasius" pitchFamily="2" charset="0"/>
              </a:rPr>
              <a:t>pikouji</a:t>
            </a:r>
            <a:r>
              <a:rPr lang="fr-FR" sz="3600" b="1" dirty="0">
                <a:solidFill>
                  <a:srgbClr val="C00000"/>
                </a:solidFill>
                <a:latin typeface="Athanasius" pitchFamily="2" charset="0"/>
              </a:rPr>
              <a:t> </a:t>
            </a:r>
            <a:r>
              <a:rPr lang="fr-FR" sz="3600" b="1" dirty="0">
                <a:latin typeface="Athanasius" pitchFamily="2" charset="0"/>
              </a:rPr>
              <a:t>`n`'</a:t>
            </a:r>
            <a:r>
              <a:rPr lang="fr-FR" sz="3600" b="1" dirty="0" err="1">
                <a:latin typeface="Athanasius" pitchFamily="2" charset="0"/>
              </a:rPr>
              <a:t>rhi</a:t>
            </a:r>
            <a:r>
              <a:rPr lang="fr-FR" sz="3600" b="1" dirty="0">
                <a:latin typeface="Athanasius" pitchFamily="2" charset="0"/>
              </a:rPr>
              <a:t> 'en </a:t>
            </a:r>
            <a:r>
              <a:rPr lang="fr-FR" sz="3600" b="1" dirty="0" err="1">
                <a:latin typeface="Athanasius" pitchFamily="2" charset="0"/>
              </a:rPr>
              <a:t>na`cnhou</a:t>
            </a:r>
            <a:r>
              <a:rPr lang="fr-FR" sz="3600" b="1" dirty="0">
                <a:latin typeface="Athanasius" pitchFamily="2" charset="0"/>
              </a:rPr>
              <a:t> &gt; </a:t>
            </a:r>
            <a:r>
              <a:rPr lang="fr-FR" sz="3600" b="1" dirty="0" err="1">
                <a:latin typeface="Athanasius" pitchFamily="2" charset="0"/>
              </a:rPr>
              <a:t>ouo</a:t>
            </a:r>
            <a:r>
              <a:rPr lang="fr-FR" sz="3600" b="1" dirty="0">
                <a:latin typeface="Athanasius" pitchFamily="2" charset="0"/>
              </a:rPr>
              <a:t>\ `n`</a:t>
            </a:r>
            <a:r>
              <a:rPr lang="fr-FR" sz="3600" b="1" dirty="0" err="1">
                <a:latin typeface="Athanasius" pitchFamily="2" charset="0"/>
              </a:rPr>
              <a:t>alou</a:t>
            </a:r>
            <a:r>
              <a:rPr lang="fr-FR" sz="3600" b="1" dirty="0">
                <a:latin typeface="Athanasius" pitchFamily="2" charset="0"/>
              </a:rPr>
              <a:t> 'en `phi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paiwt</a:t>
            </a:r>
            <a:r>
              <a:rPr lang="fr-FR" sz="3600" b="1" dirty="0">
                <a:latin typeface="Athanasius" pitchFamily="2" charset="0"/>
              </a:rPr>
              <a:t>  &gt;   </a:t>
            </a:r>
            <a:r>
              <a:rPr lang="fr-FR" sz="3600" b="1" dirty="0" err="1">
                <a:latin typeface="Athanasius" pitchFamily="2" charset="0"/>
              </a:rPr>
              <a:t>nai</a:t>
            </a:r>
            <a:r>
              <a:rPr lang="fr-FR" sz="3600" b="1" dirty="0">
                <a:latin typeface="Athanasius" pitchFamily="2" charset="0"/>
              </a:rPr>
              <a:t> `</a:t>
            </a:r>
            <a:r>
              <a:rPr lang="fr-FR" sz="3600" b="1" dirty="0" err="1">
                <a:latin typeface="Athanasius" pitchFamily="2" charset="0"/>
              </a:rPr>
              <a:t>amoni</a:t>
            </a:r>
            <a:r>
              <a:rPr lang="fr-FR" sz="3600" b="1" dirty="0">
                <a:latin typeface="Athanasius" pitchFamily="2" charset="0"/>
              </a:rPr>
              <a:t>  `</a:t>
            </a:r>
            <a:r>
              <a:rPr lang="fr-FR" sz="3600" b="1" dirty="0" err="1">
                <a:latin typeface="Athanasius" pitchFamily="2" charset="0"/>
              </a:rPr>
              <a:t>nni`ecwou</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paiwt</a:t>
            </a:r>
            <a:r>
              <a:rPr lang="fr-FR" sz="3600" b="1" dirty="0">
                <a:latin typeface="Athanasius" pitchFamily="2" charset="0"/>
              </a:rPr>
              <a:t>. </a:t>
            </a:r>
            <a:r>
              <a:rPr lang="fr-FR" sz="3600" b="1" dirty="0" err="1">
                <a:latin typeface="Athanasius" pitchFamily="2" charset="0"/>
              </a:rPr>
              <a:t>Najij</a:t>
            </a:r>
            <a:r>
              <a:rPr lang="fr-FR" sz="3600" b="1" dirty="0">
                <a:latin typeface="Athanasius" pitchFamily="2" charset="0"/>
              </a:rPr>
              <a:t> </a:t>
            </a:r>
            <a:r>
              <a:rPr lang="fr-FR" sz="3600" b="1" dirty="0" err="1">
                <a:latin typeface="Athanasius" pitchFamily="2" charset="0"/>
              </a:rPr>
              <a:t>auqamio</a:t>
            </a:r>
            <a:r>
              <a:rPr lang="fr-FR" sz="3600" b="1" dirty="0">
                <a:latin typeface="Athanasius" pitchFamily="2" charset="0"/>
              </a:rPr>
              <a:t> `</a:t>
            </a:r>
            <a:r>
              <a:rPr lang="fr-FR" sz="3600" b="1" dirty="0" err="1">
                <a:latin typeface="Athanasius" pitchFamily="2" charset="0"/>
              </a:rPr>
              <a:t>nouorganon</a:t>
            </a:r>
            <a:r>
              <a:rPr lang="fr-FR" sz="3600" b="1" dirty="0">
                <a:latin typeface="Athanasius" pitchFamily="2" charset="0"/>
              </a:rPr>
              <a:t> &gt;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nathb</a:t>
            </a:r>
            <a:r>
              <a:rPr lang="fr-FR" sz="3600" b="1" dirty="0">
                <a:latin typeface="Athanasius" pitchFamily="2" charset="0"/>
              </a:rPr>
              <a:t> au\</a:t>
            </a:r>
            <a:r>
              <a:rPr lang="fr-FR" sz="3600" b="1" dirty="0" err="1">
                <a:latin typeface="Athanasius" pitchFamily="2" charset="0"/>
              </a:rPr>
              <a:t>wtp</a:t>
            </a:r>
            <a:r>
              <a:rPr lang="fr-FR" sz="3600" b="1" dirty="0">
                <a:latin typeface="Athanasius" pitchFamily="2" charset="0"/>
              </a:rPr>
              <a:t> `n`</a:t>
            </a:r>
            <a:r>
              <a:rPr lang="fr-FR" sz="3600" b="1" dirty="0" err="1">
                <a:latin typeface="Athanasius" pitchFamily="2" charset="0"/>
              </a:rPr>
              <a:t>ouyalthrion</a:t>
            </a:r>
            <a:r>
              <a:rPr lang="fr-FR" sz="3600" b="1" dirty="0">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endParaRPr lang="fr-FR" sz="3600" b="1" dirty="0">
              <a:latin typeface="Athanasius" pitchFamily="2"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88088" y="3597083"/>
            <a:ext cx="4879565" cy="2554545"/>
          </a:xfrm>
          <a:prstGeom prst="rect">
            <a:avLst/>
          </a:prstGeom>
        </p:spPr>
        <p:txBody>
          <a:bodyPr wrap="square" anchor="ctr" anchorCtr="0">
            <a:spAutoFit/>
          </a:bodyPr>
          <a:lstStyle/>
          <a:p>
            <a:pPr algn="just" rtl="1"/>
            <a:r>
              <a:rPr lang="ar-AE" sz="3200" b="1" dirty="0">
                <a:latin typeface="Book Antiqua" panose="02040602050305030304" pitchFamily="18" charset="0"/>
              </a:rPr>
              <a:t>المجد لإلهنا </a:t>
            </a:r>
            <a:r>
              <a:rPr lang="ar-AE" sz="3200" b="1" dirty="0" err="1">
                <a:latin typeface="Book Antiqua" panose="02040602050305030304" pitchFamily="18" charset="0"/>
              </a:rPr>
              <a:t>الليلويا</a:t>
            </a:r>
            <a:r>
              <a:rPr lang="ar-AE" sz="3200" b="1" dirty="0">
                <a:latin typeface="Book Antiqua" panose="02040602050305030304" pitchFamily="18" charset="0"/>
              </a:rPr>
              <a:t>. المجد لإلهنا</a:t>
            </a:r>
            <a:r>
              <a:rPr lang="fr-FR" sz="3200" b="1" dirty="0">
                <a:latin typeface="Book Antiqua" panose="02040602050305030304" pitchFamily="18" charset="0"/>
              </a:rPr>
              <a:t>. </a:t>
            </a:r>
            <a:r>
              <a:rPr lang="ar-AE" sz="3200" b="1" dirty="0">
                <a:solidFill>
                  <a:srgbClr val="C00000"/>
                </a:solidFill>
                <a:latin typeface="Book Antiqua" panose="02040602050305030304" pitchFamily="18" charset="0"/>
              </a:rPr>
              <a:t>أنا الصَغِير</a:t>
            </a:r>
            <a:r>
              <a:rPr lang="ar-AE" sz="3200" b="1" dirty="0">
                <a:latin typeface="Book Antiqua" panose="02040602050305030304" pitchFamily="18" charset="0"/>
              </a:rPr>
              <a:t>ُ في إخوَتي، والحَدَثُ في بَيتِ أبي، كُنْتُ راعِياً غَنَم أبي</a:t>
            </a:r>
            <a:r>
              <a:rPr lang="fr-FR" sz="3200" b="1" dirty="0">
                <a:latin typeface="Book Antiqua" panose="02040602050305030304" pitchFamily="18" charset="0"/>
              </a:rPr>
              <a:t> </a:t>
            </a:r>
            <a:r>
              <a:rPr lang="ar-AE" sz="3200" b="1" dirty="0">
                <a:latin typeface="Book Antiqua" panose="02040602050305030304" pitchFamily="18" charset="0"/>
              </a:rPr>
              <a:t>يَدايَّ صَنَعتا الأرغن، وأصَابِعِي ألَّلفَت المِزمَار.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3486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28625"/>
            <a:ext cx="5164616" cy="2123658"/>
          </a:xfrm>
          <a:prstGeom prst="rect">
            <a:avLst/>
          </a:prstGeom>
        </p:spPr>
        <p:txBody>
          <a:bodyPr wrap="square">
            <a:spAutoFit/>
          </a:bodyPr>
          <a:lstStyle/>
          <a:p>
            <a:pPr algn="just" rtl="1"/>
            <a:r>
              <a:rPr lang="ar-EG" sz="4400" b="1" dirty="0"/>
              <a:t>قال العدو إني أسرع فأدرك. وأقسم الغنائم وأشبع نفسي. وأقتل بسيفي ويدي تتسلط.</a:t>
            </a:r>
            <a:endParaRPr lang="fr-FR" sz="4400" b="1" dirty="0"/>
          </a:p>
        </p:txBody>
      </p:sp>
      <p:sp>
        <p:nvSpPr>
          <p:cNvPr id="6" name="Rectangle 5"/>
          <p:cNvSpPr/>
          <p:nvPr/>
        </p:nvSpPr>
        <p:spPr>
          <a:xfrm>
            <a:off x="431371" y="620688"/>
            <a:ext cx="6240693" cy="2554545"/>
          </a:xfrm>
          <a:prstGeom prst="rect">
            <a:avLst/>
          </a:prstGeom>
        </p:spPr>
        <p:txBody>
          <a:bodyPr wrap="square">
            <a:spAutoFit/>
          </a:bodyPr>
          <a:lstStyle/>
          <a:p>
            <a:pPr algn="just"/>
            <a:r>
              <a:rPr lang="fr-FR" sz="3200" b="1" dirty="0">
                <a:latin typeface="CS Avva Shenouda" pitchFamily="34" charset="0"/>
              </a:rPr>
              <a:t>¿</a:t>
            </a:r>
            <a:r>
              <a:rPr lang="fr-FR" sz="3200" b="1" dirty="0" err="1">
                <a:latin typeface="CS Avva Shenouda" pitchFamily="34" charset="0"/>
              </a:rPr>
              <a:t>Afjoc</a:t>
            </a:r>
            <a:r>
              <a:rPr lang="fr-FR" sz="3200" b="1" dirty="0">
                <a:latin typeface="CS Avva Shenouda" pitchFamily="34" charset="0"/>
              </a:rPr>
              <a:t> </a:t>
            </a:r>
            <a:r>
              <a:rPr lang="fr-FR" sz="3200" b="1" err="1">
                <a:latin typeface="CS Avva Shenouda" pitchFamily="34" charset="0"/>
              </a:rPr>
              <a:t>gar</a:t>
            </a:r>
            <a:r>
              <a:rPr lang="fr-FR" sz="3200" b="1">
                <a:latin typeface="CS Avva Shenouda" pitchFamily="34" charset="0"/>
              </a:rPr>
              <a:t> `nje </a:t>
            </a:r>
            <a:r>
              <a:rPr lang="fr-FR" sz="3200" b="1" dirty="0" err="1">
                <a:latin typeface="CS Avva Shenouda" pitchFamily="34" charset="0"/>
              </a:rPr>
              <a:t>pijaji</a:t>
            </a:r>
            <a:r>
              <a:rPr lang="fr-FR" sz="3200" b="1" dirty="0">
                <a:latin typeface="CS Avva Shenouda" pitchFamily="34" charset="0"/>
              </a:rPr>
              <a:t> je ]</a:t>
            </a:r>
            <a:r>
              <a:rPr lang="fr-FR" sz="3200" b="1">
                <a:latin typeface="CS Avva Shenouda" pitchFamily="34" charset="0"/>
              </a:rPr>
              <a:t>na[</a:t>
            </a:r>
            <a:r>
              <a:rPr lang="fr-FR" sz="3200" b="1" err="1">
                <a:latin typeface="CS Avva Shenouda" pitchFamily="34" charset="0"/>
              </a:rPr>
              <a:t>oji</a:t>
            </a:r>
            <a:r>
              <a:rPr lang="fr-FR" sz="3200" b="1">
                <a:latin typeface="CS Avva Shenouda" pitchFamily="34" charset="0"/>
              </a:rPr>
              <a:t> `ntataho @  `ntavws `nhanswl @  `nta`tci`o `nta'u,y @  `ntaqwteb </a:t>
            </a:r>
            <a:r>
              <a:rPr lang="fr-FR" sz="3200" b="1" dirty="0" err="1">
                <a:latin typeface="CS Avva Shenouda" pitchFamily="34" charset="0"/>
              </a:rPr>
              <a:t>qen</a:t>
            </a:r>
            <a:r>
              <a:rPr lang="fr-FR" sz="3200" b="1" dirty="0">
                <a:latin typeface="CS Avva Shenouda" pitchFamily="34" charset="0"/>
              </a:rPr>
              <a:t> </a:t>
            </a:r>
            <a:r>
              <a:rPr lang="fr-FR" sz="3200" b="1" dirty="0" err="1">
                <a:latin typeface="CS Avva Shenouda" pitchFamily="34" charset="0"/>
              </a:rPr>
              <a:t>tacyfi</a:t>
            </a:r>
            <a:r>
              <a:rPr lang="fr-FR" sz="3200" b="1" dirty="0">
                <a:latin typeface="CS Avva Shenouda" pitchFamily="34" charset="0"/>
              </a:rPr>
              <a:t> </a:t>
            </a:r>
            <a:r>
              <a:rPr lang="fr-FR" sz="3200" b="1">
                <a:latin typeface="CS Avva Shenouda" pitchFamily="34" charset="0"/>
              </a:rPr>
              <a:t>@  `nte </a:t>
            </a:r>
            <a:r>
              <a:rPr lang="fr-FR" sz="3200" b="1" dirty="0" err="1">
                <a:latin typeface="CS Avva Shenouda" pitchFamily="34" charset="0"/>
              </a:rPr>
              <a:t>tajij</a:t>
            </a:r>
            <a:r>
              <a:rPr lang="fr-FR" sz="3200" b="1" dirty="0">
                <a:latin typeface="CS Avva Shenouda" pitchFamily="34" charset="0"/>
              </a:rPr>
              <a:t> er=o=c.</a:t>
            </a:r>
          </a:p>
        </p:txBody>
      </p:sp>
      <p:sp>
        <p:nvSpPr>
          <p:cNvPr id="7" name="Rectangle 6"/>
          <p:cNvSpPr/>
          <p:nvPr/>
        </p:nvSpPr>
        <p:spPr>
          <a:xfrm>
            <a:off x="1786363" y="3356992"/>
            <a:ext cx="8544949" cy="3046988"/>
          </a:xfrm>
          <a:prstGeom prst="rect">
            <a:avLst/>
          </a:prstGeom>
        </p:spPr>
        <p:txBody>
          <a:bodyPr wrap="square">
            <a:spAutoFit/>
          </a:bodyPr>
          <a:lstStyle/>
          <a:p>
            <a:pPr algn="ctr"/>
            <a:r>
              <a:rPr lang="fr-FR" sz="3200" b="1" dirty="0">
                <a:latin typeface="Book Antiqua" pitchFamily="18" charset="0"/>
              </a:rPr>
              <a:t>L’ennemi se dit: je poursuivrai</a:t>
            </a:r>
          </a:p>
          <a:p>
            <a:pPr algn="ctr"/>
            <a:r>
              <a:rPr lang="fr-FR" sz="3200" b="1" dirty="0">
                <a:latin typeface="Book Antiqua" pitchFamily="18" charset="0"/>
              </a:rPr>
              <a:t>Et enfin, je rattraperai</a:t>
            </a:r>
          </a:p>
          <a:p>
            <a:pPr algn="ctr"/>
            <a:r>
              <a:rPr lang="fr-FR" sz="3200" b="1" dirty="0">
                <a:latin typeface="Book Antiqua" pitchFamily="18" charset="0"/>
              </a:rPr>
              <a:t>Et le butin, je partagerai</a:t>
            </a:r>
          </a:p>
          <a:p>
            <a:pPr algn="ctr"/>
            <a:r>
              <a:rPr lang="fr-FR" sz="3200" b="1" dirty="0">
                <a:latin typeface="Book Antiqua" pitchFamily="18" charset="0"/>
              </a:rPr>
              <a:t>Et puis, je m’en rassasierai</a:t>
            </a:r>
          </a:p>
          <a:p>
            <a:pPr algn="ctr"/>
            <a:r>
              <a:rPr lang="fr-FR" sz="3200" b="1" dirty="0">
                <a:latin typeface="Book Antiqua" pitchFamily="18" charset="0"/>
              </a:rPr>
              <a:t>Par mon épée, je les tuerai</a:t>
            </a:r>
          </a:p>
          <a:p>
            <a:pPr algn="ctr"/>
            <a:r>
              <a:rPr lang="fr-FR" sz="3200" b="1" dirty="0">
                <a:latin typeface="Book Antiqua" pitchFamily="18" charset="0"/>
              </a:rPr>
              <a:t>Et ma main s’en emparera</a:t>
            </a:r>
          </a:p>
        </p:txBody>
      </p:sp>
    </p:spTree>
    <p:extLst>
      <p:ext uri="{BB962C8B-B14F-4D97-AF65-F5344CB8AC3E}">
        <p14:creationId xmlns:p14="http://schemas.microsoft.com/office/powerpoint/2010/main" val="233344708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864351" y="810384"/>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خلصت آدم، من الغواية، وعتقت حواء، من طلقات الموت.</a:t>
            </a:r>
            <a:endParaRPr lang="fr-FR" sz="4400" b="1" dirty="0">
              <a:cs typeface="Arial" charset="0"/>
            </a:endParaRPr>
          </a:p>
        </p:txBody>
      </p:sp>
      <p:sp>
        <p:nvSpPr>
          <p:cNvPr id="15363" name="Rectangle 5"/>
          <p:cNvSpPr>
            <a:spLocks noChangeArrowheads="1"/>
          </p:cNvSpPr>
          <p:nvPr/>
        </p:nvSpPr>
        <p:spPr bwMode="auto">
          <a:xfrm>
            <a:off x="431800" y="802447"/>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Akcw</a:t>
            </a:r>
            <a:r>
              <a:rPr lang="fr-FR" sz="4000" b="1" dirty="0">
                <a:latin typeface="CS Avva Shenouda" pitchFamily="34" charset="0"/>
                <a:cs typeface="Arial" charset="0"/>
              </a:rPr>
              <a:t>] `</a:t>
            </a:r>
            <a:r>
              <a:rPr lang="fr-FR" sz="4000" b="1" dirty="0" err="1">
                <a:latin typeface="CS Avva Shenouda" pitchFamily="34" charset="0"/>
                <a:cs typeface="Arial" charset="0"/>
              </a:rPr>
              <a:t>nAdam</a:t>
            </a:r>
            <a:r>
              <a:rPr lang="fr-FR" sz="4000" b="1" dirty="0">
                <a:latin typeface="CS Avva Shenouda" pitchFamily="34" charset="0"/>
                <a:cs typeface="Arial" charset="0"/>
              </a:rPr>
              <a:t> 	@ `</a:t>
            </a:r>
            <a:r>
              <a:rPr lang="fr-FR" sz="4000" b="1" dirty="0" err="1">
                <a:latin typeface="CS Avva Shenouda" pitchFamily="34" charset="0"/>
                <a:cs typeface="Arial" charset="0"/>
              </a:rPr>
              <a:t>ebol</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apaty</a:t>
            </a:r>
            <a:r>
              <a:rPr lang="fr-FR" sz="4000" b="1" dirty="0">
                <a:latin typeface="CS Avva Shenouda" pitchFamily="34" charset="0"/>
                <a:cs typeface="Arial" charset="0"/>
              </a:rPr>
              <a:t>@ `</a:t>
            </a:r>
            <a:r>
              <a:rPr lang="fr-FR" sz="4000" b="1" dirty="0" err="1">
                <a:latin typeface="CS Avva Shenouda" pitchFamily="34" charset="0"/>
                <a:cs typeface="Arial" charset="0"/>
              </a:rPr>
              <a:t>aker</a:t>
            </a:r>
            <a:r>
              <a:rPr lang="fr-FR" sz="4000" b="1" dirty="0">
                <a:latin typeface="CS Avva Shenouda" pitchFamily="34" charset="0"/>
                <a:cs typeface="Arial" charset="0"/>
              </a:rPr>
              <a:t> </a:t>
            </a:r>
            <a:r>
              <a:rPr lang="fr-FR" sz="4000" b="1" dirty="0" err="1">
                <a:latin typeface="CS Avva Shenouda" pitchFamily="34" charset="0"/>
                <a:cs typeface="Arial" charset="0"/>
              </a:rPr>
              <a:t>Eua</a:t>
            </a:r>
            <a:r>
              <a:rPr lang="fr-FR" sz="4000" b="1" dirty="0">
                <a:latin typeface="CS Avva Shenouda" pitchFamily="34" charset="0"/>
                <a:cs typeface="Arial" charset="0"/>
              </a:rPr>
              <a:t> `</a:t>
            </a:r>
            <a:r>
              <a:rPr lang="fr-FR" sz="4000" b="1" dirty="0" err="1">
                <a:latin typeface="CS Avva Shenouda" pitchFamily="34" charset="0"/>
                <a:cs typeface="Arial" charset="0"/>
              </a:rPr>
              <a:t>nremhe</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ninakhi</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vmou</a:t>
            </a:r>
            <a:r>
              <a:rPr lang="fr-FR" sz="4000" b="1" dirty="0">
                <a:latin typeface="CS Avva Shenouda" pitchFamily="34" charset="0"/>
                <a:cs typeface="Arial" charset="0"/>
              </a:rPr>
              <a:t>.</a:t>
            </a:r>
          </a:p>
        </p:txBody>
      </p:sp>
      <p:sp>
        <p:nvSpPr>
          <p:cNvPr id="1536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as sauvé Adam</a:t>
            </a:r>
          </a:p>
          <a:p>
            <a:pPr algn="ctr" fontAlgn="base">
              <a:spcBef>
                <a:spcPct val="0"/>
              </a:spcBef>
              <a:spcAft>
                <a:spcPct val="0"/>
              </a:spcAft>
            </a:pPr>
            <a:r>
              <a:rPr lang="fr-FR" sz="3200" b="1" dirty="0">
                <a:latin typeface="Book Antiqua" pitchFamily="18" charset="0"/>
                <a:cs typeface="Arial" charset="0"/>
              </a:rPr>
              <a:t>Du gouffre des abîmes</a:t>
            </a:r>
          </a:p>
          <a:p>
            <a:pPr algn="ctr" fontAlgn="base">
              <a:spcBef>
                <a:spcPct val="0"/>
              </a:spcBef>
              <a:spcAft>
                <a:spcPct val="0"/>
              </a:spcAft>
            </a:pPr>
            <a:r>
              <a:rPr lang="fr-FR" sz="3200" b="1" dirty="0">
                <a:latin typeface="Book Antiqua" pitchFamily="18" charset="0"/>
                <a:cs typeface="Arial" charset="0"/>
              </a:rPr>
              <a:t>Et Eve, Tu libéras</a:t>
            </a:r>
          </a:p>
          <a:p>
            <a:pPr algn="ctr" fontAlgn="base">
              <a:spcBef>
                <a:spcPct val="0"/>
              </a:spcBef>
              <a:spcAft>
                <a:spcPct val="0"/>
              </a:spcAft>
            </a:pPr>
            <a:r>
              <a:rPr lang="fr-FR" sz="3200" b="1" dirty="0">
                <a:latin typeface="Book Antiqua" pitchFamily="18" charset="0"/>
                <a:cs typeface="Arial" charset="0"/>
              </a:rPr>
              <a:t>Des douleurs de la mort</a:t>
            </a:r>
          </a:p>
        </p:txBody>
      </p:sp>
    </p:spTree>
    <p:extLst>
      <p:ext uri="{BB962C8B-B14F-4D97-AF65-F5344CB8AC3E}">
        <p14:creationId xmlns:p14="http://schemas.microsoft.com/office/powerpoint/2010/main" val="160427235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6864351" y="738377"/>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أعطيتنا، روح النبوة، نسبحك ونباركك، مع ملائكتك.</a:t>
            </a:r>
            <a:endParaRPr lang="fr-FR" sz="4400" b="1" dirty="0">
              <a:cs typeface="Arial" charset="0"/>
            </a:endParaRPr>
          </a:p>
        </p:txBody>
      </p:sp>
      <p:sp>
        <p:nvSpPr>
          <p:cNvPr id="1638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nl-NL" sz="4000" b="1" dirty="0" err="1">
                <a:latin typeface="CS Avva Shenouda" pitchFamily="34" charset="0"/>
                <a:cs typeface="Arial" charset="0"/>
              </a:rPr>
              <a:t>Ak</a:t>
            </a:r>
            <a:r>
              <a:rPr lang="nl-NL" sz="4000" b="1" dirty="0">
                <a:latin typeface="CS Avva Shenouda" pitchFamily="34" charset="0"/>
                <a:cs typeface="Arial" charset="0"/>
              </a:rPr>
              <a:t>] </a:t>
            </a:r>
            <a:r>
              <a:rPr lang="nl-NL" sz="4000" b="1" dirty="0" err="1">
                <a:latin typeface="CS Avva Shenouda" pitchFamily="34" charset="0"/>
                <a:cs typeface="Arial" charset="0"/>
              </a:rPr>
              <a:t>nan</a:t>
            </a:r>
            <a:r>
              <a:rPr lang="nl-NL" sz="4000" b="1" dirty="0">
                <a:latin typeface="CS Avva Shenouda" pitchFamily="34" charset="0"/>
                <a:cs typeface="Arial" charset="0"/>
              </a:rPr>
              <a:t> `</a:t>
            </a:r>
            <a:r>
              <a:rPr lang="nl-NL" sz="4000" b="1" dirty="0" err="1">
                <a:latin typeface="CS Avva Shenouda" pitchFamily="34" charset="0"/>
                <a:cs typeface="Arial" charset="0"/>
              </a:rPr>
              <a:t>mpi</a:t>
            </a:r>
            <a:r>
              <a:rPr lang="nl-NL" sz="4000" b="1" dirty="0">
                <a:latin typeface="CS Avva Shenouda" pitchFamily="34" charset="0"/>
                <a:cs typeface="Arial" charset="0"/>
              </a:rPr>
              <a:t>=p=n=a</a:t>
            </a:r>
          </a:p>
          <a:p>
            <a:pPr algn="just" fontAlgn="base">
              <a:spcBef>
                <a:spcPct val="0"/>
              </a:spcBef>
              <a:spcAft>
                <a:spcPct val="0"/>
              </a:spcAft>
            </a:pPr>
            <a:r>
              <a:rPr lang="nl-NL" sz="4000" b="1" dirty="0">
                <a:latin typeface="CS Avva Shenouda" pitchFamily="34" charset="0"/>
                <a:cs typeface="Arial" charset="0"/>
              </a:rPr>
              <a:t>@ `</a:t>
            </a:r>
            <a:r>
              <a:rPr lang="nl-NL" sz="4000" b="1" dirty="0" err="1">
                <a:latin typeface="CS Avva Shenouda" pitchFamily="34" charset="0"/>
                <a:cs typeface="Arial" charset="0"/>
              </a:rPr>
              <a:t>nte</a:t>
            </a:r>
            <a:r>
              <a:rPr lang="nl-NL" sz="4000" b="1" dirty="0">
                <a:latin typeface="CS Avva Shenouda" pitchFamily="34" charset="0"/>
                <a:cs typeface="Arial" charset="0"/>
              </a:rPr>
              <a:t> ]</a:t>
            </a:r>
            <a:r>
              <a:rPr lang="nl-NL" sz="4000" b="1" dirty="0" err="1">
                <a:latin typeface="CS Avva Shenouda" pitchFamily="34" charset="0"/>
                <a:cs typeface="Arial" charset="0"/>
              </a:rPr>
              <a:t>metsyri</a:t>
            </a:r>
            <a:r>
              <a:rPr lang="nl-NL" sz="4000" b="1" dirty="0">
                <a:latin typeface="CS Avva Shenouda" pitchFamily="34" charset="0"/>
                <a:cs typeface="Arial" charset="0"/>
              </a:rPr>
              <a:t>@ </a:t>
            </a:r>
            <a:r>
              <a:rPr lang="nl-NL" sz="4000" b="1" dirty="0" err="1">
                <a:latin typeface="CS Avva Shenouda" pitchFamily="34" charset="0"/>
                <a:cs typeface="Arial" charset="0"/>
              </a:rPr>
              <a:t>enhwc</a:t>
            </a:r>
            <a:r>
              <a:rPr lang="nl-NL" sz="4000" b="1" dirty="0">
                <a:latin typeface="CS Avva Shenouda" pitchFamily="34" charset="0"/>
                <a:cs typeface="Arial" charset="0"/>
              </a:rPr>
              <a:t> </a:t>
            </a:r>
            <a:r>
              <a:rPr lang="nl-NL" sz="4000" b="1" dirty="0" err="1">
                <a:latin typeface="CS Avva Shenouda" pitchFamily="34" charset="0"/>
                <a:cs typeface="Arial" charset="0"/>
              </a:rPr>
              <a:t>en`cmou</a:t>
            </a:r>
            <a:r>
              <a:rPr lang="nl-NL" sz="4000" b="1" dirty="0">
                <a:latin typeface="CS Avva Shenouda" pitchFamily="34" charset="0"/>
                <a:cs typeface="Arial" charset="0"/>
              </a:rPr>
              <a:t> `</a:t>
            </a:r>
            <a:r>
              <a:rPr lang="nl-NL" sz="4000" b="1" dirty="0" err="1">
                <a:latin typeface="CS Avva Shenouda" pitchFamily="34" charset="0"/>
                <a:cs typeface="Arial" charset="0"/>
              </a:rPr>
              <a:t>erok</a:t>
            </a:r>
            <a:r>
              <a:rPr lang="nl-NL" sz="4000" b="1" dirty="0">
                <a:latin typeface="CS Avva Shenouda" pitchFamily="34" charset="0"/>
                <a:cs typeface="Arial" charset="0"/>
              </a:rPr>
              <a:t>@ </a:t>
            </a:r>
            <a:r>
              <a:rPr lang="nl-NL" sz="4000" b="1" dirty="0" err="1">
                <a:latin typeface="CS Avva Shenouda" pitchFamily="34" charset="0"/>
                <a:cs typeface="Arial" charset="0"/>
              </a:rPr>
              <a:t>nem</a:t>
            </a:r>
            <a:r>
              <a:rPr lang="nl-NL" sz="4000" b="1" dirty="0">
                <a:latin typeface="CS Avva Shenouda" pitchFamily="34" charset="0"/>
                <a:cs typeface="Arial" charset="0"/>
              </a:rPr>
              <a:t> </a:t>
            </a:r>
            <a:r>
              <a:rPr lang="nl-NL" sz="4000" b="1" dirty="0" err="1">
                <a:latin typeface="CS Avva Shenouda" pitchFamily="34" charset="0"/>
                <a:cs typeface="Arial" charset="0"/>
              </a:rPr>
              <a:t>nek`aggeloc</a:t>
            </a:r>
            <a:r>
              <a:rPr lang="nl-NL" sz="4000" b="1" dirty="0">
                <a:latin typeface="CS Avva Shenouda" pitchFamily="34" charset="0"/>
                <a:cs typeface="Arial" charset="0"/>
              </a:rPr>
              <a:t>.</a:t>
            </a:r>
            <a:endParaRPr lang="fr-FR" sz="4000" b="1" dirty="0">
              <a:latin typeface="CS Avva Shenouda" pitchFamily="34" charset="0"/>
              <a:cs typeface="Arial" charset="0"/>
            </a:endParaRPr>
          </a:p>
        </p:txBody>
      </p:sp>
      <p:sp>
        <p:nvSpPr>
          <p:cNvPr id="1638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nous as accordé</a:t>
            </a:r>
          </a:p>
          <a:p>
            <a:pPr algn="ctr" fontAlgn="base">
              <a:spcBef>
                <a:spcPct val="0"/>
              </a:spcBef>
              <a:spcAft>
                <a:spcPct val="0"/>
              </a:spcAft>
            </a:pPr>
            <a:r>
              <a:rPr lang="fr-FR" sz="3200" b="1" dirty="0">
                <a:latin typeface="Book Antiqua" pitchFamily="18" charset="0"/>
                <a:cs typeface="Arial" charset="0"/>
              </a:rPr>
              <a:t>L'esprit de filiation</a:t>
            </a:r>
          </a:p>
          <a:p>
            <a:pPr algn="ctr" fontAlgn="base">
              <a:spcBef>
                <a:spcPct val="0"/>
              </a:spcBef>
              <a:spcAft>
                <a:spcPct val="0"/>
              </a:spcAft>
            </a:pPr>
            <a:r>
              <a:rPr lang="fr-FR" sz="3200" b="1" dirty="0">
                <a:latin typeface="Book Antiqua" pitchFamily="18" charset="0"/>
                <a:cs typeface="Arial" charset="0"/>
              </a:rPr>
              <a:t>Et nous Te bénissons</a:t>
            </a:r>
          </a:p>
          <a:p>
            <a:pPr algn="ctr" fontAlgn="base">
              <a:spcBef>
                <a:spcPct val="0"/>
              </a:spcBef>
              <a:spcAft>
                <a:spcPct val="0"/>
              </a:spcAft>
            </a:pPr>
            <a:r>
              <a:rPr lang="fr-FR" sz="3200" b="1" dirty="0">
                <a:latin typeface="Book Antiqua" pitchFamily="18" charset="0"/>
                <a:cs typeface="Arial" charset="0"/>
              </a:rPr>
              <a:t>Louons avec Tes anges</a:t>
            </a:r>
          </a:p>
        </p:txBody>
      </p:sp>
    </p:spTree>
    <p:extLst>
      <p:ext uri="{BB962C8B-B14F-4D97-AF65-F5344CB8AC3E}">
        <p14:creationId xmlns:p14="http://schemas.microsoft.com/office/powerpoint/2010/main" val="286526135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6864351" y="772641"/>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عندما يدخل، وقت باكر الينا، أيها المسيح الهنا، النور الحقيقي</a:t>
            </a:r>
            <a:endParaRPr lang="fr-FR" sz="4400" b="1" dirty="0">
              <a:cs typeface="Arial" charset="0"/>
            </a:endParaRPr>
          </a:p>
        </p:txBody>
      </p:sp>
      <p:sp>
        <p:nvSpPr>
          <p:cNvPr id="17411" name="Rectangle 5"/>
          <p:cNvSpPr>
            <a:spLocks noChangeArrowheads="1"/>
          </p:cNvSpPr>
          <p:nvPr/>
        </p:nvSpPr>
        <p:spPr bwMode="auto">
          <a:xfrm>
            <a:off x="431800" y="764704"/>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pjin</a:t>
            </a:r>
            <a:r>
              <a:rPr lang="fr-FR" sz="4000" b="1" dirty="0">
                <a:latin typeface="CS Avva Shenouda" pitchFamily="34" charset="0"/>
                <a:cs typeface="Arial" charset="0"/>
              </a:rPr>
              <a:t>`;</a:t>
            </a:r>
            <a:r>
              <a:rPr lang="fr-FR" sz="4000" b="1" dirty="0" err="1">
                <a:latin typeface="CS Avva Shenouda" pitchFamily="34" charset="0"/>
                <a:cs typeface="Arial" charset="0"/>
              </a:rPr>
              <a:t>ref`i</a:t>
            </a:r>
            <a:r>
              <a:rPr lang="fr-FR" sz="4000" b="1" dirty="0">
                <a:latin typeface="CS Avva Shenouda" pitchFamily="34" charset="0"/>
                <a:cs typeface="Arial" charset="0"/>
              </a:rPr>
              <a:t>   nan `</a:t>
            </a:r>
            <a:r>
              <a:rPr lang="fr-FR" sz="4000" b="1" dirty="0" err="1">
                <a:latin typeface="CS Avva Shenouda" pitchFamily="34" charset="0"/>
                <a:cs typeface="Arial" charset="0"/>
              </a:rPr>
              <a:t>eqoun</a:t>
            </a:r>
            <a:r>
              <a:rPr lang="fr-FR" sz="4000" b="1" dirty="0">
                <a:latin typeface="CS Avva Shenouda" pitchFamily="34" charset="0"/>
                <a:cs typeface="Arial" charset="0"/>
              </a:rPr>
              <a:t>   @   `</a:t>
            </a:r>
            <a:r>
              <a:rPr lang="fr-FR" sz="4000" b="1" dirty="0" err="1">
                <a:latin typeface="CS Avva Shenouda" pitchFamily="34" charset="0"/>
                <a:cs typeface="Arial" charset="0"/>
              </a:rPr>
              <a:t>nje</a:t>
            </a:r>
            <a:r>
              <a:rPr lang="fr-FR" sz="4000" b="1" dirty="0">
                <a:latin typeface="CS Avva Shenouda" pitchFamily="34" charset="0"/>
                <a:cs typeface="Arial" charset="0"/>
              </a:rPr>
              <a:t>  `</a:t>
            </a:r>
            <a:r>
              <a:rPr lang="fr-FR" sz="4000" b="1" dirty="0" err="1">
                <a:latin typeface="CS Avva Shenouda" pitchFamily="34" charset="0"/>
                <a:cs typeface="Arial" charset="0"/>
              </a:rPr>
              <a:t>vnau</a:t>
            </a:r>
            <a:r>
              <a:rPr lang="fr-FR" sz="4000" b="1" dirty="0">
                <a:latin typeface="CS Avva Shenouda" pitchFamily="34" charset="0"/>
                <a:cs typeface="Arial" charset="0"/>
              </a:rPr>
              <a:t> `</a:t>
            </a:r>
            <a:r>
              <a:rPr lang="fr-FR" sz="4000" b="1" dirty="0" err="1">
                <a:latin typeface="CS Avva Shenouda" pitchFamily="34" charset="0"/>
                <a:cs typeface="Arial" charset="0"/>
              </a:rPr>
              <a:t>nswrp</a:t>
            </a:r>
            <a:r>
              <a:rPr lang="fr-FR" sz="4000" b="1" dirty="0">
                <a:latin typeface="CS Avva Shenouda" pitchFamily="34" charset="0"/>
                <a:cs typeface="Arial" charset="0"/>
              </a:rPr>
              <a:t>@ `w P=,=c </a:t>
            </a:r>
            <a:r>
              <a:rPr lang="fr-FR" sz="4000" b="1" dirty="0" err="1">
                <a:latin typeface="CS Avva Shenouda" pitchFamily="34" charset="0"/>
                <a:cs typeface="Arial" charset="0"/>
              </a:rPr>
              <a:t>Pennou</a:t>
            </a:r>
            <a:r>
              <a:rPr lang="fr-FR" sz="4000" b="1" dirty="0">
                <a:latin typeface="CS Avva Shenouda" pitchFamily="34" charset="0"/>
                <a:cs typeface="Arial" charset="0"/>
              </a:rPr>
              <a:t>]   @ </a:t>
            </a:r>
            <a:r>
              <a:rPr lang="fr-FR" sz="4000" b="1" dirty="0" err="1">
                <a:latin typeface="CS Avva Shenouda" pitchFamily="34" charset="0"/>
                <a:cs typeface="Arial" charset="0"/>
              </a:rPr>
              <a:t>piouwini</a:t>
            </a:r>
            <a:r>
              <a:rPr lang="fr-FR" sz="4000" b="1" dirty="0">
                <a:latin typeface="CS Avva Shenouda" pitchFamily="34" charset="0"/>
                <a:cs typeface="Arial" charset="0"/>
              </a:rPr>
              <a:t> `</a:t>
            </a:r>
            <a:r>
              <a:rPr lang="fr-FR" sz="4000" b="1" dirty="0" err="1">
                <a:latin typeface="CS Avva Shenouda" pitchFamily="34" charset="0"/>
                <a:cs typeface="Arial" charset="0"/>
              </a:rPr>
              <a:t>nta`vmyi</a:t>
            </a:r>
            <a:r>
              <a:rPr lang="fr-FR" sz="4000" b="1" dirty="0">
                <a:latin typeface="CS Avva Shenouda" pitchFamily="34" charset="0"/>
                <a:cs typeface="Arial" charset="0"/>
              </a:rPr>
              <a:t>.</a:t>
            </a:r>
          </a:p>
        </p:txBody>
      </p:sp>
      <p:sp>
        <p:nvSpPr>
          <p:cNvPr id="1741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quand sur nous se lève</a:t>
            </a:r>
          </a:p>
          <a:p>
            <a:pPr algn="ctr" fontAlgn="base">
              <a:spcBef>
                <a:spcPct val="0"/>
              </a:spcBef>
              <a:spcAft>
                <a:spcPct val="0"/>
              </a:spcAft>
            </a:pPr>
            <a:r>
              <a:rPr lang="fr-FR" sz="3200" b="1" dirty="0">
                <a:latin typeface="Book Antiqua" pitchFamily="18" charset="0"/>
                <a:cs typeface="Arial" charset="0"/>
              </a:rPr>
              <a:t>Se lève l’heure de l’aube</a:t>
            </a:r>
          </a:p>
          <a:p>
            <a:pPr algn="ctr" fontAlgn="base">
              <a:spcBef>
                <a:spcPct val="0"/>
              </a:spcBef>
              <a:spcAft>
                <a:spcPct val="0"/>
              </a:spcAft>
            </a:pPr>
            <a:r>
              <a:rPr lang="fr-FR" sz="3200" b="1" dirty="0">
                <a:latin typeface="Book Antiqua" pitchFamily="18" charset="0"/>
                <a:cs typeface="Arial" charset="0"/>
              </a:rPr>
              <a:t>Ô Christ ô notre Dieu</a:t>
            </a:r>
          </a:p>
          <a:p>
            <a:pPr algn="ctr" fontAlgn="base">
              <a:spcBef>
                <a:spcPct val="0"/>
              </a:spcBef>
              <a:spcAft>
                <a:spcPct val="0"/>
              </a:spcAft>
            </a:pPr>
            <a:r>
              <a:rPr lang="fr-FR" sz="3200" b="1" dirty="0">
                <a:latin typeface="Book Antiqua" pitchFamily="18" charset="0"/>
                <a:cs typeface="Arial" charset="0"/>
              </a:rPr>
              <a:t>Ô Toi la vraie Lumière.</a:t>
            </a:r>
          </a:p>
        </p:txBody>
      </p:sp>
    </p:spTree>
    <p:extLst>
      <p:ext uri="{BB962C8B-B14F-4D97-AF65-F5344CB8AC3E}">
        <p14:creationId xmlns:p14="http://schemas.microsoft.com/office/powerpoint/2010/main" val="80509897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864351" y="73837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فلتشرق فينا، حواس النور، ولا تغطينا، ظلمة الآلام</a:t>
            </a:r>
            <a:endParaRPr lang="fr-FR" sz="4400" b="1" dirty="0">
              <a:cs typeface="Arial" charset="0"/>
            </a:endParaRPr>
          </a:p>
        </p:txBody>
      </p:sp>
      <p:sp>
        <p:nvSpPr>
          <p:cNvPr id="1843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Marousai `nqyten @ `nje nilogicmoc `nte piouwini    @ ouoh `mpen`;refhobcten @ `nje `p,aki `nnipa;oc.</a:t>
            </a:r>
            <a:endParaRPr lang="fr-FR" sz="4000" b="1" dirty="0">
              <a:latin typeface="CS Avva Shenouda" pitchFamily="34" charset="0"/>
              <a:cs typeface="Arial" charset="0"/>
            </a:endParaRPr>
          </a:p>
        </p:txBody>
      </p:sp>
      <p:sp>
        <p:nvSpPr>
          <p:cNvPr id="1843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Fais que s’éveillent en nous</a:t>
            </a:r>
          </a:p>
          <a:p>
            <a:pPr algn="ctr" fontAlgn="base">
              <a:spcBef>
                <a:spcPct val="0"/>
              </a:spcBef>
              <a:spcAft>
                <a:spcPct val="0"/>
              </a:spcAft>
            </a:pPr>
            <a:r>
              <a:rPr lang="fr-FR" sz="3200" b="1" dirty="0">
                <a:latin typeface="Book Antiqua" pitchFamily="18" charset="0"/>
                <a:cs typeface="Arial" charset="0"/>
              </a:rPr>
              <a:t>Les sens de la lumière</a:t>
            </a:r>
          </a:p>
          <a:p>
            <a:pPr algn="ctr" fontAlgn="base">
              <a:spcBef>
                <a:spcPct val="0"/>
              </a:spcBef>
              <a:spcAft>
                <a:spcPct val="0"/>
              </a:spcAft>
            </a:pPr>
            <a:r>
              <a:rPr lang="fr-FR" sz="3200" b="1" dirty="0">
                <a:latin typeface="Book Antiqua" pitchFamily="18" charset="0"/>
                <a:cs typeface="Arial" charset="0"/>
              </a:rPr>
              <a:t>L’ombre de la douleur</a:t>
            </a:r>
          </a:p>
          <a:p>
            <a:pPr algn="ctr" fontAlgn="base">
              <a:spcBef>
                <a:spcPct val="0"/>
              </a:spcBef>
              <a:spcAft>
                <a:spcPct val="0"/>
              </a:spcAft>
            </a:pPr>
            <a:r>
              <a:rPr lang="fr-FR" sz="3200" b="1" dirty="0">
                <a:latin typeface="Book Antiqua" pitchFamily="18" charset="0"/>
                <a:cs typeface="Arial" charset="0"/>
              </a:rPr>
              <a:t>Qu’elle ne nous couvre pas</a:t>
            </a:r>
          </a:p>
        </p:txBody>
      </p:sp>
    </p:spTree>
    <p:extLst>
      <p:ext uri="{BB962C8B-B14F-4D97-AF65-F5344CB8AC3E}">
        <p14:creationId xmlns:p14="http://schemas.microsoft.com/office/powerpoint/2010/main" val="272769650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لكي نسبحك، عقلياً، مع داود، صارخين نحوك قائلين</a:t>
            </a:r>
            <a:endParaRPr lang="fr-FR" sz="4400" b="1" dirty="0">
              <a:cs typeface="Arial" charset="0"/>
            </a:endParaRPr>
          </a:p>
        </p:txBody>
      </p:sp>
      <p:sp>
        <p:nvSpPr>
          <p:cNvPr id="1945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Hina</a:t>
            </a:r>
            <a:r>
              <a:rPr lang="fr-FR" sz="4000" b="1" dirty="0">
                <a:latin typeface="CS Avva Shenouda" pitchFamily="34" charset="0"/>
                <a:cs typeface="Arial" charset="0"/>
              </a:rPr>
              <a:t> `</a:t>
            </a:r>
            <a:r>
              <a:rPr lang="fr-FR" sz="4000" b="1" dirty="0" err="1">
                <a:latin typeface="CS Avva Shenouda" pitchFamily="34" charset="0"/>
                <a:cs typeface="Arial" charset="0"/>
              </a:rPr>
              <a:t>ntenhwc</a:t>
            </a:r>
            <a:r>
              <a:rPr lang="fr-FR" sz="4000" b="1" dirty="0">
                <a:latin typeface="CS Avva Shenouda" pitchFamily="34" charset="0"/>
                <a:cs typeface="Arial" charset="0"/>
              </a:rPr>
              <a:t> `</a:t>
            </a:r>
            <a:r>
              <a:rPr lang="fr-FR" sz="4000" b="1" dirty="0" err="1">
                <a:latin typeface="CS Avva Shenouda" pitchFamily="34" charset="0"/>
                <a:cs typeface="Arial" charset="0"/>
              </a:rPr>
              <a:t>erok</a:t>
            </a:r>
            <a:r>
              <a:rPr lang="fr-FR" sz="4000" b="1" dirty="0">
                <a:latin typeface="CS Avva Shenouda" pitchFamily="34" charset="0"/>
                <a:cs typeface="Arial" charset="0"/>
              </a:rPr>
              <a:t> @ `</a:t>
            </a:r>
            <a:r>
              <a:rPr lang="fr-FR" sz="4000" b="1" dirty="0" err="1">
                <a:latin typeface="CS Avva Shenouda" pitchFamily="34" charset="0"/>
                <a:cs typeface="Arial" charset="0"/>
              </a:rPr>
              <a:t>nno`ytoc</a:t>
            </a:r>
            <a:r>
              <a:rPr lang="fr-FR" sz="4000" b="1" dirty="0">
                <a:latin typeface="CS Avva Shenouda" pitchFamily="34" charset="0"/>
                <a:cs typeface="Arial" charset="0"/>
              </a:rPr>
              <a:t> nem </a:t>
            </a:r>
            <a:r>
              <a:rPr lang="fr-FR" sz="4000" b="1" dirty="0" err="1">
                <a:latin typeface="CS Avva Shenouda" pitchFamily="34" charset="0"/>
                <a:cs typeface="Arial" charset="0"/>
              </a:rPr>
              <a:t>Dauid</a:t>
            </a:r>
            <a:r>
              <a:rPr lang="fr-FR" sz="4000" b="1" dirty="0">
                <a:latin typeface="CS Avva Shenouda" pitchFamily="34" charset="0"/>
                <a:cs typeface="Arial" charset="0"/>
              </a:rPr>
              <a:t>@ `</a:t>
            </a:r>
            <a:r>
              <a:rPr lang="fr-FR" sz="4000" b="1" dirty="0" err="1">
                <a:latin typeface="CS Avva Shenouda" pitchFamily="34" charset="0"/>
                <a:cs typeface="Arial" charset="0"/>
              </a:rPr>
              <a:t>enws</a:t>
            </a:r>
            <a:r>
              <a:rPr lang="fr-FR" sz="4000" b="1" dirty="0">
                <a:latin typeface="CS Avva Shenouda" pitchFamily="34" charset="0"/>
                <a:cs typeface="Arial" charset="0"/>
              </a:rPr>
              <a:t> </a:t>
            </a:r>
            <a:r>
              <a:rPr lang="fr-FR" sz="4000" b="1" dirty="0" err="1">
                <a:latin typeface="CS Avva Shenouda" pitchFamily="34" charset="0"/>
                <a:cs typeface="Arial" charset="0"/>
              </a:rPr>
              <a:t>oubyk</a:t>
            </a:r>
            <a:r>
              <a:rPr lang="fr-FR" sz="4000" b="1" dirty="0">
                <a:latin typeface="CS Avva Shenouda" pitchFamily="34" charset="0"/>
                <a:cs typeface="Arial" charset="0"/>
              </a:rPr>
              <a:t>  @ </a:t>
            </a:r>
            <a:r>
              <a:rPr lang="fr-FR" sz="4000" b="1" dirty="0" err="1">
                <a:latin typeface="CS Avva Shenouda" pitchFamily="34" charset="0"/>
                <a:cs typeface="Arial" charset="0"/>
              </a:rPr>
              <a:t>ouoh</a:t>
            </a:r>
            <a:r>
              <a:rPr lang="fr-FR" sz="4000" b="1" dirty="0">
                <a:latin typeface="CS Avva Shenouda" pitchFamily="34" charset="0"/>
                <a:cs typeface="Arial" charset="0"/>
              </a:rPr>
              <a:t> `</a:t>
            </a:r>
            <a:r>
              <a:rPr lang="fr-FR" sz="4000" b="1" dirty="0" err="1">
                <a:latin typeface="CS Avva Shenouda" pitchFamily="34" charset="0"/>
                <a:cs typeface="Arial" charset="0"/>
              </a:rPr>
              <a:t>enjw</a:t>
            </a:r>
            <a:r>
              <a:rPr lang="fr-FR" sz="4000" b="1" dirty="0">
                <a:latin typeface="CS Avva Shenouda" pitchFamily="34" charset="0"/>
                <a:cs typeface="Arial" charset="0"/>
              </a:rPr>
              <a:t> `</a:t>
            </a:r>
            <a:r>
              <a:rPr lang="fr-FR" sz="4000" b="1" dirty="0" err="1">
                <a:latin typeface="CS Avva Shenouda" pitchFamily="34" charset="0"/>
                <a:cs typeface="Arial" charset="0"/>
              </a:rPr>
              <a:t>mmoc</a:t>
            </a:r>
            <a:r>
              <a:rPr lang="fr-FR" sz="4000" b="1" dirty="0">
                <a:latin typeface="CS Avva Shenouda" pitchFamily="34" charset="0"/>
                <a:cs typeface="Arial" charset="0"/>
              </a:rPr>
              <a:t>.</a:t>
            </a:r>
          </a:p>
        </p:txBody>
      </p:sp>
      <p:sp>
        <p:nvSpPr>
          <p:cNvPr id="1946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Ainsi, que nos pensées</a:t>
            </a:r>
          </a:p>
          <a:p>
            <a:pPr algn="ctr" fontAlgn="base">
              <a:spcBef>
                <a:spcPct val="0"/>
              </a:spcBef>
              <a:spcAft>
                <a:spcPct val="0"/>
              </a:spcAft>
            </a:pPr>
            <a:r>
              <a:rPr lang="fr-FR" sz="3200" b="1" dirty="0">
                <a:latin typeface="Book Antiqua" pitchFamily="18" charset="0"/>
                <a:cs typeface="Arial" charset="0"/>
              </a:rPr>
              <a:t>Te louent avec David</a:t>
            </a:r>
          </a:p>
          <a:p>
            <a:pPr algn="ctr" fontAlgn="base">
              <a:spcBef>
                <a:spcPct val="0"/>
              </a:spcBef>
              <a:spcAft>
                <a:spcPct val="0"/>
              </a:spcAft>
            </a:pPr>
            <a:r>
              <a:rPr lang="fr-FR" sz="3200" b="1" dirty="0">
                <a:latin typeface="Book Antiqua" pitchFamily="18" charset="0"/>
                <a:cs typeface="Arial" charset="0"/>
              </a:rPr>
              <a:t>En s’écriant vers Toi</a:t>
            </a:r>
          </a:p>
          <a:p>
            <a:pPr algn="ctr" fontAlgn="base">
              <a:spcBef>
                <a:spcPct val="0"/>
              </a:spcBef>
              <a:spcAft>
                <a:spcPct val="0"/>
              </a:spcAft>
            </a:pPr>
            <a:r>
              <a:rPr lang="fr-FR" sz="3200" b="1" dirty="0">
                <a:latin typeface="Book Antiqua" pitchFamily="18" charset="0"/>
                <a:cs typeface="Arial" charset="0"/>
              </a:rPr>
              <a:t>Clamant, et en disant :</a:t>
            </a:r>
          </a:p>
        </p:txBody>
      </p:sp>
    </p:spTree>
    <p:extLst>
      <p:ext uri="{BB962C8B-B14F-4D97-AF65-F5344CB8AC3E}">
        <p14:creationId xmlns:p14="http://schemas.microsoft.com/office/powerpoint/2010/main" val="116824200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64351" y="73837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سبق أن بلغت، عيناي وقت السحر، لأتلو، جميع أقوالك</a:t>
            </a:r>
            <a:endParaRPr lang="fr-FR" sz="4400" b="1">
              <a:cs typeface="Arial" charset="0"/>
            </a:endParaRPr>
          </a:p>
        </p:txBody>
      </p:sp>
      <p:sp>
        <p:nvSpPr>
          <p:cNvPr id="2048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Je auersorp `mvoh@ `nje nabal `m`vnau `nswrp @ `e`ermeletan@ qen nekcaji tyrou.</a:t>
            </a:r>
            <a:endParaRPr lang="fr-FR" sz="4000" b="1" dirty="0">
              <a:latin typeface="CS Avva Shenouda" pitchFamily="34" charset="0"/>
              <a:cs typeface="Arial" charset="0"/>
            </a:endParaRPr>
          </a:p>
        </p:txBody>
      </p:sp>
      <p:sp>
        <p:nvSpPr>
          <p:cNvPr id="2048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Mes yeux ont devancé</a:t>
            </a:r>
          </a:p>
          <a:p>
            <a:pPr algn="ctr" fontAlgn="base">
              <a:spcBef>
                <a:spcPct val="0"/>
              </a:spcBef>
              <a:spcAft>
                <a:spcPct val="0"/>
              </a:spcAft>
            </a:pPr>
            <a:r>
              <a:rPr lang="fr-FR" sz="3200" b="1" dirty="0">
                <a:latin typeface="Book Antiqua" pitchFamily="18" charset="0"/>
                <a:cs typeface="Arial" charset="0"/>
              </a:rPr>
              <a:t>Les signes de l’aurore</a:t>
            </a:r>
          </a:p>
          <a:p>
            <a:pPr algn="ctr" fontAlgn="base">
              <a:spcBef>
                <a:spcPct val="0"/>
              </a:spcBef>
              <a:spcAft>
                <a:spcPct val="0"/>
              </a:spcAft>
            </a:pPr>
            <a:r>
              <a:rPr lang="fr-FR" sz="3200" b="1" dirty="0">
                <a:latin typeface="Book Antiqua" pitchFamily="18" charset="0"/>
                <a:cs typeface="Arial" charset="0"/>
              </a:rPr>
              <a:t>Afin de méditer</a:t>
            </a:r>
          </a:p>
          <a:p>
            <a:pPr algn="ctr" fontAlgn="base">
              <a:spcBef>
                <a:spcPct val="0"/>
              </a:spcBef>
              <a:spcAft>
                <a:spcPct val="0"/>
              </a:spcAft>
            </a:pPr>
            <a:r>
              <a:rPr lang="fr-FR" sz="3200" b="1" dirty="0">
                <a:latin typeface="Book Antiqua" pitchFamily="18" charset="0"/>
                <a:cs typeface="Arial" charset="0"/>
              </a:rPr>
              <a:t>Chacune de Tes paroles</a:t>
            </a:r>
          </a:p>
        </p:txBody>
      </p:sp>
    </p:spTree>
    <p:extLst>
      <p:ext uri="{BB962C8B-B14F-4D97-AF65-F5344CB8AC3E}">
        <p14:creationId xmlns:p14="http://schemas.microsoft.com/office/powerpoint/2010/main" val="19082149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6864351" y="7686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اسمع صوتنا، كعظيم رحمتك، ونجنا أيها الرب إلهنا، حسب رأفاتك</a:t>
            </a:r>
            <a:endParaRPr lang="fr-FR" sz="4400" b="1">
              <a:cs typeface="Arial" charset="0"/>
            </a:endParaRPr>
          </a:p>
        </p:txBody>
      </p:sp>
      <p:sp>
        <p:nvSpPr>
          <p:cNvPr id="21507" name="Rectangle 5"/>
          <p:cNvSpPr>
            <a:spLocks noChangeArrowheads="1"/>
          </p:cNvSpPr>
          <p:nvPr/>
        </p:nvSpPr>
        <p:spPr bwMode="auto">
          <a:xfrm>
            <a:off x="431800" y="760735"/>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Cwtem</a:t>
            </a:r>
            <a:r>
              <a:rPr lang="fr-FR" sz="4000" b="1" dirty="0">
                <a:latin typeface="CS Avva Shenouda" pitchFamily="34" charset="0"/>
                <a:cs typeface="Arial" charset="0"/>
              </a:rPr>
              <a:t> `</a:t>
            </a:r>
            <a:r>
              <a:rPr lang="fr-FR" sz="4000" b="1" dirty="0" err="1">
                <a:latin typeface="CS Avva Shenouda" pitchFamily="34" charset="0"/>
                <a:cs typeface="Arial" charset="0"/>
              </a:rPr>
              <a:t>eten`cmy</a:t>
            </a:r>
            <a:r>
              <a:rPr lang="fr-FR" sz="4000" b="1" dirty="0">
                <a:latin typeface="CS Avva Shenouda" pitchFamily="34" charset="0"/>
                <a:cs typeface="Arial" charset="0"/>
              </a:rPr>
              <a:t> @ kata </a:t>
            </a:r>
            <a:r>
              <a:rPr lang="fr-FR" sz="4000" b="1" dirty="0" err="1">
                <a:latin typeface="CS Avva Shenouda" pitchFamily="34" charset="0"/>
                <a:cs typeface="Arial" charset="0"/>
              </a:rPr>
              <a:t>peknis</a:t>
            </a:r>
            <a:r>
              <a:rPr lang="fr-FR" sz="4000" b="1" dirty="0">
                <a:latin typeface="CS Avva Shenouda" pitchFamily="34" charset="0"/>
                <a:cs typeface="Arial" charset="0"/>
              </a:rPr>
              <a:t>] `</a:t>
            </a:r>
            <a:r>
              <a:rPr lang="fr-FR" sz="4000" b="1" dirty="0" err="1">
                <a:latin typeface="CS Avva Shenouda" pitchFamily="34" charset="0"/>
                <a:cs typeface="Arial" charset="0"/>
              </a:rPr>
              <a:t>nnai</a:t>
            </a:r>
            <a:r>
              <a:rPr lang="fr-FR" sz="4000" b="1" dirty="0">
                <a:latin typeface="CS Avva Shenouda" pitchFamily="34" charset="0"/>
                <a:cs typeface="Arial" charset="0"/>
              </a:rPr>
              <a:t> @ </a:t>
            </a:r>
            <a:r>
              <a:rPr lang="fr-FR" sz="4000" b="1" dirty="0" err="1">
                <a:latin typeface="CS Avva Shenouda" pitchFamily="34" charset="0"/>
                <a:cs typeface="Arial" charset="0"/>
              </a:rPr>
              <a:t>nahmen</a:t>
            </a:r>
            <a:r>
              <a:rPr lang="fr-FR" sz="4000" b="1" dirty="0">
                <a:latin typeface="CS Avva Shenouda" pitchFamily="34" charset="0"/>
                <a:cs typeface="Arial" charset="0"/>
              </a:rPr>
              <a:t> P=o=c </a:t>
            </a:r>
            <a:r>
              <a:rPr lang="fr-FR" sz="4000" b="1" dirty="0" err="1">
                <a:latin typeface="CS Avva Shenouda" pitchFamily="34" charset="0"/>
                <a:cs typeface="Arial" charset="0"/>
              </a:rPr>
              <a:t>Pennou</a:t>
            </a:r>
            <a:r>
              <a:rPr lang="fr-FR" sz="4000" b="1" dirty="0">
                <a:latin typeface="CS Avva Shenouda" pitchFamily="34" charset="0"/>
                <a:cs typeface="Arial" charset="0"/>
              </a:rPr>
              <a:t>] @ kata </a:t>
            </a:r>
            <a:r>
              <a:rPr lang="fr-FR" sz="4000" b="1" dirty="0" err="1">
                <a:latin typeface="CS Avva Shenouda" pitchFamily="34" charset="0"/>
                <a:cs typeface="Arial" charset="0"/>
              </a:rPr>
              <a:t>nekmetsenhyt</a:t>
            </a:r>
            <a:endParaRPr lang="fr-FR" sz="4000" b="1" dirty="0">
              <a:latin typeface="CS Avva Shenouda" pitchFamily="34" charset="0"/>
              <a:cs typeface="Arial" charset="0"/>
            </a:endParaRPr>
          </a:p>
        </p:txBody>
      </p:sp>
      <p:sp>
        <p:nvSpPr>
          <p:cNvPr id="2150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Ecoute notre voix</a:t>
            </a:r>
          </a:p>
          <a:p>
            <a:pPr algn="ctr" fontAlgn="base">
              <a:spcBef>
                <a:spcPct val="0"/>
              </a:spcBef>
              <a:spcAft>
                <a:spcPct val="0"/>
              </a:spcAft>
            </a:pPr>
            <a:r>
              <a:rPr lang="fr-FR" sz="3200" b="1" dirty="0">
                <a:latin typeface="Book Antiqua" pitchFamily="18" charset="0"/>
                <a:cs typeface="Arial" charset="0"/>
              </a:rPr>
              <a:t>Selon Ta grande pitié</a:t>
            </a:r>
          </a:p>
          <a:p>
            <a:pPr algn="ctr" fontAlgn="base">
              <a:spcBef>
                <a:spcPct val="0"/>
              </a:spcBef>
              <a:spcAft>
                <a:spcPct val="0"/>
              </a:spcAft>
            </a:pPr>
            <a:r>
              <a:rPr lang="fr-FR" sz="3200" b="1" dirty="0">
                <a:latin typeface="Book Antiqua" pitchFamily="18" charset="0"/>
                <a:cs typeface="Arial" charset="0"/>
              </a:rPr>
              <a:t>Et sauve-nous Seigneur</a:t>
            </a:r>
          </a:p>
          <a:p>
            <a:pPr algn="ctr" fontAlgn="base">
              <a:spcBef>
                <a:spcPct val="0"/>
              </a:spcBef>
              <a:spcAft>
                <a:spcPct val="0"/>
              </a:spcAft>
            </a:pPr>
            <a:r>
              <a:rPr lang="fr-FR" sz="3200" b="1" dirty="0">
                <a:latin typeface="Book Antiqua" pitchFamily="18" charset="0"/>
                <a:cs typeface="Arial" charset="0"/>
              </a:rPr>
              <a:t>Ô Dieu par Ta tendresse</a:t>
            </a:r>
          </a:p>
        </p:txBody>
      </p:sp>
    </p:spTree>
    <p:extLst>
      <p:ext uri="{BB962C8B-B14F-4D97-AF65-F5344CB8AC3E}">
        <p14:creationId xmlns:p14="http://schemas.microsoft.com/office/powerpoint/2010/main" val="399015966"/>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6864351" y="804139"/>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يا الله المهتم، صانع الخيرات، مدبر مختاريه، حسناً.</a:t>
            </a:r>
            <a:endParaRPr lang="fr-FR" sz="4400" b="1" dirty="0">
              <a:cs typeface="Arial" charset="0"/>
            </a:endParaRPr>
          </a:p>
        </p:txBody>
      </p:sp>
      <p:sp>
        <p:nvSpPr>
          <p:cNvPr id="22531" name="Rectangle 5"/>
          <p:cNvSpPr>
            <a:spLocks noChangeArrowheads="1"/>
          </p:cNvSpPr>
          <p:nvPr/>
        </p:nvSpPr>
        <p:spPr bwMode="auto">
          <a:xfrm>
            <a:off x="431800" y="796201"/>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V] pifairwous @ `nref`erpe;nanef @ pireferoikonomin @ `nnefcwtp `nkalwc.</a:t>
            </a:r>
            <a:endParaRPr lang="fr-FR" sz="4000" b="1" dirty="0">
              <a:latin typeface="CS Avva Shenouda" pitchFamily="34" charset="0"/>
              <a:cs typeface="Arial" charset="0"/>
            </a:endParaRPr>
          </a:p>
        </p:txBody>
      </p:sp>
      <p:sp>
        <p:nvSpPr>
          <p:cNvPr id="2253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Ô Dieu attentionné</a:t>
            </a:r>
          </a:p>
          <a:p>
            <a:pPr algn="ctr" fontAlgn="base">
              <a:spcBef>
                <a:spcPct val="0"/>
              </a:spcBef>
              <a:spcAft>
                <a:spcPct val="0"/>
              </a:spcAft>
            </a:pPr>
            <a:r>
              <a:rPr lang="fr-FR" sz="3200" b="1" dirty="0">
                <a:latin typeface="Book Antiqua" pitchFamily="18" charset="0"/>
                <a:cs typeface="Arial" charset="0"/>
              </a:rPr>
              <a:t>Il est le Bienfaiteur</a:t>
            </a:r>
          </a:p>
          <a:p>
            <a:pPr algn="ctr" fontAlgn="base">
              <a:spcBef>
                <a:spcPct val="0"/>
              </a:spcBef>
              <a:spcAft>
                <a:spcPct val="0"/>
              </a:spcAft>
            </a:pPr>
            <a:r>
              <a:rPr lang="fr-FR" sz="3200" b="1" dirty="0">
                <a:latin typeface="Book Antiqua" pitchFamily="18" charset="0"/>
                <a:cs typeface="Arial" charset="0"/>
              </a:rPr>
              <a:t>Pourvoit bien aux besoins</a:t>
            </a:r>
          </a:p>
          <a:p>
            <a:pPr algn="ctr" fontAlgn="base">
              <a:spcBef>
                <a:spcPct val="0"/>
              </a:spcBef>
              <a:spcAft>
                <a:spcPct val="0"/>
              </a:spcAft>
            </a:pPr>
            <a:r>
              <a:rPr lang="fr-FR" sz="3200" b="1" dirty="0">
                <a:latin typeface="Book Antiqua" pitchFamily="18" charset="0"/>
                <a:cs typeface="Arial" charset="0"/>
              </a:rPr>
              <a:t>De ceux qu’Il a élus.</a:t>
            </a:r>
          </a:p>
        </p:txBody>
      </p:sp>
    </p:spTree>
    <p:extLst>
      <p:ext uri="{BB962C8B-B14F-4D97-AF65-F5344CB8AC3E}">
        <p14:creationId xmlns:p14="http://schemas.microsoft.com/office/powerpoint/2010/main" val="326999819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المدبر القوي، للملتجئين، المتشوق لخلاص، ونجاة كل أحد</a:t>
            </a:r>
            <a:endParaRPr lang="fr-FR" sz="4400" b="1" dirty="0">
              <a:cs typeface="Arial" charset="0"/>
            </a:endParaRPr>
          </a:p>
        </p:txBody>
      </p:sp>
      <p:sp>
        <p:nvSpPr>
          <p:cNvPr id="2355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Pireferhemi</a:t>
            </a:r>
            <a:r>
              <a:rPr lang="fr-FR" sz="4000" b="1" dirty="0">
                <a:latin typeface="CS Avva Shenouda" pitchFamily="34" charset="0"/>
                <a:cs typeface="Arial" charset="0"/>
              </a:rPr>
              <a:t> `</a:t>
            </a:r>
            <a:r>
              <a:rPr lang="fr-FR" sz="4000" b="1" dirty="0" err="1">
                <a:latin typeface="CS Avva Shenouda" pitchFamily="34" charset="0"/>
                <a:cs typeface="Arial" charset="0"/>
              </a:rPr>
              <a:t>etjor</a:t>
            </a:r>
            <a:r>
              <a:rPr lang="fr-FR" sz="4000" b="1" dirty="0">
                <a:latin typeface="CS Avva Shenouda" pitchFamily="34" charset="0"/>
                <a:cs typeface="Arial" charset="0"/>
              </a:rPr>
              <a:t> @ `</a:t>
            </a:r>
            <a:r>
              <a:rPr lang="fr-FR" sz="4000" b="1" dirty="0" err="1">
                <a:latin typeface="CS Avva Shenouda" pitchFamily="34" charset="0"/>
                <a:cs typeface="Arial" charset="0"/>
              </a:rPr>
              <a:t>nny`etauvwt</a:t>
            </a:r>
            <a:r>
              <a:rPr lang="fr-FR" sz="4000" b="1" dirty="0">
                <a:latin typeface="CS Avva Shenouda" pitchFamily="34" charset="0"/>
                <a:cs typeface="Arial" charset="0"/>
              </a:rPr>
              <a:t> </a:t>
            </a:r>
            <a:r>
              <a:rPr lang="fr-FR" sz="4000" b="1" dirty="0" err="1">
                <a:latin typeface="CS Avva Shenouda" pitchFamily="34" charset="0"/>
                <a:cs typeface="Arial" charset="0"/>
              </a:rPr>
              <a:t>harof</a:t>
            </a:r>
            <a:endParaRPr lang="fr-FR" sz="4000" b="1" dirty="0">
              <a:latin typeface="CS Avva Shenouda" pitchFamily="34" charset="0"/>
              <a:cs typeface="Arial" charset="0"/>
            </a:endParaRPr>
          </a:p>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vref</a:t>
            </a:r>
            <a:r>
              <a:rPr lang="fr-FR" sz="4000" b="1" dirty="0">
                <a:latin typeface="CS Avva Shenouda" pitchFamily="34" charset="0"/>
                <a:cs typeface="Arial" charset="0"/>
              </a:rPr>
              <a:t>[</a:t>
            </a:r>
            <a:r>
              <a:rPr lang="fr-FR" sz="4000" b="1" dirty="0" err="1">
                <a:latin typeface="CS Avva Shenouda" pitchFamily="34" charset="0"/>
                <a:cs typeface="Arial" charset="0"/>
              </a:rPr>
              <a:t>isswou</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ouon</a:t>
            </a:r>
            <a:r>
              <a:rPr lang="fr-FR" sz="4000" b="1" dirty="0">
                <a:latin typeface="CS Avva Shenouda" pitchFamily="34" charset="0"/>
                <a:cs typeface="Arial" charset="0"/>
              </a:rPr>
              <a:t>    </a:t>
            </a:r>
            <a:r>
              <a:rPr lang="fr-FR" sz="4000" b="1" dirty="0" err="1">
                <a:latin typeface="CS Avva Shenouda" pitchFamily="34" charset="0"/>
                <a:cs typeface="Arial" charset="0"/>
              </a:rPr>
              <a:t>niben</a:t>
            </a:r>
            <a:r>
              <a:rPr lang="fr-FR" sz="4000" b="1" dirty="0">
                <a:latin typeface="CS Avva Shenouda" pitchFamily="34" charset="0"/>
                <a:cs typeface="Arial" charset="0"/>
              </a:rPr>
              <a:t>   @ </a:t>
            </a:r>
            <a:r>
              <a:rPr lang="fr-FR" sz="4000" b="1" dirty="0" err="1">
                <a:latin typeface="CS Avva Shenouda" pitchFamily="34" charset="0"/>
                <a:cs typeface="Arial" charset="0"/>
              </a:rPr>
              <a:t>nohem</a:t>
            </a:r>
            <a:r>
              <a:rPr lang="fr-FR" sz="4000" b="1" dirty="0">
                <a:latin typeface="CS Avva Shenouda" pitchFamily="34" charset="0"/>
                <a:cs typeface="Arial" charset="0"/>
              </a:rPr>
              <a:t> `</a:t>
            </a:r>
            <a:r>
              <a:rPr lang="fr-FR" sz="4000" b="1" dirty="0" err="1">
                <a:latin typeface="CS Avva Shenouda" pitchFamily="34" charset="0"/>
                <a:cs typeface="Arial" charset="0"/>
              </a:rPr>
              <a:t>ntououjai</a:t>
            </a:r>
            <a:r>
              <a:rPr lang="fr-FR" sz="4000" b="1" dirty="0">
                <a:latin typeface="CS Avva Shenouda" pitchFamily="34" charset="0"/>
                <a:cs typeface="Arial" charset="0"/>
              </a:rPr>
              <a:t>.</a:t>
            </a:r>
          </a:p>
        </p:txBody>
      </p:sp>
      <p:sp>
        <p:nvSpPr>
          <p:cNvPr id="2355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 guide puissant de ceux</a:t>
            </a:r>
          </a:p>
          <a:p>
            <a:pPr algn="ctr" fontAlgn="base">
              <a:spcBef>
                <a:spcPct val="0"/>
              </a:spcBef>
              <a:spcAft>
                <a:spcPct val="0"/>
              </a:spcAft>
            </a:pPr>
            <a:r>
              <a:rPr lang="fr-FR" sz="3200" b="1" dirty="0">
                <a:latin typeface="Book Antiqua" pitchFamily="18" charset="0"/>
                <a:cs typeface="Arial" charset="0"/>
              </a:rPr>
              <a:t>Qui ont recours à Lui</a:t>
            </a:r>
          </a:p>
          <a:p>
            <a:pPr algn="ctr" fontAlgn="base">
              <a:spcBef>
                <a:spcPct val="0"/>
              </a:spcBef>
              <a:spcAft>
                <a:spcPct val="0"/>
              </a:spcAft>
            </a:pPr>
            <a:r>
              <a:rPr lang="fr-FR" sz="3200" b="1" dirty="0">
                <a:latin typeface="Book Antiqua" pitchFamily="18" charset="0"/>
                <a:cs typeface="Arial" charset="0"/>
              </a:rPr>
              <a:t>Désire le salut</a:t>
            </a:r>
          </a:p>
          <a:p>
            <a:pPr algn="ctr" fontAlgn="base">
              <a:spcBef>
                <a:spcPct val="0"/>
              </a:spcBef>
              <a:spcAft>
                <a:spcPct val="0"/>
              </a:spcAft>
            </a:pPr>
            <a:r>
              <a:rPr lang="fr-FR" sz="3200" b="1" dirty="0">
                <a:latin typeface="Book Antiqua" pitchFamily="18" charset="0"/>
                <a:cs typeface="Arial" charset="0"/>
              </a:rPr>
              <a:t>Et secours de chacun.</a:t>
            </a:r>
          </a:p>
        </p:txBody>
      </p:sp>
    </p:spTree>
    <p:extLst>
      <p:ext uri="{BB962C8B-B14F-4D97-AF65-F5344CB8AC3E}">
        <p14:creationId xmlns:p14="http://schemas.microsoft.com/office/powerpoint/2010/main" val="2576457408"/>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بصلاحك هيأت، لنا الليل، انعم لنا بهذا اليوم، ونحن بغير خطية</a:t>
            </a:r>
            <a:endParaRPr lang="fr-FR" sz="4400" b="1">
              <a:cs typeface="Arial" charset="0"/>
            </a:endParaRPr>
          </a:p>
        </p:txBody>
      </p:sp>
      <p:sp>
        <p:nvSpPr>
          <p:cNvPr id="2457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Qen tekmet`,ryctoc @akcob] nan `mpi`ejwrh</a:t>
            </a:r>
          </a:p>
          <a:p>
            <a:pPr algn="just" fontAlgn="base">
              <a:spcBef>
                <a:spcPct val="0"/>
              </a:spcBef>
              <a:spcAft>
                <a:spcPct val="0"/>
              </a:spcAft>
            </a:pPr>
            <a:r>
              <a:rPr lang="pt-BR" sz="4000" b="1" dirty="0">
                <a:latin typeface="CS Avva Shenouda" pitchFamily="34" charset="0"/>
                <a:cs typeface="Arial" charset="0"/>
              </a:rPr>
              <a:t> @   `ari`hmot   nan `mpai`ehoou @ `enoi `na;nobi.</a:t>
            </a:r>
            <a:endParaRPr lang="fr-FR" sz="4000" b="1" dirty="0">
              <a:latin typeface="CS Avva Shenouda" pitchFamily="34" charset="0"/>
              <a:cs typeface="Arial" charset="0"/>
            </a:endParaRPr>
          </a:p>
        </p:txBody>
      </p:sp>
      <p:sp>
        <p:nvSpPr>
          <p:cNvPr id="24580"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Aussi par Ta bonté</a:t>
            </a:r>
          </a:p>
          <a:p>
            <a:pPr algn="ctr" fontAlgn="base">
              <a:spcBef>
                <a:spcPct val="0"/>
              </a:spcBef>
              <a:spcAft>
                <a:spcPct val="0"/>
              </a:spcAft>
            </a:pPr>
            <a:r>
              <a:rPr lang="fr-FR" sz="3200" b="1" dirty="0">
                <a:latin typeface="Book Antiqua" pitchFamily="18" charset="0"/>
                <a:cs typeface="Arial" charset="0"/>
              </a:rPr>
              <a:t>Tu fis pour nous la nuit</a:t>
            </a:r>
          </a:p>
          <a:p>
            <a:pPr algn="ctr" fontAlgn="base">
              <a:spcBef>
                <a:spcPct val="0"/>
              </a:spcBef>
              <a:spcAft>
                <a:spcPct val="0"/>
              </a:spcAft>
            </a:pPr>
            <a:r>
              <a:rPr lang="fr-FR" sz="3200" b="1" dirty="0">
                <a:latin typeface="Book Antiqua" pitchFamily="18" charset="0"/>
                <a:cs typeface="Arial" charset="0"/>
              </a:rPr>
              <a:t>Donne-nous de traverser</a:t>
            </a:r>
          </a:p>
          <a:p>
            <a:pPr algn="ctr" fontAlgn="base">
              <a:spcBef>
                <a:spcPct val="0"/>
              </a:spcBef>
              <a:spcAft>
                <a:spcPct val="0"/>
              </a:spcAft>
            </a:pPr>
            <a:r>
              <a:rPr lang="fr-FR" sz="3200" b="1" dirty="0">
                <a:latin typeface="Book Antiqua" pitchFamily="18" charset="0"/>
                <a:cs typeface="Arial" charset="0"/>
              </a:rPr>
              <a:t>Ce jour-là sans péché.</a:t>
            </a:r>
          </a:p>
        </p:txBody>
      </p:sp>
    </p:spTree>
    <p:extLst>
      <p:ext uri="{BB962C8B-B14F-4D97-AF65-F5344CB8AC3E}">
        <p14:creationId xmlns:p14="http://schemas.microsoft.com/office/powerpoint/2010/main" val="270198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أرسلت روحك </a:t>
            </a:r>
            <a:r>
              <a:rPr lang="ar-EG" sz="4400" b="1" dirty="0" err="1"/>
              <a:t>فغطاهم</a:t>
            </a:r>
            <a:r>
              <a:rPr lang="ar-EG" sz="4400" b="1" dirty="0"/>
              <a:t> البحر. وغطسوا إلى أسفل كالرصاص في مياه كثيرة.</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err="1">
                <a:latin typeface="CS Avva Shenouda" pitchFamily="34" charset="0"/>
              </a:rPr>
              <a:t>Akouwrp</a:t>
            </a:r>
            <a:r>
              <a:rPr lang="fr-FR" sz="3600" b="1">
                <a:latin typeface="CS Avva Shenouda" pitchFamily="34" charset="0"/>
              </a:rPr>
              <a:t> `mpek=p=n=a </a:t>
            </a:r>
            <a:r>
              <a:rPr lang="fr-FR" sz="3600" b="1" err="1">
                <a:latin typeface="CS Avva Shenouda" pitchFamily="34" charset="0"/>
              </a:rPr>
              <a:t>afhobcou</a:t>
            </a:r>
            <a:r>
              <a:rPr lang="fr-FR" sz="3600" b="1">
                <a:latin typeface="CS Avva Shenouda" pitchFamily="34" charset="0"/>
              </a:rPr>
              <a:t> `nje `viom </a:t>
            </a:r>
            <a:r>
              <a:rPr lang="fr-FR" sz="3600" b="1" dirty="0">
                <a:latin typeface="CS Avva Shenouda" pitchFamily="34" charset="0"/>
              </a:rPr>
              <a:t>@  </a:t>
            </a:r>
            <a:r>
              <a:rPr lang="fr-FR" sz="3600" b="1" err="1">
                <a:latin typeface="CS Avva Shenouda" pitchFamily="34" charset="0"/>
              </a:rPr>
              <a:t>auwmc</a:t>
            </a:r>
            <a:r>
              <a:rPr lang="fr-FR" sz="3600" b="1">
                <a:latin typeface="CS Avva Shenouda" pitchFamily="34" charset="0"/>
              </a:rPr>
              <a:t> `epecyt `m`vry] `noutath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hanmwou</a:t>
            </a:r>
            <a:r>
              <a:rPr lang="fr-FR" sz="3600" b="1" dirty="0">
                <a:latin typeface="CS Avva Shenouda" pitchFamily="34" charset="0"/>
              </a:rPr>
              <a:t> </a:t>
            </a:r>
            <a:r>
              <a:rPr lang="fr-FR" sz="3600" b="1" dirty="0" err="1">
                <a:latin typeface="CS Avva Shenouda" pitchFamily="34" charset="0"/>
              </a:rPr>
              <a:t>euos</a:t>
            </a:r>
            <a:r>
              <a:rPr lang="fr-FR" sz="3600" b="1" dirty="0">
                <a:latin typeface="CS Avva Shenouda" pitchFamily="34" charset="0"/>
              </a:rPr>
              <a:t>.</a:t>
            </a:r>
          </a:p>
        </p:txBody>
      </p:sp>
      <p:sp>
        <p:nvSpPr>
          <p:cNvPr id="7" name="Rectangle 6"/>
          <p:cNvSpPr/>
          <p:nvPr/>
        </p:nvSpPr>
        <p:spPr>
          <a:xfrm>
            <a:off x="911424" y="3959186"/>
            <a:ext cx="10081120" cy="2062103"/>
          </a:xfrm>
          <a:prstGeom prst="rect">
            <a:avLst/>
          </a:prstGeom>
        </p:spPr>
        <p:txBody>
          <a:bodyPr wrap="square">
            <a:spAutoFit/>
          </a:bodyPr>
          <a:lstStyle/>
          <a:p>
            <a:pPr algn="ctr"/>
            <a:r>
              <a:rPr lang="fr-FR" sz="3200" b="1" dirty="0">
                <a:latin typeface="Book Antiqua" pitchFamily="18" charset="0"/>
              </a:rPr>
              <a:t>De Ton esprit, Tu as soufflé</a:t>
            </a:r>
          </a:p>
          <a:p>
            <a:pPr algn="ctr"/>
            <a:r>
              <a:rPr lang="fr-FR" sz="3200" b="1" dirty="0">
                <a:latin typeface="Book Antiqua" pitchFamily="18" charset="0"/>
              </a:rPr>
              <a:t>La mer les a tous recouverts</a:t>
            </a:r>
          </a:p>
          <a:p>
            <a:pPr algn="ctr"/>
            <a:r>
              <a:rPr lang="fr-FR" sz="3200" b="1" dirty="0">
                <a:latin typeface="Book Antiqua" pitchFamily="18" charset="0"/>
              </a:rPr>
              <a:t>Ils s’enfoncèrent comme du plomb</a:t>
            </a:r>
          </a:p>
          <a:p>
            <a:pPr algn="ctr"/>
            <a:r>
              <a:rPr lang="fr-FR" sz="3200" b="1" dirty="0">
                <a:latin typeface="Book Antiqua" pitchFamily="18" charset="0"/>
              </a:rPr>
              <a:t>Dans le torrent des eaux puissantes</a:t>
            </a:r>
          </a:p>
        </p:txBody>
      </p:sp>
    </p:spTree>
    <p:extLst>
      <p:ext uri="{BB962C8B-B14F-4D97-AF65-F5344CB8AC3E}">
        <p14:creationId xmlns:p14="http://schemas.microsoft.com/office/powerpoint/2010/main" val="137111560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6864351" y="7685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لنستحق أن نرفع، أيدينا اليك، أمامك بغير غضب، ولا فكر ردئ.</a:t>
            </a:r>
            <a:endParaRPr lang="fr-FR" sz="4400" b="1">
              <a:cs typeface="Arial" charset="0"/>
            </a:endParaRPr>
          </a:p>
        </p:txBody>
      </p:sp>
      <p:sp>
        <p:nvSpPr>
          <p:cNvPr id="25603" name="Rectangle 5"/>
          <p:cNvSpPr>
            <a:spLocks noChangeArrowheads="1"/>
          </p:cNvSpPr>
          <p:nvPr/>
        </p:nvSpPr>
        <p:spPr bwMode="auto">
          <a:xfrm>
            <a:off x="431800" y="760636"/>
            <a:ext cx="62399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3600" b="1">
                <a:latin typeface="CS Avva Shenouda" pitchFamily="34" charset="0"/>
                <a:cs typeface="Arial" charset="0"/>
              </a:rPr>
              <a:t>E;rener`pem`psa @ `efai `nnenjij `e`pswi @ harok `mpek`m;o @ ,wric jwnt nem mokmek `efhwou.</a:t>
            </a:r>
          </a:p>
        </p:txBody>
      </p:sp>
      <p:sp>
        <p:nvSpPr>
          <p:cNvPr id="2560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que nous méritions</a:t>
            </a:r>
          </a:p>
          <a:p>
            <a:pPr algn="ctr" fontAlgn="base">
              <a:spcBef>
                <a:spcPct val="0"/>
              </a:spcBef>
              <a:spcAft>
                <a:spcPct val="0"/>
              </a:spcAft>
            </a:pPr>
            <a:r>
              <a:rPr lang="fr-FR" sz="3200" b="1" dirty="0">
                <a:latin typeface="Book Antiqua" pitchFamily="18" charset="0"/>
                <a:cs typeface="Arial" charset="0"/>
              </a:rPr>
              <a:t>D’élever les mains vers Toi</a:t>
            </a:r>
          </a:p>
          <a:p>
            <a:pPr algn="ctr" fontAlgn="base">
              <a:spcBef>
                <a:spcPct val="0"/>
              </a:spcBef>
              <a:spcAft>
                <a:spcPct val="0"/>
              </a:spcAft>
            </a:pPr>
            <a:r>
              <a:rPr lang="fr-FR" sz="3200" b="1" dirty="0">
                <a:latin typeface="Book Antiqua" pitchFamily="18" charset="0"/>
                <a:cs typeface="Arial" charset="0"/>
              </a:rPr>
              <a:t>Devant Toi sans colère</a:t>
            </a:r>
          </a:p>
          <a:p>
            <a:pPr algn="ctr" fontAlgn="base">
              <a:spcBef>
                <a:spcPct val="0"/>
              </a:spcBef>
              <a:spcAft>
                <a:spcPct val="0"/>
              </a:spcAft>
            </a:pPr>
            <a:r>
              <a:rPr lang="fr-FR" sz="3200" b="1" dirty="0">
                <a:latin typeface="Book Antiqua" pitchFamily="18" charset="0"/>
                <a:cs typeface="Arial" charset="0"/>
              </a:rPr>
              <a:t>Et ni mauvaises pensées</a:t>
            </a:r>
          </a:p>
        </p:txBody>
      </p:sp>
    </p:spTree>
    <p:extLst>
      <p:ext uri="{BB962C8B-B14F-4D97-AF65-F5344CB8AC3E}">
        <p14:creationId xmlns:p14="http://schemas.microsoft.com/office/powerpoint/2010/main" val="329956767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864351" y="7685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في هذا السحر، سهل طرقنا، الداخلية والخارجية، بسترك المفرح</a:t>
            </a:r>
            <a:endParaRPr lang="fr-FR" sz="4400" b="1" dirty="0">
              <a:cs typeface="Arial" charset="0"/>
            </a:endParaRPr>
          </a:p>
        </p:txBody>
      </p:sp>
      <p:sp>
        <p:nvSpPr>
          <p:cNvPr id="26627" name="Rectangle 5"/>
          <p:cNvSpPr>
            <a:spLocks noChangeArrowheads="1"/>
          </p:cNvSpPr>
          <p:nvPr/>
        </p:nvSpPr>
        <p:spPr bwMode="auto">
          <a:xfrm>
            <a:off x="431800" y="760636"/>
            <a:ext cx="62399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3600" b="1" dirty="0">
                <a:latin typeface="CS Avva Shenouda" pitchFamily="34" charset="0"/>
                <a:cs typeface="Arial" charset="0"/>
              </a:rPr>
              <a:t>¿ </a:t>
            </a:r>
            <a:r>
              <a:rPr lang="pt-BR" sz="3600" b="1" dirty="0">
                <a:latin typeface="CS Avva Shenouda" pitchFamily="34" charset="0"/>
                <a:cs typeface="Arial" charset="0"/>
              </a:rPr>
              <a:t>Qen tai han`atoou`i@ coutwn nenmwit `eqoun@ nem nenmwit `ebol@ qen `pounof</a:t>
            </a:r>
          </a:p>
          <a:p>
            <a:pPr algn="just" fontAlgn="base">
              <a:spcBef>
                <a:spcPct val="0"/>
              </a:spcBef>
              <a:spcAft>
                <a:spcPct val="0"/>
              </a:spcAft>
            </a:pPr>
            <a:r>
              <a:rPr lang="pt-BR" sz="3600" b="1" dirty="0">
                <a:latin typeface="CS Avva Shenouda" pitchFamily="34" charset="0"/>
                <a:cs typeface="Arial" charset="0"/>
              </a:rPr>
              <a:t> `nte tek`ckepy.</a:t>
            </a:r>
            <a:endParaRPr lang="fr-FR" sz="3600" b="1" dirty="0">
              <a:latin typeface="CS Avva Shenouda" pitchFamily="34" charset="0"/>
              <a:cs typeface="Arial" charset="0"/>
            </a:endParaRPr>
          </a:p>
        </p:txBody>
      </p:sp>
      <p:sp>
        <p:nvSpPr>
          <p:cNvPr id="26628" name="Rectangle 6"/>
          <p:cNvSpPr>
            <a:spLocks noChangeArrowheads="1"/>
          </p:cNvSpPr>
          <p:nvPr/>
        </p:nvSpPr>
        <p:spPr bwMode="auto">
          <a:xfrm>
            <a:off x="1786467" y="3959226"/>
            <a:ext cx="90148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Aussi, en cette aurore</a:t>
            </a:r>
          </a:p>
          <a:p>
            <a:pPr algn="ctr" fontAlgn="base">
              <a:spcBef>
                <a:spcPct val="0"/>
              </a:spcBef>
              <a:spcAft>
                <a:spcPct val="0"/>
              </a:spcAft>
            </a:pPr>
            <a:r>
              <a:rPr lang="fr-FR" sz="3200" b="1" dirty="0">
                <a:latin typeface="Book Antiqua" pitchFamily="18" charset="0"/>
                <a:cs typeface="Arial" charset="0"/>
              </a:rPr>
              <a:t>Aplanis nos chemins</a:t>
            </a:r>
          </a:p>
          <a:p>
            <a:pPr algn="ctr" fontAlgn="base">
              <a:spcBef>
                <a:spcPct val="0"/>
              </a:spcBef>
              <a:spcAft>
                <a:spcPct val="0"/>
              </a:spcAft>
            </a:pPr>
            <a:r>
              <a:rPr lang="fr-FR" sz="3200" b="1" dirty="0">
                <a:latin typeface="Book Antiqua" pitchFamily="18" charset="0"/>
                <a:cs typeface="Arial" charset="0"/>
              </a:rPr>
              <a:t>Qui partent et qui reviennent</a:t>
            </a:r>
          </a:p>
          <a:p>
            <a:pPr algn="ctr" fontAlgn="base">
              <a:spcBef>
                <a:spcPct val="0"/>
              </a:spcBef>
              <a:spcAft>
                <a:spcPct val="0"/>
              </a:spcAft>
            </a:pPr>
            <a:r>
              <a:rPr lang="fr-FR" sz="3200" b="1" dirty="0">
                <a:latin typeface="Book Antiqua" pitchFamily="18" charset="0"/>
                <a:cs typeface="Arial" charset="0"/>
              </a:rPr>
              <a:t>Par Ton soutien joyeux</a:t>
            </a:r>
          </a:p>
        </p:txBody>
      </p:sp>
    </p:spTree>
    <p:extLst>
      <p:ext uri="{BB962C8B-B14F-4D97-AF65-F5344CB8AC3E}">
        <p14:creationId xmlns:p14="http://schemas.microsoft.com/office/powerpoint/2010/main" val="258560438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6864351" y="341313"/>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لننطق بعدلك، كل يوم، ونمجد قوتك، مع داود النبي</a:t>
            </a:r>
            <a:endParaRPr lang="fr-FR" sz="4400" b="1">
              <a:cs typeface="Arial" charset="0"/>
            </a:endParaRPr>
          </a:p>
        </p:txBody>
      </p:sp>
      <p:sp>
        <p:nvSpPr>
          <p:cNvPr id="27651" name="Rectangle 5"/>
          <p:cNvSpPr>
            <a:spLocks noChangeArrowheads="1"/>
          </p:cNvSpPr>
          <p:nvPr/>
        </p:nvSpPr>
        <p:spPr bwMode="auto">
          <a:xfrm>
            <a:off x="431800" y="333376"/>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E;renjw `ntekme;myi@ `n`ehoou niben @ `ntenhwc `etekjom@ nem Dauid pi`provytyc.</a:t>
            </a:r>
            <a:endParaRPr lang="fr-FR" sz="4000" b="1" dirty="0">
              <a:latin typeface="CS Avva Shenouda" pitchFamily="34" charset="0"/>
              <a:cs typeface="Arial" charset="0"/>
            </a:endParaRPr>
          </a:p>
        </p:txBody>
      </p:sp>
      <p:sp>
        <p:nvSpPr>
          <p:cNvPr id="2765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Afin que chaque jour</a:t>
            </a:r>
          </a:p>
          <a:p>
            <a:pPr algn="ctr" fontAlgn="base">
              <a:spcBef>
                <a:spcPct val="0"/>
              </a:spcBef>
              <a:spcAft>
                <a:spcPct val="0"/>
              </a:spcAft>
            </a:pPr>
            <a:r>
              <a:rPr lang="fr-FR" sz="3200" b="1" dirty="0">
                <a:latin typeface="Book Antiqua" pitchFamily="18" charset="0"/>
                <a:cs typeface="Arial" charset="0"/>
              </a:rPr>
              <a:t>Nous disions Ta justice</a:t>
            </a:r>
          </a:p>
          <a:p>
            <a:pPr algn="ctr" fontAlgn="base">
              <a:spcBef>
                <a:spcPct val="0"/>
              </a:spcBef>
              <a:spcAft>
                <a:spcPct val="0"/>
              </a:spcAft>
            </a:pPr>
            <a:r>
              <a:rPr lang="fr-FR" sz="3200" b="1" dirty="0">
                <a:latin typeface="Book Antiqua" pitchFamily="18" charset="0"/>
                <a:cs typeface="Arial" charset="0"/>
              </a:rPr>
              <a:t>Glorifions Ta puissance</a:t>
            </a:r>
          </a:p>
          <a:p>
            <a:pPr algn="ctr" fontAlgn="base">
              <a:spcBef>
                <a:spcPct val="0"/>
              </a:spcBef>
              <a:spcAft>
                <a:spcPct val="0"/>
              </a:spcAft>
            </a:pPr>
            <a:r>
              <a:rPr lang="fr-FR" sz="3200" b="1" dirty="0">
                <a:latin typeface="Book Antiqua" pitchFamily="18" charset="0"/>
                <a:cs typeface="Arial" charset="0"/>
              </a:rPr>
              <a:t>Avec prophète David.</a:t>
            </a:r>
          </a:p>
        </p:txBody>
      </p:sp>
    </p:spTree>
    <p:extLst>
      <p:ext uri="{BB962C8B-B14F-4D97-AF65-F5344CB8AC3E}">
        <p14:creationId xmlns:p14="http://schemas.microsoft.com/office/powerpoint/2010/main" val="192466391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قائلين بسلامك، أيها المسيح مخلصنا، رقدنا وقمنا، لأننا توكلنا عليك</a:t>
            </a:r>
            <a:endParaRPr lang="fr-FR" sz="4400" b="1" dirty="0">
              <a:cs typeface="Arial" charset="0"/>
            </a:endParaRPr>
          </a:p>
        </p:txBody>
      </p:sp>
      <p:sp>
        <p:nvSpPr>
          <p:cNvPr id="2867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nl-NL" sz="4000" b="1" dirty="0">
                <a:latin typeface="CS Avva Shenouda" pitchFamily="34" charset="0"/>
                <a:cs typeface="Arial" charset="0"/>
              </a:rPr>
              <a:t>Je </a:t>
            </a:r>
            <a:r>
              <a:rPr lang="nl-NL" sz="4000" b="1" dirty="0" err="1">
                <a:latin typeface="CS Avva Shenouda" pitchFamily="34" charset="0"/>
                <a:cs typeface="Arial" charset="0"/>
              </a:rPr>
              <a:t>qen</a:t>
            </a:r>
            <a:r>
              <a:rPr lang="nl-NL" sz="4000" b="1" dirty="0">
                <a:latin typeface="CS Avva Shenouda" pitchFamily="34" charset="0"/>
                <a:cs typeface="Arial" charset="0"/>
              </a:rPr>
              <a:t> </a:t>
            </a:r>
            <a:r>
              <a:rPr lang="nl-NL" sz="4000" b="1" dirty="0" err="1">
                <a:latin typeface="CS Avva Shenouda" pitchFamily="34" charset="0"/>
                <a:cs typeface="Arial" charset="0"/>
              </a:rPr>
              <a:t>tekhiryny</a:t>
            </a:r>
            <a:r>
              <a:rPr lang="nl-NL" sz="4000" b="1" dirty="0">
                <a:latin typeface="CS Avva Shenouda" pitchFamily="34" charset="0"/>
                <a:cs typeface="Arial" charset="0"/>
              </a:rPr>
              <a:t>@ P=,=c Pen=c=w=r @ `</a:t>
            </a:r>
            <a:r>
              <a:rPr lang="nl-NL" sz="4000" b="1" dirty="0" err="1">
                <a:latin typeface="CS Avva Shenouda" pitchFamily="34" charset="0"/>
                <a:cs typeface="Arial" charset="0"/>
              </a:rPr>
              <a:t>anenkot</a:t>
            </a:r>
            <a:r>
              <a:rPr lang="nl-NL" sz="4000" b="1" dirty="0">
                <a:latin typeface="CS Avva Shenouda" pitchFamily="34" charset="0"/>
                <a:cs typeface="Arial" charset="0"/>
              </a:rPr>
              <a:t> `</a:t>
            </a:r>
            <a:r>
              <a:rPr lang="nl-NL" sz="4000" b="1" dirty="0" err="1">
                <a:latin typeface="CS Avva Shenouda" pitchFamily="34" charset="0"/>
                <a:cs typeface="Arial" charset="0"/>
              </a:rPr>
              <a:t>antwoun</a:t>
            </a:r>
            <a:r>
              <a:rPr lang="nl-NL" sz="4000" b="1" dirty="0">
                <a:latin typeface="CS Avva Shenouda" pitchFamily="34" charset="0"/>
                <a:cs typeface="Arial" charset="0"/>
              </a:rPr>
              <a:t>@ je` </a:t>
            </a:r>
            <a:r>
              <a:rPr lang="nl-NL" sz="4000" b="1" dirty="0" err="1">
                <a:latin typeface="CS Avva Shenouda" pitchFamily="34" charset="0"/>
                <a:cs typeface="Arial" charset="0"/>
              </a:rPr>
              <a:t>anerhelpic</a:t>
            </a:r>
            <a:r>
              <a:rPr lang="nl-NL" sz="4000" b="1" dirty="0">
                <a:latin typeface="CS Avva Shenouda" pitchFamily="34" charset="0"/>
                <a:cs typeface="Arial" charset="0"/>
              </a:rPr>
              <a:t> `</a:t>
            </a:r>
            <a:r>
              <a:rPr lang="nl-NL" sz="4000" b="1" dirty="0" err="1">
                <a:latin typeface="CS Avva Shenouda" pitchFamily="34" charset="0"/>
                <a:cs typeface="Arial" charset="0"/>
              </a:rPr>
              <a:t>erok</a:t>
            </a:r>
            <a:r>
              <a:rPr lang="nl-NL" sz="4000" b="1" dirty="0">
                <a:latin typeface="CS Avva Shenouda" pitchFamily="34" charset="0"/>
                <a:cs typeface="Arial" charset="0"/>
              </a:rPr>
              <a:t>.</a:t>
            </a:r>
            <a:endParaRPr lang="fr-FR" sz="4000" b="1" dirty="0">
              <a:latin typeface="CS Avva Shenouda" pitchFamily="34" charset="0"/>
              <a:cs typeface="Arial" charset="0"/>
            </a:endParaRPr>
          </a:p>
        </p:txBody>
      </p:sp>
      <p:sp>
        <p:nvSpPr>
          <p:cNvPr id="28676" name="Rectangle 6"/>
          <p:cNvSpPr>
            <a:spLocks noChangeArrowheads="1"/>
          </p:cNvSpPr>
          <p:nvPr/>
        </p:nvSpPr>
        <p:spPr bwMode="auto">
          <a:xfrm>
            <a:off x="1200151" y="3959226"/>
            <a:ext cx="9601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En disant : dans Ta paix</a:t>
            </a:r>
          </a:p>
          <a:p>
            <a:pPr algn="ctr" fontAlgn="base">
              <a:spcBef>
                <a:spcPct val="0"/>
              </a:spcBef>
              <a:spcAft>
                <a:spcPct val="0"/>
              </a:spcAft>
            </a:pPr>
            <a:r>
              <a:rPr lang="fr-FR" sz="3200" b="1" dirty="0">
                <a:latin typeface="Book Antiqua" pitchFamily="18" charset="0"/>
                <a:cs typeface="Arial" charset="0"/>
              </a:rPr>
              <a:t>Ô Christ notre Sauveur</a:t>
            </a:r>
          </a:p>
          <a:p>
            <a:pPr algn="ctr" fontAlgn="base">
              <a:spcBef>
                <a:spcPct val="0"/>
              </a:spcBef>
              <a:spcAft>
                <a:spcPct val="0"/>
              </a:spcAft>
            </a:pPr>
            <a:r>
              <a:rPr lang="fr-FR" sz="3200" b="1" dirty="0">
                <a:latin typeface="Book Antiqua" pitchFamily="18" charset="0"/>
                <a:cs typeface="Arial" charset="0"/>
              </a:rPr>
              <a:t>Nous nous couchons, levons</a:t>
            </a:r>
          </a:p>
          <a:p>
            <a:pPr algn="ctr" fontAlgn="base">
              <a:spcBef>
                <a:spcPct val="0"/>
              </a:spcBef>
              <a:spcAft>
                <a:spcPct val="0"/>
              </a:spcAft>
            </a:pPr>
            <a:r>
              <a:rPr lang="fr-FR" sz="3200" b="1" dirty="0">
                <a:latin typeface="Book Antiqua" pitchFamily="18" charset="0"/>
                <a:cs typeface="Arial" charset="0"/>
              </a:rPr>
              <a:t>Car nous comptons sur Toi</a:t>
            </a:r>
          </a:p>
        </p:txBody>
      </p:sp>
    </p:spTree>
    <p:extLst>
      <p:ext uri="{BB962C8B-B14F-4D97-AF65-F5344CB8AC3E}">
        <p14:creationId xmlns:p14="http://schemas.microsoft.com/office/powerpoint/2010/main" val="118592166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64351" y="34131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ها ما هو الحسن، وما هو الحلو، إلا اتفاق اخوة، ساكنين معاً.</a:t>
            </a:r>
            <a:endParaRPr lang="fr-FR" sz="4400" b="1">
              <a:cs typeface="Arial" charset="0"/>
            </a:endParaRPr>
          </a:p>
        </p:txBody>
      </p:sp>
      <p:sp>
        <p:nvSpPr>
          <p:cNvPr id="29699" name="Rectangle 5"/>
          <p:cNvSpPr>
            <a:spLocks noChangeArrowheads="1"/>
          </p:cNvSpPr>
          <p:nvPr/>
        </p:nvSpPr>
        <p:spPr bwMode="auto">
          <a:xfrm>
            <a:off x="431800" y="333375"/>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Hyppe</a:t>
            </a:r>
            <a:r>
              <a:rPr lang="fr-FR" sz="4000" b="1" dirty="0">
                <a:latin typeface="CS Avva Shenouda" pitchFamily="34" charset="0"/>
                <a:cs typeface="Arial" charset="0"/>
              </a:rPr>
              <a:t> `</a:t>
            </a:r>
            <a:r>
              <a:rPr lang="fr-FR" sz="4000" b="1" dirty="0" err="1">
                <a:latin typeface="CS Avva Shenouda" pitchFamily="34" charset="0"/>
                <a:cs typeface="Arial" charset="0"/>
              </a:rPr>
              <a:t>oupe;nanef</a:t>
            </a:r>
            <a:r>
              <a:rPr lang="fr-FR" sz="4000" b="1" dirty="0">
                <a:latin typeface="CS Avva Shenouda" pitchFamily="34" charset="0"/>
                <a:cs typeface="Arial" charset="0"/>
              </a:rPr>
              <a:t> @ </a:t>
            </a:r>
            <a:r>
              <a:rPr lang="fr-FR" sz="4000" b="1" dirty="0" err="1">
                <a:latin typeface="CS Avva Shenouda" pitchFamily="34" charset="0"/>
                <a:cs typeface="Arial" charset="0"/>
              </a:rPr>
              <a:t>ie</a:t>
            </a:r>
            <a:r>
              <a:rPr lang="fr-FR" sz="4000" b="1" dirty="0">
                <a:latin typeface="CS Avva Shenouda" pitchFamily="34" charset="0"/>
                <a:cs typeface="Arial" charset="0"/>
              </a:rPr>
              <a:t> </a:t>
            </a:r>
            <a:r>
              <a:rPr lang="fr-FR" sz="4000" b="1" dirty="0" err="1">
                <a:latin typeface="CS Avva Shenouda" pitchFamily="34" charset="0"/>
                <a:cs typeface="Arial" charset="0"/>
              </a:rPr>
              <a:t>oupetholj</a:t>
            </a:r>
            <a:r>
              <a:rPr lang="fr-FR" sz="4000" b="1" dirty="0">
                <a:latin typeface="CS Avva Shenouda" pitchFamily="34" charset="0"/>
                <a:cs typeface="Arial" charset="0"/>
              </a:rPr>
              <a:t> `</a:t>
            </a:r>
            <a:r>
              <a:rPr lang="fr-FR" sz="4000" b="1" dirty="0" err="1">
                <a:latin typeface="CS Avva Shenouda" pitchFamily="34" charset="0"/>
                <a:cs typeface="Arial" charset="0"/>
              </a:rPr>
              <a:t>ebyl</a:t>
            </a:r>
            <a:r>
              <a:rPr lang="fr-FR" sz="4000" b="1" dirty="0">
                <a:latin typeface="CS Avva Shenouda" pitchFamily="34" charset="0"/>
                <a:cs typeface="Arial" charset="0"/>
              </a:rPr>
              <a:t>@ </a:t>
            </a:r>
            <a:r>
              <a:rPr lang="fr-FR" sz="4000" b="1" dirty="0" err="1">
                <a:latin typeface="CS Avva Shenouda" pitchFamily="34" charset="0"/>
                <a:cs typeface="Arial" charset="0"/>
              </a:rPr>
              <a:t>e``p</a:t>
            </a:r>
            <a:r>
              <a:rPr lang="fr-FR" sz="4000" b="1" dirty="0">
                <a:latin typeface="CS Avva Shenouda" pitchFamily="34" charset="0"/>
                <a:cs typeface="Arial" charset="0"/>
              </a:rPr>
              <a:t>]ma] `</a:t>
            </a:r>
            <a:r>
              <a:rPr lang="fr-FR" sz="4000" b="1" dirty="0" err="1">
                <a:latin typeface="CS Avva Shenouda" pitchFamily="34" charset="0"/>
                <a:cs typeface="Arial" charset="0"/>
              </a:rPr>
              <a:t>nhan`cnyou</a:t>
            </a:r>
            <a:r>
              <a:rPr lang="fr-FR" sz="4000" b="1" dirty="0">
                <a:latin typeface="CS Avva Shenouda" pitchFamily="34" charset="0"/>
                <a:cs typeface="Arial" charset="0"/>
              </a:rPr>
              <a:t> @ `</a:t>
            </a:r>
            <a:r>
              <a:rPr lang="fr-FR" sz="4000" b="1" dirty="0" err="1">
                <a:latin typeface="CS Avva Shenouda" pitchFamily="34" charset="0"/>
                <a:cs typeface="Arial" charset="0"/>
              </a:rPr>
              <a:t>eusop</a:t>
            </a:r>
            <a:r>
              <a:rPr lang="fr-FR" sz="4000" b="1" dirty="0">
                <a:latin typeface="CS Avva Shenouda" pitchFamily="34" charset="0"/>
                <a:cs typeface="Arial" charset="0"/>
              </a:rPr>
              <a:t> hi </a:t>
            </a:r>
            <a:r>
              <a:rPr lang="fr-FR" sz="4000" b="1" dirty="0" err="1">
                <a:latin typeface="CS Avva Shenouda" pitchFamily="34" charset="0"/>
                <a:cs typeface="Arial" charset="0"/>
              </a:rPr>
              <a:t>ouma</a:t>
            </a:r>
            <a:r>
              <a:rPr lang="fr-FR" sz="4000" b="1" dirty="0">
                <a:latin typeface="CS Avva Shenouda" pitchFamily="34" charset="0"/>
                <a:cs typeface="Arial" charset="0"/>
              </a:rPr>
              <a:t>.</a:t>
            </a:r>
          </a:p>
        </p:txBody>
      </p:sp>
      <p:sp>
        <p:nvSpPr>
          <p:cNvPr id="2970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Il n’est chose agréable</a:t>
            </a:r>
          </a:p>
          <a:p>
            <a:pPr algn="ctr" fontAlgn="base">
              <a:spcBef>
                <a:spcPct val="0"/>
              </a:spcBef>
              <a:spcAft>
                <a:spcPct val="0"/>
              </a:spcAft>
            </a:pPr>
            <a:r>
              <a:rPr lang="fr-FR" sz="3200" b="1" dirty="0">
                <a:latin typeface="Book Antiqua" pitchFamily="18" charset="0"/>
                <a:cs typeface="Arial" charset="0"/>
              </a:rPr>
              <a:t>Il n’est chose aussi douce</a:t>
            </a:r>
          </a:p>
          <a:p>
            <a:pPr algn="ctr" fontAlgn="base">
              <a:spcBef>
                <a:spcPct val="0"/>
              </a:spcBef>
              <a:spcAft>
                <a:spcPct val="0"/>
              </a:spcAft>
            </a:pPr>
            <a:r>
              <a:rPr lang="fr-FR" sz="3200" b="1" dirty="0">
                <a:latin typeface="Book Antiqua" pitchFamily="18" charset="0"/>
                <a:cs typeface="Arial" charset="0"/>
              </a:rPr>
              <a:t>Que l’entente des frères</a:t>
            </a:r>
          </a:p>
          <a:p>
            <a:pPr algn="ctr" fontAlgn="base">
              <a:spcBef>
                <a:spcPct val="0"/>
              </a:spcBef>
              <a:spcAft>
                <a:spcPct val="0"/>
              </a:spcAft>
            </a:pPr>
            <a:r>
              <a:rPr lang="fr-FR" sz="3200" b="1" dirty="0">
                <a:latin typeface="Book Antiqua" pitchFamily="18" charset="0"/>
                <a:cs typeface="Arial" charset="0"/>
              </a:rPr>
              <a:t>Quand ils demeurent ensemble.</a:t>
            </a:r>
          </a:p>
        </p:txBody>
      </p:sp>
    </p:spTree>
    <p:extLst>
      <p:ext uri="{BB962C8B-B14F-4D97-AF65-F5344CB8AC3E}">
        <p14:creationId xmlns:p14="http://schemas.microsoft.com/office/powerpoint/2010/main" val="395465641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64351" y="738377"/>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متفقين، بمحبة حقيقية، انجيلية، كمثل الرسل.</a:t>
            </a:r>
            <a:endParaRPr lang="fr-FR" sz="4400" b="1">
              <a:cs typeface="Arial" charset="0"/>
            </a:endParaRPr>
          </a:p>
        </p:txBody>
      </p:sp>
      <p:sp>
        <p:nvSpPr>
          <p:cNvPr id="3072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Euercumvwnin @ qen ou`agapy `mmyi @ `neu`aggeliky @ kata ni`apoctoloc</a:t>
            </a:r>
            <a:endParaRPr lang="fr-FR" sz="4000" b="1" dirty="0">
              <a:latin typeface="CS Avva Shenouda" pitchFamily="34" charset="0"/>
              <a:cs typeface="Arial" charset="0"/>
            </a:endParaRPr>
          </a:p>
        </p:txBody>
      </p:sp>
      <p:sp>
        <p:nvSpPr>
          <p:cNvPr id="3072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Demeurent en bonne entente</a:t>
            </a:r>
          </a:p>
          <a:p>
            <a:pPr algn="ctr" fontAlgn="base">
              <a:spcBef>
                <a:spcPct val="0"/>
              </a:spcBef>
              <a:spcAft>
                <a:spcPct val="0"/>
              </a:spcAft>
            </a:pPr>
            <a:r>
              <a:rPr lang="fr-FR" sz="3200" b="1" dirty="0">
                <a:latin typeface="Book Antiqua" pitchFamily="18" charset="0"/>
                <a:cs typeface="Arial" charset="0"/>
              </a:rPr>
              <a:t>D’un véritable amour</a:t>
            </a:r>
          </a:p>
          <a:p>
            <a:pPr algn="ctr" fontAlgn="base">
              <a:spcBef>
                <a:spcPct val="0"/>
              </a:spcBef>
              <a:spcAft>
                <a:spcPct val="0"/>
              </a:spcAft>
            </a:pPr>
            <a:r>
              <a:rPr lang="fr-FR" sz="3200" b="1" dirty="0">
                <a:latin typeface="Book Antiqua" pitchFamily="18" charset="0"/>
                <a:cs typeface="Arial" charset="0"/>
              </a:rPr>
              <a:t>Amour évangélique</a:t>
            </a:r>
          </a:p>
          <a:p>
            <a:pPr algn="ctr" fontAlgn="base">
              <a:spcBef>
                <a:spcPct val="0"/>
              </a:spcBef>
              <a:spcAft>
                <a:spcPct val="0"/>
              </a:spcAft>
            </a:pPr>
            <a:r>
              <a:rPr lang="fr-FR" sz="3200" b="1" dirty="0">
                <a:latin typeface="Book Antiqua" pitchFamily="18" charset="0"/>
                <a:cs typeface="Arial" charset="0"/>
              </a:rPr>
              <a:t>Tout comme les apôtres.</a:t>
            </a:r>
          </a:p>
        </p:txBody>
      </p:sp>
    </p:spTree>
    <p:extLst>
      <p:ext uri="{BB962C8B-B14F-4D97-AF65-F5344CB8AC3E}">
        <p14:creationId xmlns:p14="http://schemas.microsoft.com/office/powerpoint/2010/main" val="48203839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مثل الطيب، علي رأس المسيح، النازل علي اللحية، إلي أسفل الرجلين.</a:t>
            </a:r>
            <a:endParaRPr lang="fr-FR" sz="4400" b="1" dirty="0">
              <a:cs typeface="Arial" charset="0"/>
            </a:endParaRPr>
          </a:p>
        </p:txBody>
      </p:sp>
      <p:sp>
        <p:nvSpPr>
          <p:cNvPr id="3174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M`vry] `mpicojen @ `e]`ave `mP=,=c @ `efnyou `ejen ]mort@ sa` `e`qryi `eni[alauj.</a:t>
            </a:r>
            <a:endParaRPr lang="fr-FR" sz="4000" b="1" dirty="0">
              <a:latin typeface="CS Avva Shenouda" pitchFamily="34" charset="0"/>
              <a:cs typeface="Arial" charset="0"/>
            </a:endParaRPr>
          </a:p>
        </p:txBody>
      </p:sp>
      <p:sp>
        <p:nvSpPr>
          <p:cNvPr id="3174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C’est comme le parfum</a:t>
            </a:r>
          </a:p>
          <a:p>
            <a:pPr algn="ctr" fontAlgn="base">
              <a:spcBef>
                <a:spcPct val="0"/>
              </a:spcBef>
              <a:spcAft>
                <a:spcPct val="0"/>
              </a:spcAft>
            </a:pPr>
            <a:r>
              <a:rPr lang="fr-FR" sz="3200" b="1" dirty="0">
                <a:latin typeface="Book Antiqua" pitchFamily="18" charset="0"/>
                <a:cs typeface="Arial" charset="0"/>
              </a:rPr>
              <a:t>Sur la tête du Christ</a:t>
            </a:r>
          </a:p>
          <a:p>
            <a:pPr algn="ctr" fontAlgn="base">
              <a:spcBef>
                <a:spcPct val="0"/>
              </a:spcBef>
              <a:spcAft>
                <a:spcPct val="0"/>
              </a:spcAft>
            </a:pPr>
            <a:r>
              <a:rPr lang="fr-FR" sz="3200" b="1" dirty="0">
                <a:latin typeface="Book Antiqua" pitchFamily="18" charset="0"/>
                <a:cs typeface="Arial" charset="0"/>
              </a:rPr>
              <a:t>Qui descend sur la barbe</a:t>
            </a:r>
          </a:p>
          <a:p>
            <a:pPr algn="ctr" fontAlgn="base">
              <a:spcBef>
                <a:spcPct val="0"/>
              </a:spcBef>
              <a:spcAft>
                <a:spcPct val="0"/>
              </a:spcAft>
            </a:pPr>
            <a:r>
              <a:rPr lang="fr-FR" sz="3200" b="1" dirty="0">
                <a:latin typeface="Book Antiqua" pitchFamily="18" charset="0"/>
                <a:cs typeface="Arial" charset="0"/>
              </a:rPr>
              <a:t>Et jusqu'en bas des pieds</a:t>
            </a:r>
          </a:p>
        </p:txBody>
      </p:sp>
    </p:spTree>
    <p:extLst>
      <p:ext uri="{BB962C8B-B14F-4D97-AF65-F5344CB8AC3E}">
        <p14:creationId xmlns:p14="http://schemas.microsoft.com/office/powerpoint/2010/main" val="403477866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64351" y="772641"/>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يمسح كل يوم، الشيوخ، والصبيان والفتيات، والخدام</a:t>
            </a:r>
            <a:endParaRPr lang="fr-FR" sz="4400" b="1">
              <a:cs typeface="Arial" charset="0"/>
            </a:endParaRPr>
          </a:p>
        </p:txBody>
      </p:sp>
      <p:sp>
        <p:nvSpPr>
          <p:cNvPr id="32771" name="Rectangle 5"/>
          <p:cNvSpPr>
            <a:spLocks noChangeArrowheads="1"/>
          </p:cNvSpPr>
          <p:nvPr/>
        </p:nvSpPr>
        <p:spPr bwMode="auto">
          <a:xfrm>
            <a:off x="431800" y="764704"/>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Ef;whc `mmyni niben@ niqelloi nem nialwou`i @ nem niqelsiri @ nem nidi`akonictyc.</a:t>
            </a:r>
            <a:endParaRPr lang="fr-FR" sz="4000" b="1" dirty="0">
              <a:latin typeface="CS Avva Shenouda" pitchFamily="34" charset="0"/>
              <a:cs typeface="Arial" charset="0"/>
            </a:endParaRPr>
          </a:p>
        </p:txBody>
      </p:sp>
      <p:sp>
        <p:nvSpPr>
          <p:cNvPr id="3277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C’est lui qui chaque jour</a:t>
            </a:r>
          </a:p>
          <a:p>
            <a:pPr algn="ctr" fontAlgn="base">
              <a:spcBef>
                <a:spcPct val="0"/>
              </a:spcBef>
              <a:spcAft>
                <a:spcPct val="0"/>
              </a:spcAft>
            </a:pPr>
            <a:r>
              <a:rPr lang="fr-FR" sz="3200" b="1" dirty="0">
                <a:latin typeface="Book Antiqua" pitchFamily="18" charset="0"/>
                <a:cs typeface="Arial" charset="0"/>
              </a:rPr>
              <a:t>Vient oindre les anciens</a:t>
            </a:r>
          </a:p>
          <a:p>
            <a:pPr algn="ctr" fontAlgn="base">
              <a:spcBef>
                <a:spcPct val="0"/>
              </a:spcBef>
              <a:spcAft>
                <a:spcPct val="0"/>
              </a:spcAft>
            </a:pPr>
            <a:r>
              <a:rPr lang="fr-FR" sz="3200" b="1" dirty="0">
                <a:latin typeface="Book Antiqua" pitchFamily="18" charset="0"/>
                <a:cs typeface="Arial" charset="0"/>
              </a:rPr>
              <a:t>Les jeunes et les enfants</a:t>
            </a:r>
          </a:p>
          <a:p>
            <a:pPr algn="ctr" fontAlgn="base">
              <a:spcBef>
                <a:spcPct val="0"/>
              </a:spcBef>
              <a:spcAft>
                <a:spcPct val="0"/>
              </a:spcAft>
            </a:pPr>
            <a:r>
              <a:rPr lang="fr-FR" sz="3200" b="1" dirty="0">
                <a:latin typeface="Book Antiqua" pitchFamily="18" charset="0"/>
                <a:cs typeface="Arial" charset="0"/>
              </a:rPr>
              <a:t>Aussi les serviteurs.</a:t>
            </a:r>
          </a:p>
        </p:txBody>
      </p:sp>
    </p:spTree>
    <p:extLst>
      <p:ext uri="{BB962C8B-B14F-4D97-AF65-F5344CB8AC3E}">
        <p14:creationId xmlns:p14="http://schemas.microsoft.com/office/powerpoint/2010/main" val="2724228940"/>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هؤلاء الذين، ألفهم الروح القدس معاً، مثل قيثارة مسبحين، الله كل حين</a:t>
            </a:r>
            <a:endParaRPr lang="fr-FR" sz="4400" b="1" dirty="0">
              <a:cs typeface="Arial" charset="0"/>
            </a:endParaRPr>
          </a:p>
        </p:txBody>
      </p:sp>
      <p:sp>
        <p:nvSpPr>
          <p:cNvPr id="3379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Nai</a:t>
            </a:r>
            <a:r>
              <a:rPr lang="fr-FR" sz="4000" b="1" dirty="0">
                <a:latin typeface="CS Avva Shenouda" pitchFamily="34" charset="0"/>
                <a:cs typeface="Arial" charset="0"/>
              </a:rPr>
              <a:t> `</a:t>
            </a:r>
            <a:r>
              <a:rPr lang="fr-FR" sz="4000" b="1" dirty="0" err="1">
                <a:latin typeface="CS Avva Shenouda" pitchFamily="34" charset="0"/>
                <a:cs typeface="Arial" charset="0"/>
              </a:rPr>
              <a:t>etafhotpou</a:t>
            </a:r>
            <a:r>
              <a:rPr lang="fr-FR" sz="4000" b="1" dirty="0">
                <a:latin typeface="CS Avva Shenouda" pitchFamily="34" charset="0"/>
                <a:cs typeface="Arial" charset="0"/>
              </a:rPr>
              <a:t>          `</a:t>
            </a:r>
            <a:r>
              <a:rPr lang="fr-FR" sz="4000" b="1" dirty="0" err="1">
                <a:latin typeface="CS Avva Shenouda" pitchFamily="34" charset="0"/>
                <a:cs typeface="Arial" charset="0"/>
              </a:rPr>
              <a:t>eucop</a:t>
            </a:r>
            <a:r>
              <a:rPr lang="fr-FR" sz="4000" b="1" dirty="0">
                <a:latin typeface="CS Avva Shenouda" pitchFamily="34" charset="0"/>
                <a:cs typeface="Arial" charset="0"/>
              </a:rPr>
              <a:t> @ `</a:t>
            </a:r>
            <a:r>
              <a:rPr lang="fr-FR" sz="4000" b="1" dirty="0" err="1">
                <a:latin typeface="CS Avva Shenouda" pitchFamily="34" charset="0"/>
                <a:cs typeface="Arial" charset="0"/>
              </a:rPr>
              <a:t>nje</a:t>
            </a:r>
            <a:r>
              <a:rPr lang="fr-FR" sz="4000" b="1" dirty="0">
                <a:latin typeface="CS Avva Shenouda" pitchFamily="34" charset="0"/>
                <a:cs typeface="Arial" charset="0"/>
              </a:rPr>
              <a:t> Pi=p=n=a =e=;=u</a:t>
            </a:r>
          </a:p>
          <a:p>
            <a:pPr algn="just" fontAlgn="base">
              <a:spcBef>
                <a:spcPct val="0"/>
              </a:spcBef>
              <a:spcAft>
                <a:spcPct val="0"/>
              </a:spcAft>
            </a:pPr>
            <a:r>
              <a:rPr lang="fr-FR" sz="4000" b="1" dirty="0">
                <a:latin typeface="CS Avva Shenouda" pitchFamily="34" charset="0"/>
                <a:cs typeface="Arial" charset="0"/>
              </a:rPr>
              <a:t>@ `m`</a:t>
            </a:r>
            <a:r>
              <a:rPr lang="fr-FR" sz="4000" b="1" dirty="0" err="1">
                <a:latin typeface="CS Avva Shenouda" pitchFamily="34" charset="0"/>
                <a:cs typeface="Arial" charset="0"/>
              </a:rPr>
              <a:t>vry</a:t>
            </a:r>
            <a:r>
              <a:rPr lang="fr-FR" sz="4000" b="1" dirty="0">
                <a:latin typeface="CS Avva Shenouda" pitchFamily="34" charset="0"/>
                <a:cs typeface="Arial" charset="0"/>
              </a:rPr>
              <a:t>] `</a:t>
            </a:r>
            <a:r>
              <a:rPr lang="fr-FR" sz="4000" b="1" dirty="0" err="1">
                <a:latin typeface="CS Avva Shenouda" pitchFamily="34" charset="0"/>
                <a:cs typeface="Arial" charset="0"/>
              </a:rPr>
              <a:t>nouku;ara</a:t>
            </a:r>
            <a:r>
              <a:rPr lang="fr-FR" sz="4000" b="1" dirty="0">
                <a:latin typeface="CS Avva Shenouda" pitchFamily="34" charset="0"/>
                <a:cs typeface="Arial" charset="0"/>
              </a:rPr>
              <a:t>@ </a:t>
            </a:r>
            <a:r>
              <a:rPr lang="fr-FR" sz="4000" b="1" dirty="0" err="1">
                <a:latin typeface="CS Avva Shenouda" pitchFamily="34" charset="0"/>
                <a:cs typeface="Arial" charset="0"/>
              </a:rPr>
              <a:t>eu`cmou</a:t>
            </a:r>
            <a:r>
              <a:rPr lang="fr-FR" sz="4000" b="1" dirty="0">
                <a:latin typeface="CS Avva Shenouda" pitchFamily="34" charset="0"/>
                <a:cs typeface="Arial" charset="0"/>
              </a:rPr>
              <a:t> `eV] `</a:t>
            </a:r>
            <a:r>
              <a:rPr lang="fr-FR" sz="4000" b="1" dirty="0" err="1">
                <a:latin typeface="CS Avva Shenouda" pitchFamily="34" charset="0"/>
                <a:cs typeface="Arial" charset="0"/>
              </a:rPr>
              <a:t>ncyou</a:t>
            </a:r>
            <a:r>
              <a:rPr lang="fr-FR" sz="4000" b="1" dirty="0">
                <a:latin typeface="CS Avva Shenouda" pitchFamily="34" charset="0"/>
                <a:cs typeface="Arial" charset="0"/>
              </a:rPr>
              <a:t> </a:t>
            </a:r>
            <a:r>
              <a:rPr lang="fr-FR" sz="4000" b="1" dirty="0" err="1">
                <a:latin typeface="CS Avva Shenouda" pitchFamily="34" charset="0"/>
                <a:cs typeface="Arial" charset="0"/>
              </a:rPr>
              <a:t>niben</a:t>
            </a:r>
            <a:r>
              <a:rPr lang="fr-FR" sz="4000" b="1" dirty="0">
                <a:latin typeface="CS Avva Shenouda" pitchFamily="34" charset="0"/>
                <a:cs typeface="Arial" charset="0"/>
              </a:rPr>
              <a:t>.</a:t>
            </a:r>
          </a:p>
        </p:txBody>
      </p:sp>
      <p:sp>
        <p:nvSpPr>
          <p:cNvPr id="3379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Eux que le Saint-Esprit</a:t>
            </a:r>
          </a:p>
          <a:p>
            <a:pPr algn="ctr" fontAlgn="base">
              <a:spcBef>
                <a:spcPct val="0"/>
              </a:spcBef>
              <a:spcAft>
                <a:spcPct val="0"/>
              </a:spcAft>
            </a:pPr>
            <a:r>
              <a:rPr lang="fr-FR" sz="3200" b="1" dirty="0">
                <a:latin typeface="Book Antiqua" pitchFamily="18" charset="0"/>
                <a:cs typeface="Arial" charset="0"/>
              </a:rPr>
              <a:t>A assemblés, unis</a:t>
            </a:r>
          </a:p>
          <a:p>
            <a:pPr algn="ctr" fontAlgn="base">
              <a:spcBef>
                <a:spcPct val="0"/>
              </a:spcBef>
              <a:spcAft>
                <a:spcPct val="0"/>
              </a:spcAft>
            </a:pPr>
            <a:r>
              <a:rPr lang="fr-FR" sz="3200" b="1" dirty="0">
                <a:latin typeface="Book Antiqua" pitchFamily="18" charset="0"/>
                <a:cs typeface="Arial" charset="0"/>
              </a:rPr>
              <a:t>Ressemblent à une cithare</a:t>
            </a:r>
          </a:p>
          <a:p>
            <a:pPr algn="ctr" fontAlgn="base">
              <a:spcBef>
                <a:spcPct val="0"/>
              </a:spcBef>
              <a:spcAft>
                <a:spcPct val="0"/>
              </a:spcAft>
            </a:pPr>
            <a:r>
              <a:rPr lang="fr-FR" sz="3200" b="1" dirty="0">
                <a:latin typeface="Book Antiqua" pitchFamily="18" charset="0"/>
                <a:cs typeface="Arial" charset="0"/>
              </a:rPr>
              <a:t>Ils louent Dieu en tout temps</a:t>
            </a:r>
          </a:p>
        </p:txBody>
      </p:sp>
    </p:spTree>
    <p:extLst>
      <p:ext uri="{BB962C8B-B14F-4D97-AF65-F5344CB8AC3E}">
        <p14:creationId xmlns:p14="http://schemas.microsoft.com/office/powerpoint/2010/main" val="157936083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6864351" y="770895"/>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بمزامير وتسابيح، وترانيم روحية، النهار والليل، بقلب لا يفتر.</a:t>
            </a:r>
            <a:endParaRPr lang="fr-FR" sz="4400" b="1" dirty="0">
              <a:cs typeface="Arial" charset="0"/>
            </a:endParaRPr>
          </a:p>
        </p:txBody>
      </p:sp>
      <p:sp>
        <p:nvSpPr>
          <p:cNvPr id="34819" name="Rectangle 5"/>
          <p:cNvSpPr>
            <a:spLocks noChangeArrowheads="1"/>
          </p:cNvSpPr>
          <p:nvPr/>
        </p:nvSpPr>
        <p:spPr bwMode="auto">
          <a:xfrm>
            <a:off x="431800" y="762957"/>
            <a:ext cx="623993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Qen han'almoc nem hanhwc@ nem hanhwdy `m=p=n=atikon@ `mpi`ehoou nem pi`ejwrh@ qen ouhyt `nat,arwf</a:t>
            </a:r>
          </a:p>
        </p:txBody>
      </p:sp>
      <p:sp>
        <p:nvSpPr>
          <p:cNvPr id="34820" name="Rectangle 6"/>
          <p:cNvSpPr>
            <a:spLocks noChangeArrowheads="1"/>
          </p:cNvSpPr>
          <p:nvPr/>
        </p:nvSpPr>
        <p:spPr bwMode="auto">
          <a:xfrm>
            <a:off x="1786467" y="4175149"/>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Des psaumes et des louanges</a:t>
            </a:r>
          </a:p>
          <a:p>
            <a:pPr algn="ctr" fontAlgn="base">
              <a:spcBef>
                <a:spcPct val="0"/>
              </a:spcBef>
              <a:spcAft>
                <a:spcPct val="0"/>
              </a:spcAft>
            </a:pPr>
            <a:r>
              <a:rPr lang="fr-FR" sz="3200" b="1" dirty="0">
                <a:latin typeface="Book Antiqua" pitchFamily="18" charset="0"/>
                <a:cs typeface="Arial" charset="0"/>
              </a:rPr>
              <a:t>Des chants spirituels</a:t>
            </a:r>
          </a:p>
          <a:p>
            <a:pPr algn="ctr" fontAlgn="base">
              <a:spcBef>
                <a:spcPct val="0"/>
              </a:spcBef>
              <a:spcAft>
                <a:spcPct val="0"/>
              </a:spcAft>
            </a:pPr>
            <a:r>
              <a:rPr lang="fr-FR" sz="3200" b="1" dirty="0">
                <a:latin typeface="Book Antiqua" pitchFamily="18" charset="0"/>
                <a:cs typeface="Arial" charset="0"/>
              </a:rPr>
              <a:t>Sans cesse jour et nuit</a:t>
            </a:r>
          </a:p>
          <a:p>
            <a:pPr algn="ctr" fontAlgn="base">
              <a:spcBef>
                <a:spcPct val="0"/>
              </a:spcBef>
              <a:spcAft>
                <a:spcPct val="0"/>
              </a:spcAft>
            </a:pPr>
            <a:r>
              <a:rPr lang="fr-FR" sz="3200" b="1" dirty="0">
                <a:latin typeface="Book Antiqua" pitchFamily="18" charset="0"/>
                <a:cs typeface="Arial" charset="0"/>
              </a:rPr>
              <a:t>D’un cœur qui ne faiblit.</a:t>
            </a:r>
          </a:p>
        </p:txBody>
      </p:sp>
    </p:spTree>
    <p:extLst>
      <p:ext uri="{BB962C8B-B14F-4D97-AF65-F5344CB8AC3E}">
        <p14:creationId xmlns:p14="http://schemas.microsoft.com/office/powerpoint/2010/main" val="3347411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00241"/>
            <a:ext cx="5164616" cy="2800767"/>
          </a:xfrm>
          <a:prstGeom prst="rect">
            <a:avLst/>
          </a:prstGeom>
        </p:spPr>
        <p:txBody>
          <a:bodyPr wrap="square">
            <a:spAutoFit/>
          </a:bodyPr>
          <a:lstStyle/>
          <a:p>
            <a:pPr algn="just" rtl="1"/>
            <a:r>
              <a:rPr lang="ar-EG" sz="4400" b="1" dirty="0"/>
              <a:t>من يشبهك في الآلهة يا رب من يشبهك. ممجدا في </a:t>
            </a:r>
            <a:r>
              <a:rPr lang="ar-EG" sz="4400" b="1" dirty="0" err="1"/>
              <a:t>قديسيك</a:t>
            </a:r>
            <a:r>
              <a:rPr lang="ar-EG" sz="4400" b="1" dirty="0"/>
              <a:t> متعجبا منك بالمجد. صانعا عجائب.</a:t>
            </a:r>
            <a:endParaRPr lang="fr-FR" sz="4400" b="1" dirty="0"/>
          </a:p>
        </p:txBody>
      </p:sp>
      <p:sp>
        <p:nvSpPr>
          <p:cNvPr id="6" name="Rectangle 5"/>
          <p:cNvSpPr/>
          <p:nvPr/>
        </p:nvSpPr>
        <p:spPr>
          <a:xfrm>
            <a:off x="431371" y="692305"/>
            <a:ext cx="6240693" cy="2554545"/>
          </a:xfrm>
          <a:prstGeom prst="rect">
            <a:avLst/>
          </a:prstGeom>
        </p:spPr>
        <p:txBody>
          <a:bodyPr wrap="square">
            <a:spAutoFit/>
          </a:bodyPr>
          <a:lstStyle/>
          <a:p>
            <a:pPr algn="just"/>
            <a:r>
              <a:rPr lang="fr-FR" sz="3200" b="1" dirty="0">
                <a:latin typeface="CS Avva Shenouda" pitchFamily="34" charset="0"/>
              </a:rPr>
              <a:t>¿</a:t>
            </a:r>
            <a:r>
              <a:rPr lang="fr-FR" sz="3200" b="1" err="1">
                <a:latin typeface="CS Avva Shenouda" pitchFamily="34" charset="0"/>
              </a:rPr>
              <a:t>Nim</a:t>
            </a:r>
            <a:r>
              <a:rPr lang="fr-FR" sz="3200" b="1">
                <a:latin typeface="CS Avva Shenouda" pitchFamily="34" charset="0"/>
              </a:rPr>
              <a:t> et`oni `mmok </a:t>
            </a:r>
            <a:r>
              <a:rPr lang="fr-FR" sz="3200" b="1" dirty="0" err="1">
                <a:latin typeface="CS Avva Shenouda" pitchFamily="34" charset="0"/>
              </a:rPr>
              <a:t>qen</a:t>
            </a:r>
            <a:r>
              <a:rPr lang="fr-FR" sz="3200" b="1" dirty="0">
                <a:latin typeface="CS Avva Shenouda" pitchFamily="34" charset="0"/>
              </a:rPr>
              <a:t> </a:t>
            </a:r>
            <a:r>
              <a:rPr lang="fr-FR" sz="3200" b="1" dirty="0" err="1">
                <a:latin typeface="CS Avva Shenouda" pitchFamily="34" charset="0"/>
              </a:rPr>
              <a:t>ninou</a:t>
            </a:r>
            <a:r>
              <a:rPr lang="fr-FR" sz="3200" b="1" dirty="0">
                <a:latin typeface="CS Avva Shenouda" pitchFamily="34" charset="0"/>
              </a:rPr>
              <a:t>] P=o=c @  </a:t>
            </a:r>
            <a:r>
              <a:rPr lang="fr-FR" sz="3200" b="1" err="1">
                <a:latin typeface="CS Avva Shenouda" pitchFamily="34" charset="0"/>
              </a:rPr>
              <a:t>nim</a:t>
            </a:r>
            <a:r>
              <a:rPr lang="fr-FR" sz="3200" b="1">
                <a:latin typeface="CS Avva Shenouda" pitchFamily="34" charset="0"/>
              </a:rPr>
              <a:t> et`oni `mmok @  `eau]`wou </a:t>
            </a:r>
            <a:r>
              <a:rPr lang="fr-FR" sz="3200" b="1" dirty="0" err="1">
                <a:latin typeface="CS Avva Shenouda" pitchFamily="34" charset="0"/>
              </a:rPr>
              <a:t>nak</a:t>
            </a:r>
            <a:r>
              <a:rPr lang="fr-FR" sz="3200" b="1" dirty="0">
                <a:latin typeface="CS Avva Shenouda" pitchFamily="34" charset="0"/>
              </a:rPr>
              <a:t> </a:t>
            </a:r>
            <a:r>
              <a:rPr lang="fr-FR" sz="3200" b="1" dirty="0" err="1">
                <a:latin typeface="CS Avva Shenouda" pitchFamily="34" charset="0"/>
              </a:rPr>
              <a:t>qen</a:t>
            </a:r>
            <a:r>
              <a:rPr lang="fr-FR" sz="3200" b="1" dirty="0">
                <a:latin typeface="CS Avva Shenouda" pitchFamily="34" charset="0"/>
              </a:rPr>
              <a:t> </a:t>
            </a:r>
            <a:r>
              <a:rPr lang="fr-FR" sz="3200" b="1" dirty="0" err="1">
                <a:latin typeface="CS Avva Shenouda" pitchFamily="34" charset="0"/>
              </a:rPr>
              <a:t>ny</a:t>
            </a:r>
            <a:r>
              <a:rPr lang="fr-FR" sz="3200" b="1" dirty="0">
                <a:latin typeface="CS Avva Shenouda" pitchFamily="34" charset="0"/>
              </a:rPr>
              <a:t>=e=;=</a:t>
            </a:r>
            <a:r>
              <a:rPr lang="fr-FR" sz="3200" b="1">
                <a:latin typeface="CS Avva Shenouda" pitchFamily="34" charset="0"/>
              </a:rPr>
              <a:t>u `ntak @  euer`svyri `mmok </a:t>
            </a:r>
            <a:r>
              <a:rPr lang="fr-FR" sz="3200" b="1" err="1">
                <a:latin typeface="CS Avva Shenouda" pitchFamily="34" charset="0"/>
              </a:rPr>
              <a:t>qen</a:t>
            </a:r>
            <a:r>
              <a:rPr lang="fr-FR" sz="3200" b="1">
                <a:latin typeface="CS Avva Shenouda" pitchFamily="34" charset="0"/>
              </a:rPr>
              <a:t> ou`wou@  ek`iri `nhan`svyri</a:t>
            </a:r>
            <a:r>
              <a:rPr lang="fr-FR" sz="3200" b="1" dirty="0">
                <a:latin typeface="CS Avva Shenouda" pitchFamily="34" charset="0"/>
              </a:rPr>
              <a:t>.</a:t>
            </a:r>
          </a:p>
        </p:txBody>
      </p:sp>
      <p:sp>
        <p:nvSpPr>
          <p:cNvPr id="7" name="Rectangle 6"/>
          <p:cNvSpPr/>
          <p:nvPr/>
        </p:nvSpPr>
        <p:spPr>
          <a:xfrm>
            <a:off x="1199456" y="3789040"/>
            <a:ext cx="9889099" cy="2554545"/>
          </a:xfrm>
          <a:prstGeom prst="rect">
            <a:avLst/>
          </a:prstGeom>
        </p:spPr>
        <p:txBody>
          <a:bodyPr wrap="square">
            <a:spAutoFit/>
          </a:bodyPr>
          <a:lstStyle/>
          <a:p>
            <a:pPr algn="ctr"/>
            <a:r>
              <a:rPr lang="fr-FR" sz="3200" b="1" dirty="0">
                <a:latin typeface="Book Antiqua" pitchFamily="18" charset="0"/>
              </a:rPr>
              <a:t>Qui est comme Toi parmi les dieux</a:t>
            </a:r>
          </a:p>
          <a:p>
            <a:pPr algn="ctr"/>
            <a:r>
              <a:rPr lang="fr-FR" sz="3200" b="1" dirty="0">
                <a:latin typeface="Book Antiqua" pitchFamily="18" charset="0"/>
              </a:rPr>
              <a:t>Seigneur, qui est glorieux comme Toi</a:t>
            </a:r>
          </a:p>
          <a:p>
            <a:pPr algn="ctr"/>
            <a:r>
              <a:rPr lang="fr-FR" sz="3200" b="1" dirty="0">
                <a:latin typeface="Book Antiqua" pitchFamily="18" charset="0"/>
              </a:rPr>
              <a:t>Dans l’assemblée de tous Tes saints</a:t>
            </a:r>
          </a:p>
          <a:p>
            <a:pPr algn="ctr"/>
            <a:r>
              <a:rPr lang="fr-FR" sz="3200" b="1" dirty="0">
                <a:latin typeface="Book Antiqua" pitchFamily="18" charset="0"/>
              </a:rPr>
              <a:t>Qui, magnifique et plein de gloire</a:t>
            </a:r>
          </a:p>
          <a:p>
            <a:pPr algn="ctr"/>
            <a:r>
              <a:rPr lang="fr-FR" sz="3200" b="1" dirty="0">
                <a:latin typeface="Book Antiqua" pitchFamily="18" charset="0"/>
              </a:rPr>
              <a:t>Comme Toi, opère des merveilles</a:t>
            </a:r>
          </a:p>
        </p:txBody>
      </p:sp>
    </p:spTree>
    <p:extLst>
      <p:ext uri="{BB962C8B-B14F-4D97-AF65-F5344CB8AC3E}">
        <p14:creationId xmlns:p14="http://schemas.microsoft.com/office/powerpoint/2010/main" val="336979963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أنت يا أم النور، المكرمة والدة الاله، حملت الكلمة، غير المحوي</a:t>
            </a:r>
            <a:endParaRPr lang="fr-FR" sz="4400" b="1">
              <a:cs typeface="Arial" charset="0"/>
            </a:endParaRPr>
          </a:p>
        </p:txBody>
      </p:sp>
      <p:sp>
        <p:nvSpPr>
          <p:cNvPr id="3584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N;o</a:t>
            </a:r>
            <a:r>
              <a:rPr lang="fr-FR" sz="4000" b="1" dirty="0">
                <a:latin typeface="CS Avva Shenouda" pitchFamily="34" charset="0"/>
                <a:cs typeface="Arial" charset="0"/>
              </a:rPr>
              <a:t> `;</a:t>
            </a:r>
            <a:r>
              <a:rPr lang="fr-FR" sz="4000" b="1" dirty="0" err="1">
                <a:latin typeface="CS Avva Shenouda" pitchFamily="34" charset="0"/>
                <a:cs typeface="Arial" charset="0"/>
              </a:rPr>
              <a:t>mau</a:t>
            </a:r>
            <a:r>
              <a:rPr lang="fr-FR" sz="4000" b="1" dirty="0">
                <a:latin typeface="CS Avva Shenouda" pitchFamily="34" charset="0"/>
                <a:cs typeface="Arial" charset="0"/>
              </a:rPr>
              <a:t> `</a:t>
            </a:r>
            <a:r>
              <a:rPr lang="fr-FR" sz="4000" b="1" dirty="0" err="1">
                <a:latin typeface="CS Avva Shenouda" pitchFamily="34" charset="0"/>
                <a:cs typeface="Arial" charset="0"/>
              </a:rPr>
              <a:t>mpiouwini</a:t>
            </a:r>
            <a:r>
              <a:rPr lang="fr-FR" sz="4000" b="1" dirty="0">
                <a:latin typeface="CS Avva Shenouda" pitchFamily="34" charset="0"/>
                <a:cs typeface="Arial" charset="0"/>
              </a:rPr>
              <a:t>@ </a:t>
            </a:r>
            <a:r>
              <a:rPr lang="fr-FR" sz="4000" b="1" dirty="0" err="1">
                <a:latin typeface="CS Avva Shenouda" pitchFamily="34" charset="0"/>
                <a:cs typeface="Arial" charset="0"/>
              </a:rPr>
              <a:t>ettaiyout</a:t>
            </a:r>
            <a:r>
              <a:rPr lang="fr-FR" sz="4000" b="1" dirty="0">
                <a:latin typeface="CS Avva Shenouda" pitchFamily="34" charset="0"/>
                <a:cs typeface="Arial" charset="0"/>
              </a:rPr>
              <a:t> `</a:t>
            </a:r>
            <a:r>
              <a:rPr lang="fr-FR" sz="4000" b="1" dirty="0" err="1">
                <a:latin typeface="CS Avva Shenouda" pitchFamily="34" charset="0"/>
                <a:cs typeface="Arial" charset="0"/>
              </a:rPr>
              <a:t>mmacnou</a:t>
            </a:r>
            <a:r>
              <a:rPr lang="fr-FR" sz="4000" b="1" dirty="0">
                <a:latin typeface="CS Avva Shenouda" pitchFamily="34" charset="0"/>
                <a:cs typeface="Arial" charset="0"/>
              </a:rPr>
              <a:t>]@ `</a:t>
            </a:r>
            <a:r>
              <a:rPr lang="fr-FR" sz="4000" b="1" dirty="0" err="1">
                <a:latin typeface="CS Avva Shenouda" pitchFamily="34" charset="0"/>
                <a:cs typeface="Arial" charset="0"/>
              </a:rPr>
              <a:t>arefai</a:t>
            </a:r>
            <a:r>
              <a:rPr lang="fr-FR" sz="4000" b="1" dirty="0">
                <a:latin typeface="CS Avva Shenouda" pitchFamily="34" charset="0"/>
                <a:cs typeface="Arial" charset="0"/>
              </a:rPr>
              <a:t> </a:t>
            </a:r>
            <a:r>
              <a:rPr lang="fr-FR" sz="4000" b="1" dirty="0" err="1">
                <a:latin typeface="CS Avva Shenouda" pitchFamily="34" charset="0"/>
                <a:cs typeface="Arial" charset="0"/>
              </a:rPr>
              <a:t>qa</a:t>
            </a:r>
            <a:r>
              <a:rPr lang="fr-FR" sz="4000" b="1" dirty="0">
                <a:latin typeface="CS Avva Shenouda" pitchFamily="34" charset="0"/>
                <a:cs typeface="Arial" charset="0"/>
              </a:rPr>
              <a:t> </a:t>
            </a:r>
            <a:r>
              <a:rPr lang="fr-FR" sz="4000" b="1" dirty="0" err="1">
                <a:latin typeface="CS Avva Shenouda" pitchFamily="34" charset="0"/>
                <a:cs typeface="Arial" charset="0"/>
              </a:rPr>
              <a:t>pilogoc</a:t>
            </a:r>
            <a:r>
              <a:rPr lang="fr-FR" sz="4000" b="1" dirty="0">
                <a:latin typeface="CS Avva Shenouda" pitchFamily="34" charset="0"/>
                <a:cs typeface="Arial" charset="0"/>
              </a:rPr>
              <a:t>@ </a:t>
            </a:r>
            <a:r>
              <a:rPr lang="fr-FR" sz="4000" b="1" dirty="0" err="1">
                <a:latin typeface="CS Avva Shenouda" pitchFamily="34" charset="0"/>
                <a:cs typeface="Arial" charset="0"/>
              </a:rPr>
              <a:t>pi`a,writoc</a:t>
            </a:r>
            <a:r>
              <a:rPr lang="fr-FR" sz="4000" b="1" dirty="0">
                <a:latin typeface="CS Avva Shenouda" pitchFamily="34" charset="0"/>
                <a:cs typeface="Arial" charset="0"/>
              </a:rPr>
              <a:t>.</a:t>
            </a:r>
          </a:p>
        </p:txBody>
      </p:sp>
      <p:sp>
        <p:nvSpPr>
          <p:cNvPr id="3584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Ô Mère de la Lumière</a:t>
            </a:r>
          </a:p>
          <a:p>
            <a:pPr algn="ctr" fontAlgn="base">
              <a:spcBef>
                <a:spcPct val="0"/>
              </a:spcBef>
              <a:spcAft>
                <a:spcPct val="0"/>
              </a:spcAft>
            </a:pPr>
            <a:r>
              <a:rPr lang="fr-FR" sz="3200" b="1" dirty="0">
                <a:latin typeface="Book Antiqua" pitchFamily="18" charset="0"/>
                <a:cs typeface="Arial" charset="0"/>
              </a:rPr>
              <a:t>Mère de Dieu vénérée</a:t>
            </a:r>
          </a:p>
          <a:p>
            <a:pPr algn="ctr" fontAlgn="base">
              <a:spcBef>
                <a:spcPct val="0"/>
              </a:spcBef>
              <a:spcAft>
                <a:spcPct val="0"/>
              </a:spcAft>
            </a:pPr>
            <a:r>
              <a:rPr lang="fr-FR" sz="3200" b="1" dirty="0">
                <a:latin typeface="Book Antiqua" pitchFamily="18" charset="0"/>
                <a:cs typeface="Arial" charset="0"/>
              </a:rPr>
              <a:t>Tu as porté le Verbe</a:t>
            </a:r>
          </a:p>
          <a:p>
            <a:pPr algn="ctr" fontAlgn="base">
              <a:spcBef>
                <a:spcPct val="0"/>
              </a:spcBef>
              <a:spcAft>
                <a:spcPct val="0"/>
              </a:spcAft>
            </a:pPr>
            <a:r>
              <a:rPr lang="fr-FR" sz="3200" b="1" dirty="0">
                <a:latin typeface="Book Antiqua" pitchFamily="18" charset="0"/>
                <a:cs typeface="Arial" charset="0"/>
              </a:rPr>
              <a:t>Le Verbe illimité.</a:t>
            </a:r>
          </a:p>
        </p:txBody>
      </p:sp>
    </p:spTree>
    <p:extLst>
      <p:ext uri="{BB962C8B-B14F-4D97-AF65-F5344CB8AC3E}">
        <p14:creationId xmlns:p14="http://schemas.microsoft.com/office/powerpoint/2010/main" val="27296441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6864351" y="738376"/>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ومن بعد أن ولدته، بقيت عذراء، نعظمك بتسابيح، وبركات</a:t>
            </a:r>
            <a:endParaRPr lang="fr-FR" sz="4400" b="1" dirty="0">
              <a:cs typeface="Arial" charset="0"/>
            </a:endParaRPr>
          </a:p>
        </p:txBody>
      </p:sp>
      <p:sp>
        <p:nvSpPr>
          <p:cNvPr id="3686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Menenca `;remacf@ are`ohi ereoi `mpar;enoc @  qen hanhwc nem han`cmou@ ten[ici `mmo</a:t>
            </a:r>
          </a:p>
        </p:txBody>
      </p:sp>
      <p:sp>
        <p:nvSpPr>
          <p:cNvPr id="3686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L’ayant enfanté</a:t>
            </a:r>
          </a:p>
          <a:p>
            <a:pPr algn="ctr" fontAlgn="base">
              <a:spcBef>
                <a:spcPct val="0"/>
              </a:spcBef>
              <a:spcAft>
                <a:spcPct val="0"/>
              </a:spcAft>
            </a:pPr>
            <a:r>
              <a:rPr lang="fr-FR" sz="3200" b="1" dirty="0">
                <a:latin typeface="Book Antiqua" pitchFamily="18" charset="0"/>
                <a:cs typeface="Arial" charset="0"/>
              </a:rPr>
              <a:t>Tu es demeurée vierge</a:t>
            </a:r>
          </a:p>
          <a:p>
            <a:pPr algn="ctr" fontAlgn="base">
              <a:spcBef>
                <a:spcPct val="0"/>
              </a:spcBef>
              <a:spcAft>
                <a:spcPct val="0"/>
              </a:spcAft>
            </a:pPr>
            <a:r>
              <a:rPr lang="fr-FR" sz="3200" b="1" dirty="0">
                <a:latin typeface="Book Antiqua" pitchFamily="18" charset="0"/>
                <a:cs typeface="Arial" charset="0"/>
              </a:rPr>
              <a:t>Nous t'exaltons avec</a:t>
            </a:r>
          </a:p>
          <a:p>
            <a:pPr algn="ctr" fontAlgn="base">
              <a:spcBef>
                <a:spcPct val="0"/>
              </a:spcBef>
              <a:spcAft>
                <a:spcPct val="0"/>
              </a:spcAft>
            </a:pPr>
            <a:r>
              <a:rPr lang="fr-FR" sz="3200" b="1" dirty="0">
                <a:latin typeface="Book Antiqua" pitchFamily="18" charset="0"/>
                <a:cs typeface="Arial" charset="0"/>
              </a:rPr>
              <a:t>Louanges, bénédictions.</a:t>
            </a:r>
          </a:p>
        </p:txBody>
      </p:sp>
    </p:spTree>
    <p:extLst>
      <p:ext uri="{BB962C8B-B14F-4D97-AF65-F5344CB8AC3E}">
        <p14:creationId xmlns:p14="http://schemas.microsoft.com/office/powerpoint/2010/main" val="168406045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864351" y="770894"/>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لأنه بإرادته، ومسرة أبيه، والروح القدس، أتي وخلصنا</a:t>
            </a:r>
            <a:endParaRPr lang="fr-FR" sz="4400" b="1" dirty="0">
              <a:cs typeface="Arial" charset="0"/>
            </a:endParaRPr>
          </a:p>
        </p:txBody>
      </p:sp>
      <p:sp>
        <p:nvSpPr>
          <p:cNvPr id="37891" name="Rectangle 5"/>
          <p:cNvSpPr>
            <a:spLocks noChangeArrowheads="1"/>
          </p:cNvSpPr>
          <p:nvPr/>
        </p:nvSpPr>
        <p:spPr bwMode="auto">
          <a:xfrm>
            <a:off x="431800" y="762957"/>
            <a:ext cx="623993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Je `n;of qen pefouws@ nem `p]ma] `mPefiwt@ nem Pi=p=n=a =e=;=u@ af`i afcw] `mmon</a:t>
            </a:r>
          </a:p>
          <a:p>
            <a:pPr algn="just" fontAlgn="base">
              <a:spcBef>
                <a:spcPct val="0"/>
              </a:spcBef>
              <a:spcAft>
                <a:spcPct val="0"/>
              </a:spcAft>
            </a:pPr>
            <a:endParaRPr lang="fr-FR" sz="4000" b="1" dirty="0">
              <a:latin typeface="CS Avva Shenouda" pitchFamily="34" charset="0"/>
              <a:cs typeface="Arial" charset="0"/>
            </a:endParaRPr>
          </a:p>
        </p:txBody>
      </p:sp>
      <p:sp>
        <p:nvSpPr>
          <p:cNvPr id="3789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Car par Sa volonté</a:t>
            </a:r>
          </a:p>
          <a:p>
            <a:pPr algn="ctr" fontAlgn="base">
              <a:spcBef>
                <a:spcPct val="0"/>
              </a:spcBef>
              <a:spcAft>
                <a:spcPct val="0"/>
              </a:spcAft>
            </a:pPr>
            <a:r>
              <a:rPr lang="fr-FR" sz="3200" b="1" dirty="0">
                <a:latin typeface="Book Antiqua" pitchFamily="18" charset="0"/>
                <a:cs typeface="Arial" charset="0"/>
              </a:rPr>
              <a:t>Et la joie de Son Père</a:t>
            </a:r>
          </a:p>
          <a:p>
            <a:pPr algn="ctr" fontAlgn="base">
              <a:spcBef>
                <a:spcPct val="0"/>
              </a:spcBef>
              <a:spcAft>
                <a:spcPct val="0"/>
              </a:spcAft>
            </a:pPr>
            <a:r>
              <a:rPr lang="fr-FR" sz="3200" b="1" dirty="0">
                <a:latin typeface="Book Antiqua" pitchFamily="18" charset="0"/>
                <a:cs typeface="Arial" charset="0"/>
              </a:rPr>
              <a:t>Et par le Saint Esprit</a:t>
            </a:r>
          </a:p>
          <a:p>
            <a:pPr algn="ctr" fontAlgn="base">
              <a:spcBef>
                <a:spcPct val="0"/>
              </a:spcBef>
              <a:spcAft>
                <a:spcPct val="0"/>
              </a:spcAft>
            </a:pPr>
            <a:r>
              <a:rPr lang="fr-FR" sz="3200" b="1" dirty="0">
                <a:latin typeface="Book Antiqua" pitchFamily="18" charset="0"/>
                <a:cs typeface="Arial" charset="0"/>
              </a:rPr>
              <a:t>Il vint et nous sauvas</a:t>
            </a:r>
          </a:p>
        </p:txBody>
      </p:sp>
    </p:spTree>
    <p:extLst>
      <p:ext uri="{BB962C8B-B14F-4D97-AF65-F5344CB8AC3E}">
        <p14:creationId xmlns:p14="http://schemas.microsoft.com/office/powerpoint/2010/main" val="2398017723"/>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ونحن أيضاً، نطلب أن نفوز، برحمة بشفاعاتك، لدي محب البشر</a:t>
            </a:r>
            <a:endParaRPr lang="fr-FR" sz="4400" b="1">
              <a:cs typeface="Arial" charset="0"/>
            </a:endParaRPr>
          </a:p>
        </p:txBody>
      </p:sp>
      <p:sp>
        <p:nvSpPr>
          <p:cNvPr id="3891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Anon hwn tentwbh@ e;rensasni eunai@ hiten ne`precbi`a @ `ntotf `mpimairwmi</a:t>
            </a:r>
            <a:endParaRPr lang="fr-FR" sz="4000" b="1" dirty="0">
              <a:latin typeface="CS Avva Shenouda" pitchFamily="34" charset="0"/>
              <a:cs typeface="Arial" charset="0"/>
            </a:endParaRPr>
          </a:p>
        </p:txBody>
      </p:sp>
      <p:sp>
        <p:nvSpPr>
          <p:cNvPr id="3891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Aussi nous demandons</a:t>
            </a:r>
          </a:p>
          <a:p>
            <a:pPr algn="ctr" fontAlgn="base">
              <a:spcBef>
                <a:spcPct val="0"/>
              </a:spcBef>
              <a:spcAft>
                <a:spcPct val="0"/>
              </a:spcAft>
            </a:pPr>
            <a:r>
              <a:rPr lang="fr-FR" sz="3200" b="1" dirty="0">
                <a:latin typeface="Book Antiqua" pitchFamily="18" charset="0"/>
                <a:cs typeface="Arial" charset="0"/>
              </a:rPr>
              <a:t>D’avoir miséricorde</a:t>
            </a:r>
          </a:p>
          <a:p>
            <a:pPr algn="ctr" fontAlgn="base">
              <a:spcBef>
                <a:spcPct val="0"/>
              </a:spcBef>
              <a:spcAft>
                <a:spcPct val="0"/>
              </a:spcAft>
            </a:pPr>
            <a:r>
              <a:rPr lang="fr-FR" sz="3200" b="1" dirty="0">
                <a:latin typeface="Book Antiqua" pitchFamily="18" charset="0"/>
                <a:cs typeface="Arial" charset="0"/>
              </a:rPr>
              <a:t>Par tes intercessions</a:t>
            </a:r>
          </a:p>
          <a:p>
            <a:pPr algn="ctr" fontAlgn="base">
              <a:spcBef>
                <a:spcPct val="0"/>
              </a:spcBef>
              <a:spcAft>
                <a:spcPct val="0"/>
              </a:spcAft>
            </a:pPr>
            <a:r>
              <a:rPr lang="fr-FR" sz="3200" b="1" dirty="0">
                <a:latin typeface="Book Antiqua" pitchFamily="18" charset="0"/>
                <a:cs typeface="Arial" charset="0"/>
              </a:rPr>
              <a:t>Chez l’Ami des hommes</a:t>
            </a:r>
          </a:p>
        </p:txBody>
      </p:sp>
    </p:spTree>
    <p:extLst>
      <p:ext uri="{BB962C8B-B14F-4D97-AF65-F5344CB8AC3E}">
        <p14:creationId xmlns:p14="http://schemas.microsoft.com/office/powerpoint/2010/main" val="3975729399"/>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864351" y="810385"/>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البخور المختار، الذي </a:t>
            </a:r>
            <a:r>
              <a:rPr lang="ar-EG" sz="4400" b="1" dirty="0" err="1"/>
              <a:t>لبتوليتك</a:t>
            </a:r>
            <a:r>
              <a:rPr lang="ar-EG" sz="4400" b="1" dirty="0"/>
              <a:t>، صعد إلي، كرسي الآب</a:t>
            </a:r>
            <a:endParaRPr lang="fr-FR" sz="4400" b="1" dirty="0">
              <a:cs typeface="Arial" charset="0"/>
            </a:endParaRPr>
          </a:p>
        </p:txBody>
      </p:sp>
      <p:sp>
        <p:nvSpPr>
          <p:cNvPr id="39939" name="Rectangle 5"/>
          <p:cNvSpPr>
            <a:spLocks noChangeArrowheads="1"/>
          </p:cNvSpPr>
          <p:nvPr/>
        </p:nvSpPr>
        <p:spPr bwMode="auto">
          <a:xfrm>
            <a:off x="431800" y="802447"/>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Api`c;oinofi</a:t>
            </a:r>
            <a:r>
              <a:rPr lang="fr-FR" sz="4000" b="1" dirty="0">
                <a:latin typeface="CS Avva Shenouda" pitchFamily="34" charset="0"/>
                <a:cs typeface="Arial" charset="0"/>
              </a:rPr>
              <a:t> </a:t>
            </a:r>
            <a:r>
              <a:rPr lang="fr-FR" sz="4000" b="1" dirty="0" err="1">
                <a:latin typeface="CS Avva Shenouda" pitchFamily="34" charset="0"/>
                <a:cs typeface="Arial" charset="0"/>
              </a:rPr>
              <a:t>etcwtp</a:t>
            </a:r>
            <a:endParaRPr lang="fr-FR" sz="4000" b="1" dirty="0">
              <a:latin typeface="CS Avva Shenouda" pitchFamily="34" charset="0"/>
              <a:cs typeface="Arial" charset="0"/>
            </a:endParaRPr>
          </a:p>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tepar;eni`a</a:t>
            </a:r>
            <a:r>
              <a:rPr lang="fr-FR" sz="4000" b="1" dirty="0">
                <a:latin typeface="CS Avva Shenouda" pitchFamily="34" charset="0"/>
                <a:cs typeface="Arial" charset="0"/>
              </a:rPr>
              <a:t>@ </a:t>
            </a:r>
            <a:r>
              <a:rPr lang="fr-FR" sz="4000" b="1" dirty="0" err="1">
                <a:latin typeface="CS Avva Shenouda" pitchFamily="34" charset="0"/>
                <a:cs typeface="Arial" charset="0"/>
              </a:rPr>
              <a:t>afsenaf</a:t>
            </a:r>
            <a:r>
              <a:rPr lang="fr-FR" sz="4000" b="1" dirty="0">
                <a:latin typeface="CS Avva Shenouda" pitchFamily="34" charset="0"/>
                <a:cs typeface="Arial" charset="0"/>
              </a:rPr>
              <a:t> `</a:t>
            </a:r>
            <a:r>
              <a:rPr lang="fr-FR" sz="4000" b="1" dirty="0" err="1">
                <a:latin typeface="CS Avva Shenouda" pitchFamily="34" charset="0"/>
                <a:cs typeface="Arial" charset="0"/>
              </a:rPr>
              <a:t>e`pswi</a:t>
            </a:r>
            <a:r>
              <a:rPr lang="fr-FR" sz="4000" b="1" dirty="0">
                <a:latin typeface="CS Avva Shenouda" pitchFamily="34" charset="0"/>
                <a:cs typeface="Arial" charset="0"/>
              </a:rPr>
              <a:t>@ sa pi`;</a:t>
            </a:r>
            <a:r>
              <a:rPr lang="fr-FR" sz="4000" b="1" dirty="0" err="1">
                <a:latin typeface="CS Avva Shenouda" pitchFamily="34" charset="0"/>
                <a:cs typeface="Arial" charset="0"/>
              </a:rPr>
              <a:t>ronoc</a:t>
            </a:r>
            <a:r>
              <a:rPr lang="fr-FR" sz="4000" b="1" dirty="0">
                <a:latin typeface="CS Avva Shenouda" pitchFamily="34" charset="0"/>
                <a:cs typeface="Arial" charset="0"/>
              </a:rPr>
              <a:t> `</a:t>
            </a:r>
            <a:r>
              <a:rPr lang="fr-FR" sz="4000" b="1" dirty="0" err="1">
                <a:latin typeface="CS Avva Shenouda" pitchFamily="34" charset="0"/>
                <a:cs typeface="Arial" charset="0"/>
              </a:rPr>
              <a:t>mViwt</a:t>
            </a:r>
            <a:r>
              <a:rPr lang="fr-FR" sz="4000" b="1" dirty="0">
                <a:latin typeface="CS Avva Shenouda" pitchFamily="34" charset="0"/>
                <a:cs typeface="Arial" charset="0"/>
              </a:rPr>
              <a:t>.</a:t>
            </a:r>
          </a:p>
        </p:txBody>
      </p:sp>
      <p:sp>
        <p:nvSpPr>
          <p:cNvPr id="3994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L'encens sélectionné</a:t>
            </a:r>
          </a:p>
          <a:p>
            <a:pPr algn="ctr" fontAlgn="base">
              <a:spcBef>
                <a:spcPct val="0"/>
              </a:spcBef>
              <a:spcAft>
                <a:spcPct val="0"/>
              </a:spcAft>
            </a:pPr>
            <a:r>
              <a:rPr lang="fr-FR" sz="3200" b="1" dirty="0">
                <a:latin typeface="Book Antiqua" pitchFamily="18" charset="0"/>
                <a:cs typeface="Arial" charset="0"/>
              </a:rPr>
              <a:t>De ta virginité</a:t>
            </a:r>
          </a:p>
          <a:p>
            <a:pPr algn="ctr" fontAlgn="base">
              <a:spcBef>
                <a:spcPct val="0"/>
              </a:spcBef>
              <a:spcAft>
                <a:spcPct val="0"/>
              </a:spcAft>
            </a:pPr>
            <a:r>
              <a:rPr lang="fr-FR" sz="3200" b="1" dirty="0">
                <a:latin typeface="Book Antiqua" pitchFamily="18" charset="0"/>
                <a:cs typeface="Arial" charset="0"/>
              </a:rPr>
              <a:t>S'est élevé là-haut</a:t>
            </a:r>
          </a:p>
          <a:p>
            <a:pPr algn="ctr" fontAlgn="base">
              <a:spcBef>
                <a:spcPct val="0"/>
              </a:spcBef>
              <a:spcAft>
                <a:spcPct val="0"/>
              </a:spcAft>
            </a:pPr>
            <a:r>
              <a:rPr lang="fr-FR" sz="3200" b="1" dirty="0">
                <a:latin typeface="Book Antiqua" pitchFamily="18" charset="0"/>
                <a:cs typeface="Arial" charset="0"/>
              </a:rPr>
              <a:t>Vers le trône du Père</a:t>
            </a:r>
          </a:p>
        </p:txBody>
      </p:sp>
    </p:spTree>
    <p:extLst>
      <p:ext uri="{BB962C8B-B14F-4D97-AF65-F5344CB8AC3E}">
        <p14:creationId xmlns:p14="http://schemas.microsoft.com/office/powerpoint/2010/main" val="235280593"/>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أفضل من بخور، الشاروبيم، والسارافيم، يا مريم العذراء</a:t>
            </a:r>
            <a:endParaRPr lang="fr-FR" sz="4400" b="1">
              <a:cs typeface="Arial" charset="0"/>
            </a:endParaRPr>
          </a:p>
        </p:txBody>
      </p:sp>
      <p:sp>
        <p:nvSpPr>
          <p:cNvPr id="40963" name="Rectangle 5"/>
          <p:cNvSpPr>
            <a:spLocks noChangeArrowheads="1"/>
          </p:cNvSpPr>
          <p:nvPr/>
        </p:nvSpPr>
        <p:spPr bwMode="auto">
          <a:xfrm>
            <a:off x="431800" y="721340"/>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Ehote pi`c;oinoufi</a:t>
            </a:r>
          </a:p>
          <a:p>
            <a:pPr algn="just" fontAlgn="base">
              <a:spcBef>
                <a:spcPct val="0"/>
              </a:spcBef>
              <a:spcAft>
                <a:spcPct val="0"/>
              </a:spcAft>
            </a:pPr>
            <a:r>
              <a:rPr lang="pt-BR" sz="4000" b="1" dirty="0">
                <a:latin typeface="CS Avva Shenouda" pitchFamily="34" charset="0"/>
                <a:cs typeface="Arial" charset="0"/>
              </a:rPr>
              <a:t>@ `nte Ni,eroubim@ nem Niceravim@ Mari`a ]par;enoc.</a:t>
            </a:r>
            <a:endParaRPr lang="fr-FR" sz="4000" b="1" dirty="0">
              <a:latin typeface="CS Avva Shenouda" pitchFamily="34" charset="0"/>
              <a:cs typeface="Arial" charset="0"/>
            </a:endParaRPr>
          </a:p>
        </p:txBody>
      </p:sp>
      <p:sp>
        <p:nvSpPr>
          <p:cNvPr id="4096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Plus noble que l’encens</a:t>
            </a:r>
          </a:p>
          <a:p>
            <a:pPr algn="ctr" fontAlgn="base">
              <a:spcBef>
                <a:spcPct val="0"/>
              </a:spcBef>
              <a:spcAft>
                <a:spcPct val="0"/>
              </a:spcAft>
            </a:pPr>
            <a:r>
              <a:rPr lang="fr-FR" sz="3200" b="1" dirty="0">
                <a:latin typeface="Book Antiqua" pitchFamily="18" charset="0"/>
                <a:cs typeface="Arial" charset="0"/>
              </a:rPr>
              <a:t>L’encens des Chérubins</a:t>
            </a:r>
          </a:p>
          <a:p>
            <a:pPr algn="ctr" fontAlgn="base">
              <a:spcBef>
                <a:spcPct val="0"/>
              </a:spcBef>
              <a:spcAft>
                <a:spcPct val="0"/>
              </a:spcAft>
            </a:pPr>
            <a:r>
              <a:rPr lang="fr-FR" sz="3200" b="1" dirty="0">
                <a:latin typeface="Book Antiqua" pitchFamily="18" charset="0"/>
                <a:cs typeface="Arial" charset="0"/>
              </a:rPr>
              <a:t>Aussi des Séraphins</a:t>
            </a:r>
          </a:p>
          <a:p>
            <a:pPr algn="ctr" fontAlgn="base">
              <a:spcBef>
                <a:spcPct val="0"/>
              </a:spcBef>
              <a:spcAft>
                <a:spcPct val="0"/>
              </a:spcAft>
            </a:pPr>
            <a:r>
              <a:rPr lang="fr-FR" sz="3200" b="1" dirty="0">
                <a:latin typeface="Book Antiqua" pitchFamily="18" charset="0"/>
                <a:cs typeface="Arial" charset="0"/>
              </a:rPr>
              <a:t>Ô toi Vierge Marie.</a:t>
            </a:r>
          </a:p>
        </p:txBody>
      </p:sp>
    </p:spTree>
    <p:extLst>
      <p:ext uri="{BB962C8B-B14F-4D97-AF65-F5344CB8AC3E}">
        <p14:creationId xmlns:p14="http://schemas.microsoft.com/office/powerpoint/2010/main" val="191541088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6864351" y="7383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السلام للسماء الجديدة، التي صنعها الآب، وجعلها موضع راحة، لابنه الحبيب</a:t>
            </a:r>
            <a:endParaRPr lang="fr-FR" sz="4400" b="1" dirty="0">
              <a:cs typeface="Arial" charset="0"/>
            </a:endParaRPr>
          </a:p>
        </p:txBody>
      </p:sp>
      <p:sp>
        <p:nvSpPr>
          <p:cNvPr id="4198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&lt;</a:t>
            </a:r>
            <a:r>
              <a:rPr lang="fr-FR" sz="4000" b="1" dirty="0" err="1">
                <a:latin typeface="CS Avva Shenouda" pitchFamily="34" charset="0"/>
                <a:cs typeface="Arial" charset="0"/>
              </a:rPr>
              <a:t>ere</a:t>
            </a:r>
            <a:r>
              <a:rPr lang="fr-FR" sz="4000" b="1" dirty="0">
                <a:latin typeface="CS Avva Shenouda" pitchFamily="34" charset="0"/>
                <a:cs typeface="Arial" charset="0"/>
              </a:rPr>
              <a:t> ]</a:t>
            </a:r>
            <a:r>
              <a:rPr lang="fr-FR" sz="4000" b="1" dirty="0" err="1">
                <a:latin typeface="CS Avva Shenouda" pitchFamily="34" charset="0"/>
                <a:cs typeface="Arial" charset="0"/>
              </a:rPr>
              <a:t>ve</a:t>
            </a:r>
            <a:r>
              <a:rPr lang="fr-FR" sz="4000" b="1" dirty="0">
                <a:latin typeface="CS Avva Shenouda" pitchFamily="34" charset="0"/>
                <a:cs typeface="Arial" charset="0"/>
              </a:rPr>
              <a:t> `</a:t>
            </a:r>
            <a:r>
              <a:rPr lang="fr-FR" sz="4000" b="1" dirty="0" err="1">
                <a:latin typeface="CS Avva Shenouda" pitchFamily="34" charset="0"/>
                <a:cs typeface="Arial" charset="0"/>
              </a:rPr>
              <a:t>mberi</a:t>
            </a:r>
            <a:r>
              <a:rPr lang="fr-FR" sz="4000" b="1" dirty="0">
                <a:latin typeface="CS Avva Shenouda" pitchFamily="34" charset="0"/>
                <a:cs typeface="Arial" charset="0"/>
              </a:rPr>
              <a:t>@ ;y`</a:t>
            </a:r>
            <a:r>
              <a:rPr lang="fr-FR" sz="4000" b="1" dirty="0" err="1">
                <a:latin typeface="CS Avva Shenouda" pitchFamily="34" charset="0"/>
                <a:cs typeface="Arial" charset="0"/>
              </a:rPr>
              <a:t>eta</a:t>
            </a:r>
            <a:r>
              <a:rPr lang="fr-FR" sz="4000" b="1" dirty="0">
                <a:latin typeface="CS Avva Shenouda" pitchFamily="34" charset="0"/>
                <a:cs typeface="Arial" charset="0"/>
              </a:rPr>
              <a:t> </a:t>
            </a:r>
            <a:r>
              <a:rPr lang="fr-FR" sz="4000" b="1" dirty="0" err="1">
                <a:latin typeface="CS Avva Shenouda" pitchFamily="34" charset="0"/>
                <a:cs typeface="Arial" charset="0"/>
              </a:rPr>
              <a:t>Viwt</a:t>
            </a:r>
            <a:r>
              <a:rPr lang="fr-FR" sz="4000" b="1" dirty="0">
                <a:latin typeface="CS Avva Shenouda" pitchFamily="34" charset="0"/>
                <a:cs typeface="Arial" charset="0"/>
              </a:rPr>
              <a:t> ;</a:t>
            </a:r>
            <a:r>
              <a:rPr lang="fr-FR" sz="4000" b="1" dirty="0" err="1">
                <a:latin typeface="CS Avva Shenouda" pitchFamily="34" charset="0"/>
                <a:cs typeface="Arial" charset="0"/>
              </a:rPr>
              <a:t>amioc</a:t>
            </a:r>
            <a:r>
              <a:rPr lang="fr-FR" sz="4000" b="1" dirty="0">
                <a:latin typeface="CS Avva Shenouda" pitchFamily="34" charset="0"/>
                <a:cs typeface="Arial" charset="0"/>
              </a:rPr>
              <a:t>@ </a:t>
            </a:r>
            <a:r>
              <a:rPr lang="fr-FR" sz="4000" b="1" dirty="0" err="1">
                <a:latin typeface="CS Avva Shenouda" pitchFamily="34" charset="0"/>
                <a:cs typeface="Arial" charset="0"/>
              </a:rPr>
              <a:t>af,ac</a:t>
            </a:r>
            <a:r>
              <a:rPr lang="fr-FR" sz="4000" b="1" dirty="0">
                <a:latin typeface="CS Avva Shenouda" pitchFamily="34" charset="0"/>
                <a:cs typeface="Arial" charset="0"/>
              </a:rPr>
              <a:t> `</a:t>
            </a:r>
            <a:r>
              <a:rPr lang="fr-FR" sz="4000" b="1" dirty="0" err="1">
                <a:latin typeface="CS Avva Shenouda" pitchFamily="34" charset="0"/>
                <a:cs typeface="Arial" charset="0"/>
              </a:rPr>
              <a:t>nouma</a:t>
            </a:r>
            <a:r>
              <a:rPr lang="fr-FR" sz="4000" b="1" dirty="0">
                <a:latin typeface="CS Avva Shenouda" pitchFamily="34" charset="0"/>
                <a:cs typeface="Arial" charset="0"/>
              </a:rPr>
              <a:t> `</a:t>
            </a:r>
            <a:r>
              <a:rPr lang="fr-FR" sz="4000" b="1" dirty="0" err="1">
                <a:latin typeface="CS Avva Shenouda" pitchFamily="34" charset="0"/>
                <a:cs typeface="Arial" charset="0"/>
              </a:rPr>
              <a:t>nemton</a:t>
            </a:r>
            <a:r>
              <a:rPr lang="fr-FR" sz="4000" b="1" dirty="0">
                <a:latin typeface="CS Avva Shenouda" pitchFamily="34" charset="0"/>
                <a:cs typeface="Arial" charset="0"/>
              </a:rPr>
              <a:t>@ `</a:t>
            </a:r>
            <a:r>
              <a:rPr lang="fr-FR" sz="4000" b="1" dirty="0" err="1">
                <a:latin typeface="CS Avva Shenouda" pitchFamily="34" charset="0"/>
                <a:cs typeface="Arial" charset="0"/>
              </a:rPr>
              <a:t>mPefsyri</a:t>
            </a:r>
            <a:r>
              <a:rPr lang="fr-FR" sz="4000" b="1" dirty="0">
                <a:latin typeface="CS Avva Shenouda" pitchFamily="34" charset="0"/>
                <a:cs typeface="Arial" charset="0"/>
              </a:rPr>
              <a:t> `</a:t>
            </a:r>
            <a:r>
              <a:rPr lang="fr-FR" sz="4000" b="1" dirty="0" err="1">
                <a:latin typeface="CS Avva Shenouda" pitchFamily="34" charset="0"/>
                <a:cs typeface="Arial" charset="0"/>
              </a:rPr>
              <a:t>mmenrit</a:t>
            </a:r>
            <a:r>
              <a:rPr lang="fr-FR" sz="4000" b="1" dirty="0">
                <a:latin typeface="CS Avva Shenouda" pitchFamily="34" charset="0"/>
                <a:cs typeface="Arial" charset="0"/>
              </a:rPr>
              <a:t>.</a:t>
            </a:r>
          </a:p>
        </p:txBody>
      </p:sp>
      <p:sp>
        <p:nvSpPr>
          <p:cNvPr id="4198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Salut au nouveau ciel</a:t>
            </a:r>
          </a:p>
          <a:p>
            <a:pPr algn="ctr" fontAlgn="base">
              <a:spcBef>
                <a:spcPct val="0"/>
              </a:spcBef>
              <a:spcAft>
                <a:spcPct val="0"/>
              </a:spcAft>
            </a:pPr>
            <a:r>
              <a:rPr lang="fr-FR" sz="3200" b="1" dirty="0">
                <a:latin typeface="Book Antiqua" pitchFamily="18" charset="0"/>
                <a:cs typeface="Arial" charset="0"/>
              </a:rPr>
              <a:t>Que le Père a créé</a:t>
            </a:r>
          </a:p>
          <a:p>
            <a:pPr algn="ctr" fontAlgn="base">
              <a:spcBef>
                <a:spcPct val="0"/>
              </a:spcBef>
              <a:spcAft>
                <a:spcPct val="0"/>
              </a:spcAft>
            </a:pPr>
            <a:r>
              <a:rPr lang="fr-FR" sz="3200" b="1" dirty="0">
                <a:latin typeface="Book Antiqua" pitchFamily="18" charset="0"/>
                <a:cs typeface="Arial" charset="0"/>
              </a:rPr>
              <a:t>En fit lieu de repos</a:t>
            </a:r>
          </a:p>
          <a:p>
            <a:pPr algn="ctr" fontAlgn="base">
              <a:spcBef>
                <a:spcPct val="0"/>
              </a:spcBef>
              <a:spcAft>
                <a:spcPct val="0"/>
              </a:spcAft>
            </a:pPr>
            <a:r>
              <a:rPr lang="fr-FR" sz="3200" b="1" dirty="0">
                <a:latin typeface="Book Antiqua" pitchFamily="18" charset="0"/>
                <a:cs typeface="Arial" charset="0"/>
              </a:rPr>
              <a:t>Pour Son Fils bien-aimé</a:t>
            </a:r>
          </a:p>
        </p:txBody>
      </p:sp>
    </p:spTree>
    <p:extLst>
      <p:ext uri="{BB962C8B-B14F-4D97-AF65-F5344CB8AC3E}">
        <p14:creationId xmlns:p14="http://schemas.microsoft.com/office/powerpoint/2010/main" val="398009375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السلام للكرسي، الملوكي، الذي للمحمول، علي </a:t>
            </a:r>
            <a:r>
              <a:rPr lang="ar-EG" sz="4400" b="1" dirty="0" err="1"/>
              <a:t>الشاروبيم</a:t>
            </a:r>
            <a:r>
              <a:rPr lang="ar-EG" sz="4400" b="1" dirty="0"/>
              <a:t>.</a:t>
            </a:r>
            <a:endParaRPr lang="fr-FR" sz="4400" b="1" dirty="0">
              <a:cs typeface="Arial" charset="0"/>
            </a:endParaRPr>
          </a:p>
        </p:txBody>
      </p:sp>
      <p:sp>
        <p:nvSpPr>
          <p:cNvPr id="43011"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&lt;ere pi`;ronoc</a:t>
            </a:r>
          </a:p>
          <a:p>
            <a:pPr algn="just" fontAlgn="base">
              <a:spcBef>
                <a:spcPct val="0"/>
              </a:spcBef>
              <a:spcAft>
                <a:spcPct val="0"/>
              </a:spcAft>
            </a:pPr>
            <a:r>
              <a:rPr lang="pt-BR" sz="4000" b="1" dirty="0">
                <a:latin typeface="CS Avva Shenouda" pitchFamily="34" charset="0"/>
                <a:cs typeface="Arial" charset="0"/>
              </a:rPr>
              <a:t>@ `mbacilikon @ `mvy`etoufai `mmof@ hijen Ni,eroubim.</a:t>
            </a:r>
            <a:endParaRPr lang="fr-FR" sz="4000" b="1" dirty="0">
              <a:latin typeface="CS Avva Shenouda" pitchFamily="34" charset="0"/>
              <a:cs typeface="Arial" charset="0"/>
            </a:endParaRPr>
          </a:p>
        </p:txBody>
      </p:sp>
      <p:sp>
        <p:nvSpPr>
          <p:cNvPr id="4301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Salut trône royal</a:t>
            </a:r>
          </a:p>
          <a:p>
            <a:pPr algn="ctr" fontAlgn="base">
              <a:spcBef>
                <a:spcPct val="0"/>
              </a:spcBef>
              <a:spcAft>
                <a:spcPct val="0"/>
              </a:spcAft>
            </a:pPr>
            <a:r>
              <a:rPr lang="fr-FR" sz="3200" b="1" dirty="0">
                <a:latin typeface="Book Antiqua" pitchFamily="18" charset="0"/>
                <a:cs typeface="Arial" charset="0"/>
              </a:rPr>
              <a:t>Appartient à Celui</a:t>
            </a:r>
          </a:p>
          <a:p>
            <a:pPr algn="ctr" fontAlgn="base">
              <a:spcBef>
                <a:spcPct val="0"/>
              </a:spcBef>
              <a:spcAft>
                <a:spcPct val="0"/>
              </a:spcAft>
            </a:pPr>
            <a:r>
              <a:rPr lang="fr-FR" sz="3200" b="1" dirty="0">
                <a:latin typeface="Book Antiqua" pitchFamily="18" charset="0"/>
                <a:cs typeface="Arial" charset="0"/>
              </a:rPr>
              <a:t>Celui Qui est porté</a:t>
            </a:r>
          </a:p>
          <a:p>
            <a:pPr algn="ctr" fontAlgn="base">
              <a:spcBef>
                <a:spcPct val="0"/>
              </a:spcBef>
              <a:spcAft>
                <a:spcPct val="0"/>
              </a:spcAft>
            </a:pPr>
            <a:r>
              <a:rPr lang="fr-FR" sz="3200" b="1" dirty="0">
                <a:latin typeface="Book Antiqua" pitchFamily="18" charset="0"/>
                <a:cs typeface="Arial" charset="0"/>
              </a:rPr>
              <a:t>Par les anges Chérubins</a:t>
            </a:r>
          </a:p>
        </p:txBody>
      </p:sp>
    </p:spTree>
    <p:extLst>
      <p:ext uri="{BB962C8B-B14F-4D97-AF65-F5344CB8AC3E}">
        <p14:creationId xmlns:p14="http://schemas.microsoft.com/office/powerpoint/2010/main" val="215767304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6864351" y="738377"/>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السلام لشفيعة، نفوسنا، أنت بالحقيقة، فخر جنسنا</a:t>
            </a:r>
            <a:endParaRPr lang="fr-FR" sz="4400" b="1">
              <a:cs typeface="Arial" charset="0"/>
            </a:endParaRPr>
          </a:p>
        </p:txBody>
      </p:sp>
      <p:sp>
        <p:nvSpPr>
          <p:cNvPr id="4403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&lt;</a:t>
            </a:r>
            <a:r>
              <a:rPr lang="fr-FR" sz="4000" b="1" dirty="0" err="1">
                <a:latin typeface="CS Avva Shenouda" pitchFamily="34" charset="0"/>
                <a:cs typeface="Arial" charset="0"/>
              </a:rPr>
              <a:t>ere</a:t>
            </a:r>
            <a:r>
              <a:rPr lang="fr-FR" sz="4000" b="1" dirty="0">
                <a:latin typeface="CS Avva Shenouda" pitchFamily="34" charset="0"/>
                <a:cs typeface="Arial" charset="0"/>
              </a:rPr>
              <a:t> ]`</a:t>
            </a:r>
            <a:r>
              <a:rPr lang="fr-FR" sz="4000" b="1" dirty="0" err="1">
                <a:latin typeface="CS Avva Shenouda" pitchFamily="34" charset="0"/>
                <a:cs typeface="Arial" charset="0"/>
              </a:rPr>
              <a:t>proctatyc</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nen'u,y</a:t>
            </a:r>
            <a:r>
              <a:rPr lang="fr-FR" sz="4000" b="1" dirty="0">
                <a:latin typeface="CS Avva Shenouda" pitchFamily="34" charset="0"/>
                <a:cs typeface="Arial" charset="0"/>
              </a:rPr>
              <a:t>@ `</a:t>
            </a:r>
            <a:r>
              <a:rPr lang="fr-FR" sz="4000" b="1" dirty="0" err="1">
                <a:latin typeface="CS Avva Shenouda" pitchFamily="34" charset="0"/>
                <a:cs typeface="Arial" charset="0"/>
              </a:rPr>
              <a:t>n;o</a:t>
            </a:r>
            <a:r>
              <a:rPr lang="fr-FR" sz="4000" b="1" dirty="0">
                <a:latin typeface="CS Avva Shenouda" pitchFamily="34" charset="0"/>
                <a:cs typeface="Arial" charset="0"/>
              </a:rPr>
              <a:t> </a:t>
            </a:r>
            <a:r>
              <a:rPr lang="fr-FR" sz="4000" b="1" dirty="0" err="1">
                <a:latin typeface="CS Avva Shenouda" pitchFamily="34" charset="0"/>
                <a:cs typeface="Arial" charset="0"/>
              </a:rPr>
              <a:t>gar</a:t>
            </a:r>
            <a:r>
              <a:rPr lang="fr-FR" sz="4000" b="1" dirty="0">
                <a:latin typeface="CS Avva Shenouda" pitchFamily="34" charset="0"/>
                <a:cs typeface="Arial" charset="0"/>
              </a:rPr>
              <a:t>    `</a:t>
            </a:r>
            <a:r>
              <a:rPr lang="fr-FR" sz="4000" b="1" dirty="0" err="1">
                <a:latin typeface="CS Avva Shenouda" pitchFamily="34" charset="0"/>
                <a:cs typeface="Arial" charset="0"/>
              </a:rPr>
              <a:t>aly;wc</a:t>
            </a:r>
            <a:r>
              <a:rPr lang="fr-FR" sz="4000" b="1" dirty="0">
                <a:latin typeface="CS Avva Shenouda" pitchFamily="34" charset="0"/>
                <a:cs typeface="Arial" charset="0"/>
              </a:rPr>
              <a:t>  @ </a:t>
            </a:r>
            <a:r>
              <a:rPr lang="fr-FR" sz="4000" b="1" dirty="0" err="1">
                <a:latin typeface="CS Avva Shenouda" pitchFamily="34" charset="0"/>
                <a:cs typeface="Arial" charset="0"/>
              </a:rPr>
              <a:t>pe</a:t>
            </a:r>
            <a:r>
              <a:rPr lang="fr-FR" sz="4000" b="1" dirty="0">
                <a:latin typeface="CS Avva Shenouda" pitchFamily="34" charset="0"/>
                <a:cs typeface="Arial" charset="0"/>
              </a:rPr>
              <a:t> `</a:t>
            </a:r>
            <a:r>
              <a:rPr lang="fr-FR" sz="4000" b="1" dirty="0" err="1">
                <a:latin typeface="CS Avva Shenouda" pitchFamily="34" charset="0"/>
                <a:cs typeface="Arial" charset="0"/>
              </a:rPr>
              <a:t>psousou</a:t>
            </a:r>
            <a:r>
              <a:rPr lang="fr-FR" sz="4000" b="1" dirty="0">
                <a:latin typeface="CS Avva Shenouda" pitchFamily="34" charset="0"/>
                <a:cs typeface="Arial" charset="0"/>
              </a:rPr>
              <a:t> `</a:t>
            </a:r>
            <a:r>
              <a:rPr lang="fr-FR" sz="4000" b="1" dirty="0" err="1">
                <a:latin typeface="CS Avva Shenouda" pitchFamily="34" charset="0"/>
                <a:cs typeface="Arial" charset="0"/>
              </a:rPr>
              <a:t>mpengenoc</a:t>
            </a:r>
            <a:r>
              <a:rPr lang="fr-FR" sz="4000" b="1" dirty="0">
                <a:latin typeface="CS Avva Shenouda" pitchFamily="34" charset="0"/>
                <a:cs typeface="Arial" charset="0"/>
              </a:rPr>
              <a:t>.</a:t>
            </a:r>
          </a:p>
        </p:txBody>
      </p:sp>
      <p:sp>
        <p:nvSpPr>
          <p:cNvPr id="4403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Salut à celle qui</a:t>
            </a:r>
          </a:p>
          <a:p>
            <a:pPr algn="ctr" fontAlgn="base">
              <a:spcBef>
                <a:spcPct val="0"/>
              </a:spcBef>
              <a:spcAft>
                <a:spcPct val="0"/>
              </a:spcAft>
            </a:pPr>
            <a:r>
              <a:rPr lang="fr-FR" sz="3200" b="1" dirty="0">
                <a:latin typeface="Book Antiqua" pitchFamily="18" charset="0"/>
                <a:cs typeface="Arial" charset="0"/>
              </a:rPr>
              <a:t>Intercède pour nos âmes</a:t>
            </a:r>
          </a:p>
          <a:p>
            <a:pPr algn="ctr" fontAlgn="base">
              <a:spcBef>
                <a:spcPct val="0"/>
              </a:spcBef>
              <a:spcAft>
                <a:spcPct val="0"/>
              </a:spcAft>
            </a:pPr>
            <a:r>
              <a:rPr lang="fr-FR" sz="3200" b="1" dirty="0">
                <a:latin typeface="Book Antiqua" pitchFamily="18" charset="0"/>
                <a:cs typeface="Arial" charset="0"/>
              </a:rPr>
              <a:t>Tu es en vérité</a:t>
            </a:r>
          </a:p>
          <a:p>
            <a:pPr algn="ctr" fontAlgn="base">
              <a:spcBef>
                <a:spcPct val="0"/>
              </a:spcBef>
              <a:spcAft>
                <a:spcPct val="0"/>
              </a:spcAft>
            </a:pPr>
            <a:r>
              <a:rPr lang="fr-FR" sz="3200" b="1" dirty="0">
                <a:latin typeface="Book Antiqua" pitchFamily="18" charset="0"/>
                <a:cs typeface="Arial" charset="0"/>
              </a:rPr>
              <a:t>Fierté du genre humain</a:t>
            </a:r>
          </a:p>
        </p:txBody>
      </p:sp>
    </p:spTree>
    <p:extLst>
      <p:ext uri="{BB962C8B-B14F-4D97-AF65-F5344CB8AC3E}">
        <p14:creationId xmlns:p14="http://schemas.microsoft.com/office/powerpoint/2010/main" val="288151119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6864351" y="738377"/>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اشفعي فينا، يا ممتلئة نعمة، أمام مخلصنا، ربنا يسوع المسيح.</a:t>
            </a:r>
            <a:endParaRPr lang="fr-FR" sz="4400" b="1">
              <a:cs typeface="Arial" charset="0"/>
            </a:endParaRPr>
          </a:p>
        </p:txBody>
      </p:sp>
      <p:sp>
        <p:nvSpPr>
          <p:cNvPr id="4505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Ari`precbeuin `ejwn</a:t>
            </a:r>
          </a:p>
          <a:p>
            <a:pPr algn="just" fontAlgn="base">
              <a:spcBef>
                <a:spcPct val="0"/>
              </a:spcBef>
              <a:spcAft>
                <a:spcPct val="0"/>
              </a:spcAft>
            </a:pPr>
            <a:r>
              <a:rPr lang="pt-BR" sz="4000" b="1" dirty="0">
                <a:latin typeface="CS Avva Shenouda" pitchFamily="34" charset="0"/>
                <a:cs typeface="Arial" charset="0"/>
              </a:rPr>
              <a:t>@ `w ;ye;meh `n`hmot@ nahren Pen=c=w=r@ Pen=o=c I=y=c P=,=c.</a:t>
            </a:r>
            <a:endParaRPr lang="fr-FR" sz="4000" b="1" dirty="0">
              <a:latin typeface="CS Avva Shenouda" pitchFamily="34" charset="0"/>
              <a:cs typeface="Arial" charset="0"/>
            </a:endParaRPr>
          </a:p>
        </p:txBody>
      </p:sp>
      <p:sp>
        <p:nvSpPr>
          <p:cNvPr id="45060"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intercède pour nous</a:t>
            </a:r>
          </a:p>
          <a:p>
            <a:pPr algn="ctr" fontAlgn="base">
              <a:spcBef>
                <a:spcPct val="0"/>
              </a:spcBef>
              <a:spcAft>
                <a:spcPct val="0"/>
              </a:spcAft>
            </a:pPr>
            <a:r>
              <a:rPr lang="fr-FR" sz="3200" b="1" dirty="0">
                <a:latin typeface="Book Antiqua" pitchFamily="18" charset="0"/>
                <a:cs typeface="Arial" charset="0"/>
              </a:rPr>
              <a:t>Ô toi pleine de grâce</a:t>
            </a:r>
          </a:p>
          <a:p>
            <a:pPr algn="ctr" fontAlgn="base">
              <a:spcBef>
                <a:spcPct val="0"/>
              </a:spcBef>
              <a:spcAft>
                <a:spcPct val="0"/>
              </a:spcAft>
            </a:pPr>
            <a:r>
              <a:rPr lang="fr-FR" sz="3200" b="1" dirty="0">
                <a:latin typeface="Book Antiqua" pitchFamily="18" charset="0"/>
                <a:cs typeface="Arial" charset="0"/>
              </a:rPr>
              <a:t>Devant notre Sauveur</a:t>
            </a:r>
          </a:p>
          <a:p>
            <a:pPr algn="ctr" fontAlgn="base">
              <a:spcBef>
                <a:spcPct val="0"/>
              </a:spcBef>
              <a:spcAft>
                <a:spcPct val="0"/>
              </a:spcAft>
            </a:pPr>
            <a:r>
              <a:rPr lang="fr-FR" sz="3200" b="1" dirty="0">
                <a:latin typeface="Book Antiqua" pitchFamily="18" charset="0"/>
                <a:cs typeface="Arial" charset="0"/>
              </a:rPr>
              <a:t>Et Seigneur Jésus-Christ</a:t>
            </a:r>
          </a:p>
        </p:txBody>
      </p:sp>
    </p:spTree>
    <p:extLst>
      <p:ext uri="{BB962C8B-B14F-4D97-AF65-F5344CB8AC3E}">
        <p14:creationId xmlns:p14="http://schemas.microsoft.com/office/powerpoint/2010/main" val="72933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52719"/>
            <a:ext cx="5164616" cy="2554545"/>
          </a:xfrm>
          <a:prstGeom prst="rect">
            <a:avLst/>
          </a:prstGeom>
        </p:spPr>
        <p:txBody>
          <a:bodyPr wrap="square">
            <a:spAutoFit/>
          </a:bodyPr>
          <a:lstStyle/>
          <a:p>
            <a:pPr algn="just" rtl="1"/>
            <a:r>
              <a:rPr lang="ar-EG" sz="4000" b="1" dirty="0"/>
              <a:t>مددت يمينك </a:t>
            </a:r>
            <a:r>
              <a:rPr lang="ar-EG" sz="4000" b="1" dirty="0" err="1"/>
              <a:t>فابتلعتهم</a:t>
            </a:r>
            <a:r>
              <a:rPr lang="ar-EG" sz="4000" b="1" dirty="0"/>
              <a:t> الأرض. هديت شعبك بالحقيقة. هذا الذي  اخترته وقويته بتعزيتك. إلى موضع راحة قدسك.</a:t>
            </a:r>
            <a:endParaRPr lang="fr-FR" sz="4000" b="1" dirty="0"/>
          </a:p>
        </p:txBody>
      </p:sp>
      <p:sp>
        <p:nvSpPr>
          <p:cNvPr id="6" name="Rectangle 5"/>
          <p:cNvSpPr/>
          <p:nvPr/>
        </p:nvSpPr>
        <p:spPr>
          <a:xfrm>
            <a:off x="431371" y="644783"/>
            <a:ext cx="6240693" cy="2769989"/>
          </a:xfrm>
          <a:prstGeom prst="rect">
            <a:avLst/>
          </a:prstGeom>
        </p:spPr>
        <p:txBody>
          <a:bodyPr wrap="square">
            <a:spAutoFit/>
          </a:bodyPr>
          <a:lstStyle/>
          <a:p>
            <a:pPr algn="just"/>
            <a:r>
              <a:rPr lang="fr-FR" sz="2900" b="1" err="1">
                <a:latin typeface="CS Avva Shenouda" pitchFamily="34" charset="0"/>
              </a:rPr>
              <a:t>Akcouten</a:t>
            </a:r>
            <a:r>
              <a:rPr lang="fr-FR" sz="2900" b="1">
                <a:latin typeface="CS Avva Shenouda" pitchFamily="34" charset="0"/>
              </a:rPr>
              <a:t> tekou`inam `ebol </a:t>
            </a:r>
            <a:r>
              <a:rPr lang="fr-FR" sz="2900" b="1" err="1">
                <a:latin typeface="CS Avva Shenouda" pitchFamily="34" charset="0"/>
              </a:rPr>
              <a:t>afomkou</a:t>
            </a:r>
            <a:r>
              <a:rPr lang="fr-FR" sz="2900" b="1">
                <a:latin typeface="CS Avva Shenouda" pitchFamily="34" charset="0"/>
              </a:rPr>
              <a:t> `nje `pkahi </a:t>
            </a:r>
            <a:r>
              <a:rPr lang="fr-FR" sz="2900" b="1" dirty="0">
                <a:latin typeface="CS Avva Shenouda" pitchFamily="34" charset="0"/>
              </a:rPr>
              <a:t>@ </a:t>
            </a:r>
            <a:r>
              <a:rPr lang="fr-FR" sz="2900" b="1" dirty="0" err="1">
                <a:latin typeface="CS Avva Shenouda" pitchFamily="34" charset="0"/>
              </a:rPr>
              <a:t>ak</a:t>
            </a:r>
            <a:r>
              <a:rPr lang="fr-FR" sz="2900" b="1" dirty="0">
                <a:latin typeface="CS Avva Shenouda" pitchFamily="34" charset="0"/>
              </a:rPr>
              <a:t>[</a:t>
            </a:r>
            <a:r>
              <a:rPr lang="fr-FR" sz="2900" b="1" dirty="0" err="1">
                <a:latin typeface="CS Avva Shenouda" pitchFamily="34" charset="0"/>
              </a:rPr>
              <a:t>imwit</a:t>
            </a:r>
            <a:r>
              <a:rPr lang="fr-FR" sz="2900" b="1" dirty="0">
                <a:latin typeface="CS Avva Shenouda" pitchFamily="34" charset="0"/>
              </a:rPr>
              <a:t>            </a:t>
            </a:r>
            <a:r>
              <a:rPr lang="fr-FR" sz="2900" b="1" err="1">
                <a:latin typeface="CS Avva Shenouda" pitchFamily="34" charset="0"/>
              </a:rPr>
              <a:t>qajwf</a:t>
            </a:r>
            <a:r>
              <a:rPr lang="fr-FR" sz="2900" b="1">
                <a:latin typeface="CS Avva Shenouda" pitchFamily="34" charset="0"/>
              </a:rPr>
              <a:t> `mpeklaoc </a:t>
            </a:r>
            <a:r>
              <a:rPr lang="fr-FR" sz="2900" b="1" dirty="0" err="1">
                <a:latin typeface="CS Avva Shenouda" pitchFamily="34" charset="0"/>
              </a:rPr>
              <a:t>qen</a:t>
            </a:r>
            <a:r>
              <a:rPr lang="fr-FR" sz="2900" b="1" dirty="0">
                <a:latin typeface="CS Avva Shenouda" pitchFamily="34" charset="0"/>
              </a:rPr>
              <a:t> </a:t>
            </a:r>
            <a:r>
              <a:rPr lang="fr-FR" sz="2900" b="1" dirty="0" err="1">
                <a:latin typeface="CS Avva Shenouda" pitchFamily="34" charset="0"/>
              </a:rPr>
              <a:t>oume;myi</a:t>
            </a:r>
            <a:r>
              <a:rPr lang="fr-FR" sz="2900" b="1" dirty="0">
                <a:latin typeface="CS Avva Shenouda" pitchFamily="34" charset="0"/>
              </a:rPr>
              <a:t> @  </a:t>
            </a:r>
            <a:r>
              <a:rPr lang="fr-FR" sz="2900" b="1" dirty="0" err="1">
                <a:latin typeface="CS Avva Shenouda" pitchFamily="34" charset="0"/>
              </a:rPr>
              <a:t>vai</a:t>
            </a:r>
            <a:r>
              <a:rPr lang="fr-FR" sz="2900" b="1" dirty="0">
                <a:latin typeface="CS Avva Shenouda" pitchFamily="34" charset="0"/>
              </a:rPr>
              <a:t> </a:t>
            </a:r>
            <a:r>
              <a:rPr lang="fr-FR" sz="2900" b="1" dirty="0" err="1">
                <a:latin typeface="CS Avva Shenouda" pitchFamily="34" charset="0"/>
              </a:rPr>
              <a:t>etakcotpf</a:t>
            </a:r>
            <a:r>
              <a:rPr lang="fr-FR" sz="2900" b="1" dirty="0">
                <a:latin typeface="CS Avva Shenouda" pitchFamily="34" charset="0"/>
              </a:rPr>
              <a:t> @  </a:t>
            </a:r>
            <a:r>
              <a:rPr lang="fr-FR" sz="2900" b="1" dirty="0" err="1">
                <a:latin typeface="CS Avva Shenouda" pitchFamily="34" charset="0"/>
              </a:rPr>
              <a:t>ak</a:t>
            </a:r>
            <a:r>
              <a:rPr lang="fr-FR" sz="2900" b="1" dirty="0">
                <a:latin typeface="CS Avva Shenouda" pitchFamily="34" charset="0"/>
              </a:rPr>
              <a:t>]</a:t>
            </a:r>
            <a:r>
              <a:rPr lang="fr-FR" sz="2900" b="1" dirty="0" err="1">
                <a:latin typeface="CS Avva Shenouda" pitchFamily="34" charset="0"/>
              </a:rPr>
              <a:t>jom</a:t>
            </a:r>
            <a:r>
              <a:rPr lang="fr-FR" sz="2900" b="1" dirty="0">
                <a:latin typeface="CS Avva Shenouda" pitchFamily="34" charset="0"/>
              </a:rPr>
              <a:t> </a:t>
            </a:r>
            <a:r>
              <a:rPr lang="fr-FR" sz="2900" b="1" dirty="0" err="1">
                <a:latin typeface="CS Avva Shenouda" pitchFamily="34" charset="0"/>
              </a:rPr>
              <a:t>naf</a:t>
            </a:r>
            <a:r>
              <a:rPr lang="fr-FR" sz="2900" b="1" dirty="0">
                <a:latin typeface="CS Avva Shenouda" pitchFamily="34" charset="0"/>
              </a:rPr>
              <a:t> </a:t>
            </a:r>
            <a:r>
              <a:rPr lang="fr-FR" sz="2900" b="1" dirty="0" err="1">
                <a:latin typeface="CS Avva Shenouda" pitchFamily="34" charset="0"/>
              </a:rPr>
              <a:t>qen</a:t>
            </a:r>
            <a:r>
              <a:rPr lang="fr-FR" sz="2900" b="1" dirty="0">
                <a:latin typeface="CS Avva Shenouda" pitchFamily="34" charset="0"/>
              </a:rPr>
              <a:t> </a:t>
            </a:r>
            <a:r>
              <a:rPr lang="fr-FR" sz="2900" b="1" dirty="0" err="1">
                <a:latin typeface="CS Avva Shenouda" pitchFamily="34" charset="0"/>
              </a:rPr>
              <a:t>teknom</a:t>
            </a:r>
            <a:r>
              <a:rPr lang="fr-FR" sz="2900" b="1" dirty="0">
                <a:latin typeface="CS Avva Shenouda" pitchFamily="34" charset="0"/>
              </a:rPr>
              <a:t>] @  </a:t>
            </a:r>
            <a:r>
              <a:rPr lang="fr-FR" sz="2900" b="1" err="1">
                <a:latin typeface="CS Avva Shenouda" pitchFamily="34" charset="0"/>
              </a:rPr>
              <a:t>euma</a:t>
            </a:r>
            <a:r>
              <a:rPr lang="fr-FR" sz="2900" b="1">
                <a:latin typeface="CS Avva Shenouda" pitchFamily="34" charset="0"/>
              </a:rPr>
              <a:t> `nemton </a:t>
            </a:r>
            <a:r>
              <a:rPr lang="fr-FR" sz="2900" b="1" dirty="0" err="1">
                <a:latin typeface="CS Avva Shenouda" pitchFamily="34" charset="0"/>
              </a:rPr>
              <a:t>efouab</a:t>
            </a:r>
            <a:r>
              <a:rPr lang="fr-FR" sz="2900" b="1" dirty="0">
                <a:latin typeface="CS Avva Shenouda" pitchFamily="34" charset="0"/>
              </a:rPr>
              <a:t> </a:t>
            </a:r>
            <a:r>
              <a:rPr lang="fr-FR" sz="2900" b="1" dirty="0" err="1">
                <a:latin typeface="CS Avva Shenouda" pitchFamily="34" charset="0"/>
              </a:rPr>
              <a:t>nak</a:t>
            </a:r>
            <a:r>
              <a:rPr lang="fr-FR" sz="2900" b="1" dirty="0">
                <a:latin typeface="CS Avva Shenouda" pitchFamily="34" charset="0"/>
              </a:rPr>
              <a:t>.</a:t>
            </a:r>
          </a:p>
        </p:txBody>
      </p:sp>
      <p:sp>
        <p:nvSpPr>
          <p:cNvPr id="7" name="Rectangle 6"/>
          <p:cNvSpPr/>
          <p:nvPr/>
        </p:nvSpPr>
        <p:spPr>
          <a:xfrm>
            <a:off x="911424" y="4052680"/>
            <a:ext cx="10081120" cy="2400657"/>
          </a:xfrm>
          <a:prstGeom prst="rect">
            <a:avLst/>
          </a:prstGeom>
        </p:spPr>
        <p:txBody>
          <a:bodyPr wrap="square">
            <a:spAutoFit/>
          </a:bodyPr>
          <a:lstStyle/>
          <a:p>
            <a:pPr algn="ctr"/>
            <a:r>
              <a:rPr lang="fr-FR" sz="3000" b="1" dirty="0">
                <a:latin typeface="Book Antiqua" pitchFamily="18" charset="0"/>
              </a:rPr>
              <a:t>Ta droite, Tu as étendu</a:t>
            </a:r>
          </a:p>
          <a:p>
            <a:pPr algn="ctr"/>
            <a:r>
              <a:rPr lang="fr-FR" sz="3000" b="1" dirty="0">
                <a:latin typeface="Book Antiqua" pitchFamily="18" charset="0"/>
              </a:rPr>
              <a:t>La terre les a engloutis</a:t>
            </a:r>
          </a:p>
          <a:p>
            <a:pPr algn="ctr"/>
            <a:r>
              <a:rPr lang="fr-FR" sz="3000" b="1" dirty="0">
                <a:latin typeface="Book Antiqua" pitchFamily="18" charset="0"/>
              </a:rPr>
              <a:t>Tu as conduit Ton peuple choisi</a:t>
            </a:r>
          </a:p>
          <a:p>
            <a:pPr algn="ctr"/>
            <a:r>
              <a:rPr lang="fr-FR" sz="3000" b="1" dirty="0">
                <a:latin typeface="Book Antiqua" pitchFamily="18" charset="0"/>
              </a:rPr>
              <a:t>Par Ta puissance, Tu l’as guidé</a:t>
            </a:r>
          </a:p>
          <a:p>
            <a:pPr algn="ctr"/>
            <a:r>
              <a:rPr lang="fr-FR" sz="3000" b="1" dirty="0">
                <a:latin typeface="Book Antiqua" pitchFamily="18" charset="0"/>
              </a:rPr>
              <a:t>Là, vers Ta très sainte demeure</a:t>
            </a:r>
          </a:p>
        </p:txBody>
      </p:sp>
    </p:spTree>
    <p:extLst>
      <p:ext uri="{BB962C8B-B14F-4D97-AF65-F5344CB8AC3E}">
        <p14:creationId xmlns:p14="http://schemas.microsoft.com/office/powerpoint/2010/main" val="101079997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لكي يثبتنا، في الإيمان المستقيم، وينعم لنا، بمغفرة خطايانا.</a:t>
            </a:r>
            <a:endParaRPr lang="fr-FR" sz="4400" b="1" dirty="0">
              <a:cs typeface="Arial" charset="0"/>
            </a:endParaRPr>
          </a:p>
        </p:txBody>
      </p:sp>
      <p:sp>
        <p:nvSpPr>
          <p:cNvPr id="4608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Hopwc</a:t>
            </a:r>
            <a:r>
              <a:rPr lang="fr-FR" sz="4000" b="1" dirty="0">
                <a:latin typeface="CS Avva Shenouda" pitchFamily="34" charset="0"/>
                <a:cs typeface="Arial" charset="0"/>
              </a:rPr>
              <a:t> `</a:t>
            </a:r>
            <a:r>
              <a:rPr lang="fr-FR" sz="4000" b="1" dirty="0" err="1">
                <a:latin typeface="CS Avva Shenouda" pitchFamily="34" charset="0"/>
                <a:cs typeface="Arial" charset="0"/>
              </a:rPr>
              <a:t>nteftajron</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pinah</a:t>
            </a:r>
            <a:r>
              <a:rPr lang="fr-FR" sz="4000" b="1" dirty="0">
                <a:latin typeface="CS Avva Shenouda" pitchFamily="34" charset="0"/>
                <a:cs typeface="Arial" charset="0"/>
              </a:rPr>
              <a:t>] </a:t>
            </a:r>
            <a:r>
              <a:rPr lang="fr-FR" sz="4000" b="1" dirty="0" err="1">
                <a:latin typeface="CS Avva Shenouda" pitchFamily="34" charset="0"/>
                <a:cs typeface="Arial" charset="0"/>
              </a:rPr>
              <a:t>etcoutwn</a:t>
            </a:r>
            <a:r>
              <a:rPr lang="fr-FR" sz="4000" b="1" dirty="0">
                <a:latin typeface="CS Avva Shenouda" pitchFamily="34" charset="0"/>
                <a:cs typeface="Arial" charset="0"/>
              </a:rPr>
              <a:t> @ </a:t>
            </a:r>
            <a:r>
              <a:rPr lang="fr-FR" sz="4000" b="1" dirty="0" err="1">
                <a:latin typeface="CS Avva Shenouda" pitchFamily="34" charset="0"/>
                <a:cs typeface="Arial" charset="0"/>
              </a:rPr>
              <a:t>ouoh</a:t>
            </a:r>
            <a:r>
              <a:rPr lang="fr-FR" sz="4000" b="1" dirty="0">
                <a:latin typeface="CS Avva Shenouda" pitchFamily="34" charset="0"/>
                <a:cs typeface="Arial" charset="0"/>
              </a:rPr>
              <a:t> `</a:t>
            </a:r>
            <a:r>
              <a:rPr lang="fr-FR" sz="4000" b="1" dirty="0" err="1">
                <a:latin typeface="CS Avva Shenouda" pitchFamily="34" charset="0"/>
                <a:cs typeface="Arial" charset="0"/>
              </a:rPr>
              <a:t>ntefer`hmot</a:t>
            </a:r>
            <a:r>
              <a:rPr lang="fr-FR" sz="4000" b="1" dirty="0">
                <a:latin typeface="CS Avva Shenouda" pitchFamily="34" charset="0"/>
                <a:cs typeface="Arial" charset="0"/>
              </a:rPr>
              <a:t> nan@ `</a:t>
            </a:r>
            <a:r>
              <a:rPr lang="fr-FR" sz="4000" b="1" dirty="0" err="1">
                <a:latin typeface="CS Avva Shenouda" pitchFamily="34" charset="0"/>
                <a:cs typeface="Arial" charset="0"/>
              </a:rPr>
              <a:t>mpi,w</a:t>
            </a:r>
            <a:r>
              <a:rPr lang="fr-FR" sz="4000" b="1" dirty="0">
                <a:latin typeface="CS Avva Shenouda" pitchFamily="34" charset="0"/>
                <a:cs typeface="Arial" charset="0"/>
              </a:rPr>
              <a:t> `</a:t>
            </a:r>
            <a:r>
              <a:rPr lang="fr-FR" sz="4000" b="1" dirty="0" err="1">
                <a:latin typeface="CS Avva Shenouda" pitchFamily="34" charset="0"/>
                <a:cs typeface="Arial" charset="0"/>
              </a:rPr>
              <a:t>ebol</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nennobi</a:t>
            </a:r>
            <a:r>
              <a:rPr lang="fr-FR" sz="4000" b="1" dirty="0">
                <a:latin typeface="CS Avva Shenouda" pitchFamily="34" charset="0"/>
                <a:cs typeface="Arial" charset="0"/>
              </a:rPr>
              <a:t>.</a:t>
            </a:r>
          </a:p>
        </p:txBody>
      </p:sp>
      <p:sp>
        <p:nvSpPr>
          <p:cNvPr id="4608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Pour qu'Il nous affermisse</a:t>
            </a:r>
          </a:p>
          <a:p>
            <a:pPr algn="ctr" fontAlgn="base">
              <a:spcBef>
                <a:spcPct val="0"/>
              </a:spcBef>
              <a:spcAft>
                <a:spcPct val="0"/>
              </a:spcAft>
            </a:pPr>
            <a:r>
              <a:rPr lang="fr-FR" sz="3200" b="1" dirty="0">
                <a:latin typeface="Book Antiqua" pitchFamily="18" charset="0"/>
                <a:cs typeface="Arial" charset="0"/>
              </a:rPr>
              <a:t>Dans la foi orthodoxe</a:t>
            </a:r>
          </a:p>
          <a:p>
            <a:pPr algn="ctr" fontAlgn="base">
              <a:spcBef>
                <a:spcPct val="0"/>
              </a:spcBef>
              <a:spcAft>
                <a:spcPct val="0"/>
              </a:spcAft>
            </a:pPr>
            <a:r>
              <a:rPr lang="fr-FR" sz="3200" b="1" dirty="0">
                <a:latin typeface="Book Antiqua" pitchFamily="18" charset="0"/>
                <a:cs typeface="Arial" charset="0"/>
              </a:rPr>
              <a:t>Aussi qu’Il nous accorde</a:t>
            </a:r>
          </a:p>
          <a:p>
            <a:pPr algn="ctr" fontAlgn="base">
              <a:spcBef>
                <a:spcPct val="0"/>
              </a:spcBef>
              <a:spcAft>
                <a:spcPct val="0"/>
              </a:spcAft>
            </a:pPr>
            <a:r>
              <a:rPr lang="fr-FR" sz="3200" b="1" dirty="0">
                <a:latin typeface="Book Antiqua" pitchFamily="18" charset="0"/>
                <a:cs typeface="Arial" charset="0"/>
              </a:rPr>
              <a:t>Pardon de nos péchés</a:t>
            </a:r>
          </a:p>
        </p:txBody>
      </p:sp>
    </p:spTree>
    <p:extLst>
      <p:ext uri="{BB962C8B-B14F-4D97-AF65-F5344CB8AC3E}">
        <p14:creationId xmlns:p14="http://schemas.microsoft.com/office/powerpoint/2010/main" val="93439899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بشفاعات، والدة الإله القديسة مريم، يا رب انعم لنا، بمغفرة خطايانا.</a:t>
            </a:r>
            <a:endParaRPr lang="fr-FR" sz="4400" b="1" dirty="0">
              <a:cs typeface="Arial" charset="0"/>
            </a:endParaRPr>
          </a:p>
        </p:txBody>
      </p:sp>
      <p:sp>
        <p:nvSpPr>
          <p:cNvPr id="4710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Hiten ni`precbi`a @ `nte ];e`otokoc =e=;=u Mari`a@ P=o=c ari`hmot nan@ `mpi,w `ebol `nte nennobi.</a:t>
            </a:r>
            <a:endParaRPr lang="fr-FR" sz="4000" b="1" dirty="0">
              <a:latin typeface="CS Avva Shenouda" pitchFamily="34" charset="0"/>
              <a:cs typeface="Arial" charset="0"/>
            </a:endParaRPr>
          </a:p>
        </p:txBody>
      </p:sp>
      <p:sp>
        <p:nvSpPr>
          <p:cNvPr id="4710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a:latin typeface="Book Antiqua" pitchFamily="18" charset="0"/>
                <a:cs typeface="Arial" charset="0"/>
              </a:rPr>
              <a:t>Par les intercessions </a:t>
            </a:r>
          </a:p>
          <a:p>
            <a:pPr algn="ctr" fontAlgn="base">
              <a:spcBef>
                <a:spcPct val="0"/>
              </a:spcBef>
              <a:spcAft>
                <a:spcPct val="0"/>
              </a:spcAft>
            </a:pPr>
            <a:r>
              <a:rPr lang="fr-FR" sz="3200" b="1">
                <a:latin typeface="Book Antiqua" pitchFamily="18" charset="0"/>
                <a:cs typeface="Arial" charset="0"/>
              </a:rPr>
              <a:t>de Marie Mère de Dieu, </a:t>
            </a:r>
          </a:p>
          <a:p>
            <a:pPr algn="ctr" fontAlgn="base">
              <a:spcBef>
                <a:spcPct val="0"/>
              </a:spcBef>
              <a:spcAft>
                <a:spcPct val="0"/>
              </a:spcAft>
            </a:pPr>
            <a:r>
              <a:rPr lang="fr-FR" sz="3200" b="1">
                <a:latin typeface="Book Antiqua" pitchFamily="18" charset="0"/>
                <a:cs typeface="Arial" charset="0"/>
              </a:rPr>
              <a:t>Seigneur accorde nous, </a:t>
            </a:r>
          </a:p>
          <a:p>
            <a:pPr algn="ctr" fontAlgn="base">
              <a:spcBef>
                <a:spcPct val="0"/>
              </a:spcBef>
              <a:spcAft>
                <a:spcPct val="0"/>
              </a:spcAft>
            </a:pPr>
            <a:r>
              <a:rPr lang="fr-FR" sz="3200" b="1">
                <a:latin typeface="Book Antiqua" pitchFamily="18" charset="0"/>
                <a:cs typeface="Arial" charset="0"/>
              </a:rPr>
              <a:t>la rémission de nos péchés</a:t>
            </a:r>
          </a:p>
        </p:txBody>
      </p:sp>
    </p:spTree>
    <p:extLst>
      <p:ext uri="{BB962C8B-B14F-4D97-AF65-F5344CB8AC3E}">
        <p14:creationId xmlns:p14="http://schemas.microsoft.com/office/powerpoint/2010/main" val="29215089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الوف </a:t>
            </a:r>
            <a:r>
              <a:rPr lang="ar-EG" sz="4400" b="1" dirty="0" err="1"/>
              <a:t>الوف</a:t>
            </a:r>
            <a:r>
              <a:rPr lang="ar-EG" sz="4400" b="1" dirty="0"/>
              <a:t>، وربوات ربوات، رؤساء ملائكة، وملائكة مقدسين.</a:t>
            </a:r>
            <a:endParaRPr lang="fr-FR" sz="4400" b="1" dirty="0">
              <a:cs typeface="Arial" charset="0"/>
            </a:endParaRPr>
          </a:p>
        </p:txBody>
      </p:sp>
      <p:sp>
        <p:nvSpPr>
          <p:cNvPr id="48131"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Hananso `nso@ nem han`;ba `n``;ba @ `nar,yaggeloc @ nem aggeloc =e=;=u.</a:t>
            </a:r>
            <a:endParaRPr lang="fr-FR" sz="4000" b="1" dirty="0">
              <a:latin typeface="CS Avva Shenouda" pitchFamily="34" charset="0"/>
              <a:cs typeface="Arial" charset="0"/>
            </a:endParaRPr>
          </a:p>
        </p:txBody>
      </p:sp>
      <p:sp>
        <p:nvSpPr>
          <p:cNvPr id="4813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milliers de milliers</a:t>
            </a:r>
          </a:p>
          <a:p>
            <a:pPr algn="ctr" fontAlgn="base">
              <a:spcBef>
                <a:spcPct val="0"/>
              </a:spcBef>
              <a:spcAft>
                <a:spcPct val="0"/>
              </a:spcAft>
            </a:pPr>
            <a:r>
              <a:rPr lang="fr-FR" sz="3200" b="1" dirty="0">
                <a:latin typeface="Book Antiqua" pitchFamily="18" charset="0"/>
                <a:cs typeface="Arial" charset="0"/>
              </a:rPr>
              <a:t>Myriades de myriades</a:t>
            </a:r>
          </a:p>
          <a:p>
            <a:pPr algn="ctr" fontAlgn="base">
              <a:spcBef>
                <a:spcPct val="0"/>
              </a:spcBef>
              <a:spcAft>
                <a:spcPct val="0"/>
              </a:spcAft>
            </a:pPr>
            <a:r>
              <a:rPr lang="fr-FR" sz="3200" b="1" dirty="0">
                <a:latin typeface="Book Antiqua" pitchFamily="18" charset="0"/>
                <a:cs typeface="Arial" charset="0"/>
              </a:rPr>
              <a:t>Une multitude d’archanges</a:t>
            </a:r>
          </a:p>
          <a:p>
            <a:pPr algn="ctr" fontAlgn="base">
              <a:spcBef>
                <a:spcPct val="0"/>
              </a:spcBef>
              <a:spcAft>
                <a:spcPct val="0"/>
              </a:spcAft>
            </a:pPr>
            <a:r>
              <a:rPr lang="fr-FR" sz="3200" b="1" dirty="0">
                <a:latin typeface="Book Antiqua" pitchFamily="18" charset="0"/>
                <a:cs typeface="Arial" charset="0"/>
              </a:rPr>
              <a:t>D’archanges et de saints anges.</a:t>
            </a:r>
          </a:p>
        </p:txBody>
      </p:sp>
    </p:spTree>
    <p:extLst>
      <p:ext uri="{BB962C8B-B14F-4D97-AF65-F5344CB8AC3E}">
        <p14:creationId xmlns:p14="http://schemas.microsoft.com/office/powerpoint/2010/main" val="178693538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64351" y="73837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وقوف أمام، كرسي، ضابط الكل، صارخين قائلين</a:t>
            </a:r>
            <a:endParaRPr lang="fr-FR" sz="4400" b="1" dirty="0">
              <a:cs typeface="Arial" charset="0"/>
            </a:endParaRPr>
          </a:p>
        </p:txBody>
      </p:sp>
      <p:sp>
        <p:nvSpPr>
          <p:cNvPr id="4915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Eu`ohi    `eratou @ `mpe`m;o `mpi`;ronoc @ `nte pipantokratwr@ euws   `ebol eujw  `mmoc.</a:t>
            </a:r>
            <a:endParaRPr lang="fr-FR" sz="4000" b="1" dirty="0">
              <a:latin typeface="CS Avva Shenouda" pitchFamily="34" charset="0"/>
              <a:cs typeface="Arial" charset="0"/>
            </a:endParaRPr>
          </a:p>
        </p:txBody>
      </p:sp>
      <p:sp>
        <p:nvSpPr>
          <p:cNvPr id="4915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Ils se tiennent debout</a:t>
            </a:r>
          </a:p>
          <a:p>
            <a:pPr algn="ctr" fontAlgn="base">
              <a:spcBef>
                <a:spcPct val="0"/>
              </a:spcBef>
              <a:spcAft>
                <a:spcPct val="0"/>
              </a:spcAft>
            </a:pPr>
            <a:r>
              <a:rPr lang="fr-FR" sz="3200" b="1" dirty="0">
                <a:latin typeface="Book Antiqua" pitchFamily="18" charset="0"/>
                <a:cs typeface="Arial" charset="0"/>
              </a:rPr>
              <a:t>Debout devant le trône</a:t>
            </a:r>
          </a:p>
          <a:p>
            <a:pPr algn="ctr" fontAlgn="base">
              <a:spcBef>
                <a:spcPct val="0"/>
              </a:spcBef>
              <a:spcAft>
                <a:spcPct val="0"/>
              </a:spcAft>
            </a:pPr>
            <a:r>
              <a:rPr lang="fr-FR" sz="3200" b="1" dirty="0">
                <a:latin typeface="Book Antiqua" pitchFamily="18" charset="0"/>
                <a:cs typeface="Arial" charset="0"/>
              </a:rPr>
              <a:t>Le trône du Tout-Puissant</a:t>
            </a:r>
          </a:p>
          <a:p>
            <a:pPr algn="ctr" fontAlgn="base">
              <a:spcBef>
                <a:spcPct val="0"/>
              </a:spcBef>
              <a:spcAft>
                <a:spcPct val="0"/>
              </a:spcAft>
            </a:pPr>
            <a:r>
              <a:rPr lang="fr-FR" sz="3200" b="1" dirty="0">
                <a:latin typeface="Book Antiqua" pitchFamily="18" charset="0"/>
                <a:cs typeface="Arial" charset="0"/>
              </a:rPr>
              <a:t>En clamant et disant :</a:t>
            </a:r>
          </a:p>
        </p:txBody>
      </p:sp>
    </p:spTree>
    <p:extLst>
      <p:ext uri="{BB962C8B-B14F-4D97-AF65-F5344CB8AC3E}">
        <p14:creationId xmlns:p14="http://schemas.microsoft.com/office/powerpoint/2010/main" val="12562523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قدوس </a:t>
            </a:r>
            <a:r>
              <a:rPr lang="ar-EG" sz="4400" b="1" dirty="0" err="1"/>
              <a:t>قدوس</a:t>
            </a:r>
            <a:r>
              <a:rPr lang="ar-EG" sz="4400" b="1" dirty="0"/>
              <a:t>، قدوس بالحقيقة، المجد والكرامة، يليقان بالثالوث.</a:t>
            </a:r>
            <a:endParaRPr lang="fr-FR" sz="4400" b="1" dirty="0">
              <a:cs typeface="Arial" charset="0"/>
            </a:endParaRPr>
          </a:p>
        </p:txBody>
      </p:sp>
      <p:sp>
        <p:nvSpPr>
          <p:cNvPr id="50179"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Je `,</a:t>
            </a:r>
            <a:r>
              <a:rPr lang="fr-FR" sz="4000" b="1" dirty="0" err="1">
                <a:latin typeface="CS Avva Shenouda" pitchFamily="34" charset="0"/>
                <a:cs typeface="Arial" charset="0"/>
              </a:rPr>
              <a:t>ouab</a:t>
            </a:r>
            <a:r>
              <a:rPr lang="fr-FR" sz="4000" b="1" dirty="0">
                <a:latin typeface="CS Avva Shenouda" pitchFamily="34" charset="0"/>
                <a:cs typeface="Arial" charset="0"/>
              </a:rPr>
              <a:t> `,</a:t>
            </a:r>
            <a:r>
              <a:rPr lang="fr-FR" sz="4000" b="1" dirty="0" err="1">
                <a:latin typeface="CS Avva Shenouda" pitchFamily="34" charset="0"/>
                <a:cs typeface="Arial" charset="0"/>
              </a:rPr>
              <a:t>ouab</a:t>
            </a:r>
            <a:r>
              <a:rPr lang="fr-FR" sz="4000" b="1" dirty="0">
                <a:latin typeface="CS Avva Shenouda" pitchFamily="34" charset="0"/>
                <a:cs typeface="Arial" charset="0"/>
              </a:rPr>
              <a:t> @ `,</a:t>
            </a:r>
            <a:r>
              <a:rPr lang="fr-FR" sz="4000" b="1" dirty="0" err="1">
                <a:latin typeface="CS Avva Shenouda" pitchFamily="34" charset="0"/>
                <a:cs typeface="Arial" charset="0"/>
              </a:rPr>
              <a:t>ouab</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oume;myi</a:t>
            </a:r>
            <a:r>
              <a:rPr lang="fr-FR" sz="4000" b="1" dirty="0">
                <a:latin typeface="CS Avva Shenouda" pitchFamily="34" charset="0"/>
                <a:cs typeface="Arial" charset="0"/>
              </a:rPr>
              <a:t> @ </a:t>
            </a:r>
            <a:r>
              <a:rPr lang="fr-FR" sz="4000" b="1" dirty="0" err="1">
                <a:latin typeface="CS Avva Shenouda" pitchFamily="34" charset="0"/>
                <a:cs typeface="Arial" charset="0"/>
              </a:rPr>
              <a:t>pi`wou</a:t>
            </a:r>
            <a:r>
              <a:rPr lang="fr-FR" sz="4000" b="1" dirty="0">
                <a:latin typeface="CS Avva Shenouda" pitchFamily="34" charset="0"/>
                <a:cs typeface="Arial" charset="0"/>
              </a:rPr>
              <a:t> nem </a:t>
            </a:r>
            <a:r>
              <a:rPr lang="fr-FR" sz="4000" b="1" dirty="0" err="1">
                <a:latin typeface="CS Avva Shenouda" pitchFamily="34" charset="0"/>
                <a:cs typeface="Arial" charset="0"/>
              </a:rPr>
              <a:t>pitai`o</a:t>
            </a:r>
            <a:r>
              <a:rPr lang="fr-FR" sz="4000" b="1" dirty="0">
                <a:latin typeface="CS Avva Shenouda" pitchFamily="34" charset="0"/>
                <a:cs typeface="Arial" charset="0"/>
              </a:rPr>
              <a:t> @ </a:t>
            </a:r>
            <a:r>
              <a:rPr lang="fr-FR" sz="4000" b="1" dirty="0" err="1">
                <a:latin typeface="CS Avva Shenouda" pitchFamily="34" charset="0"/>
                <a:cs typeface="Arial" charset="0"/>
              </a:rPr>
              <a:t>erprepi</a:t>
            </a:r>
            <a:r>
              <a:rPr lang="fr-FR" sz="4000" b="1" dirty="0">
                <a:latin typeface="CS Avva Shenouda" pitchFamily="34" charset="0"/>
                <a:cs typeface="Arial" charset="0"/>
              </a:rPr>
              <a:t> `n}`triac.</a:t>
            </a:r>
          </a:p>
        </p:txBody>
      </p:sp>
      <p:sp>
        <p:nvSpPr>
          <p:cNvPr id="5018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Ô Saint, Saint, Saint es-Tu</a:t>
            </a:r>
          </a:p>
          <a:p>
            <a:pPr algn="ctr" fontAlgn="base">
              <a:spcBef>
                <a:spcPct val="0"/>
              </a:spcBef>
              <a:spcAft>
                <a:spcPct val="0"/>
              </a:spcAft>
            </a:pPr>
            <a:r>
              <a:rPr lang="fr-FR" sz="3200" b="1" dirty="0">
                <a:latin typeface="Book Antiqua" pitchFamily="18" charset="0"/>
                <a:cs typeface="Arial" charset="0"/>
              </a:rPr>
              <a:t>Es-Tu en vérité</a:t>
            </a:r>
          </a:p>
          <a:p>
            <a:pPr algn="ctr" fontAlgn="base">
              <a:spcBef>
                <a:spcPct val="0"/>
              </a:spcBef>
              <a:spcAft>
                <a:spcPct val="0"/>
              </a:spcAft>
            </a:pPr>
            <a:r>
              <a:rPr lang="fr-FR" sz="3200" b="1" dirty="0">
                <a:latin typeface="Book Antiqua" pitchFamily="18" charset="0"/>
                <a:cs typeface="Arial" charset="0"/>
              </a:rPr>
              <a:t>La trinité est digne</a:t>
            </a:r>
          </a:p>
          <a:p>
            <a:pPr algn="ctr" fontAlgn="base">
              <a:spcBef>
                <a:spcPct val="0"/>
              </a:spcBef>
              <a:spcAft>
                <a:spcPct val="0"/>
              </a:spcAft>
            </a:pPr>
            <a:r>
              <a:rPr lang="fr-FR" sz="3200" b="1" dirty="0">
                <a:latin typeface="Book Antiqua" pitchFamily="18" charset="0"/>
                <a:cs typeface="Arial" charset="0"/>
              </a:rPr>
              <a:t>De gloire et tout honneur</a:t>
            </a:r>
          </a:p>
        </p:txBody>
      </p:sp>
    </p:spTree>
    <p:extLst>
      <p:ext uri="{BB962C8B-B14F-4D97-AF65-F5344CB8AC3E}">
        <p14:creationId xmlns:p14="http://schemas.microsoft.com/office/powerpoint/2010/main" val="2507667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بشفاعات، جميع صفوف الملائكة، </a:t>
            </a:r>
            <a:r>
              <a:rPr lang="ar-EG" sz="4400" b="1" dirty="0" err="1"/>
              <a:t>يارب</a:t>
            </a:r>
            <a:r>
              <a:rPr lang="ar-EG" sz="4400" b="1" dirty="0"/>
              <a:t> انعم لنا، بمغفرة خطايانا</a:t>
            </a:r>
            <a:endParaRPr lang="fr-FR" sz="4400" b="1" dirty="0">
              <a:cs typeface="Arial" charset="0"/>
            </a:endParaRPr>
          </a:p>
        </p:txBody>
      </p:sp>
      <p:sp>
        <p:nvSpPr>
          <p:cNvPr id="51203"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Hiten ni`precbia@ `nte `p,oroc tyrf `nte niaggeloc @ P=o=c...</a:t>
            </a:r>
            <a:endParaRPr lang="fr-FR" sz="4000" b="1" dirty="0">
              <a:latin typeface="CS Avva Shenouda" pitchFamily="34" charset="0"/>
              <a:cs typeface="Arial" charset="0"/>
            </a:endParaRPr>
          </a:p>
        </p:txBody>
      </p:sp>
      <p:sp>
        <p:nvSpPr>
          <p:cNvPr id="5120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intercessions </a:t>
            </a:r>
          </a:p>
          <a:p>
            <a:pPr algn="ctr" fontAlgn="base">
              <a:spcBef>
                <a:spcPct val="0"/>
              </a:spcBef>
              <a:spcAft>
                <a:spcPct val="0"/>
              </a:spcAft>
            </a:pPr>
            <a:r>
              <a:rPr lang="fr-FR" sz="3200" b="1" dirty="0">
                <a:latin typeface="Book Antiqua" pitchFamily="18" charset="0"/>
                <a:cs typeface="Arial" charset="0"/>
              </a:rPr>
              <a:t>de tous les chœurs des anges, </a:t>
            </a:r>
          </a:p>
          <a:p>
            <a:pPr algn="ctr" fontAlgn="base">
              <a:spcBef>
                <a:spcPct val="0"/>
              </a:spcBef>
              <a:spcAft>
                <a:spcPct val="0"/>
              </a:spcAft>
            </a:pPr>
            <a:r>
              <a:rPr lang="fr-FR" sz="3200" b="1" dirty="0">
                <a:latin typeface="Book Antiqua" pitchFamily="18" charset="0"/>
                <a:cs typeface="Arial" charset="0"/>
              </a:rPr>
              <a:t>Seigneur accorde-nous </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301619249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64351" y="738377"/>
            <a:ext cx="516466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آباؤنا الرسل، بشروا في الأمم، بإنجيل، يسوع المسيح.</a:t>
            </a:r>
            <a:endParaRPr lang="fr-FR" sz="4400" b="1">
              <a:cs typeface="Arial" charset="0"/>
            </a:endParaRPr>
          </a:p>
        </p:txBody>
      </p:sp>
      <p:sp>
        <p:nvSpPr>
          <p:cNvPr id="5222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err="1">
                <a:latin typeface="CS Avva Shenouda" pitchFamily="34" charset="0"/>
                <a:cs typeface="Arial" charset="0"/>
              </a:rPr>
              <a:t>Nenio</a:t>
            </a:r>
            <a:r>
              <a:rPr lang="fr-FR" sz="4000" b="1" dirty="0">
                <a:latin typeface="CS Avva Shenouda" pitchFamily="34" charset="0"/>
                <a:cs typeface="Arial" charset="0"/>
              </a:rPr>
              <a:t>] `n`</a:t>
            </a:r>
            <a:r>
              <a:rPr lang="fr-FR" sz="4000" b="1" dirty="0" err="1">
                <a:latin typeface="CS Avva Shenouda" pitchFamily="34" charset="0"/>
                <a:cs typeface="Arial" charset="0"/>
              </a:rPr>
              <a:t>apoctoloc</a:t>
            </a:r>
            <a:r>
              <a:rPr lang="fr-FR" sz="4000" b="1" dirty="0">
                <a:latin typeface="CS Avva Shenouda" pitchFamily="34" charset="0"/>
                <a:cs typeface="Arial" charset="0"/>
              </a:rPr>
              <a:t>@ </a:t>
            </a:r>
            <a:r>
              <a:rPr lang="fr-FR" sz="4000" b="1" dirty="0" err="1">
                <a:latin typeface="CS Avva Shenouda" pitchFamily="34" charset="0"/>
                <a:cs typeface="Arial" charset="0"/>
              </a:rPr>
              <a:t>auhiwis</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nie;noc</a:t>
            </a:r>
            <a:r>
              <a:rPr lang="fr-FR" sz="4000" b="1" dirty="0">
                <a:latin typeface="CS Avva Shenouda" pitchFamily="34" charset="0"/>
                <a:cs typeface="Arial" charset="0"/>
              </a:rPr>
              <a:t>@ </a:t>
            </a:r>
            <a:r>
              <a:rPr lang="fr-FR" sz="4000" b="1" dirty="0" err="1">
                <a:latin typeface="CS Avva Shenouda" pitchFamily="34" charset="0"/>
                <a:cs typeface="Arial" charset="0"/>
              </a:rPr>
              <a:t>qen</a:t>
            </a:r>
            <a:r>
              <a:rPr lang="fr-FR" sz="4000" b="1" dirty="0">
                <a:latin typeface="CS Avva Shenouda" pitchFamily="34" charset="0"/>
                <a:cs typeface="Arial" charset="0"/>
              </a:rPr>
              <a:t> </a:t>
            </a:r>
            <a:r>
              <a:rPr lang="fr-FR" sz="4000" b="1" dirty="0" err="1">
                <a:latin typeface="CS Avva Shenouda" pitchFamily="34" charset="0"/>
                <a:cs typeface="Arial" charset="0"/>
              </a:rPr>
              <a:t>pieuaggelion</a:t>
            </a:r>
            <a:r>
              <a:rPr lang="fr-FR" sz="4000" b="1" dirty="0">
                <a:latin typeface="CS Avva Shenouda" pitchFamily="34" charset="0"/>
                <a:cs typeface="Arial" charset="0"/>
              </a:rPr>
              <a:t> @ `</a:t>
            </a:r>
            <a:r>
              <a:rPr lang="fr-FR" sz="4000" b="1" dirty="0" err="1">
                <a:latin typeface="CS Avva Shenouda" pitchFamily="34" charset="0"/>
                <a:cs typeface="Arial" charset="0"/>
              </a:rPr>
              <a:t>nte</a:t>
            </a:r>
            <a:r>
              <a:rPr lang="fr-FR" sz="4000" b="1" dirty="0">
                <a:latin typeface="CS Avva Shenouda" pitchFamily="34" charset="0"/>
                <a:cs typeface="Arial" charset="0"/>
              </a:rPr>
              <a:t> I=y=c P=,=c.</a:t>
            </a:r>
          </a:p>
        </p:txBody>
      </p:sp>
      <p:sp>
        <p:nvSpPr>
          <p:cNvPr id="5222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Nos pères les apôtres</a:t>
            </a:r>
          </a:p>
          <a:p>
            <a:pPr algn="ctr" fontAlgn="base">
              <a:spcBef>
                <a:spcPct val="0"/>
              </a:spcBef>
              <a:spcAft>
                <a:spcPct val="0"/>
              </a:spcAft>
            </a:pPr>
            <a:r>
              <a:rPr lang="fr-FR" sz="3200" b="1" dirty="0">
                <a:latin typeface="Book Antiqua" pitchFamily="18" charset="0"/>
                <a:cs typeface="Arial" charset="0"/>
              </a:rPr>
              <a:t>Ont annoncé, prêché</a:t>
            </a:r>
          </a:p>
          <a:p>
            <a:pPr algn="ctr" fontAlgn="base">
              <a:spcBef>
                <a:spcPct val="0"/>
              </a:spcBef>
              <a:spcAft>
                <a:spcPct val="0"/>
              </a:spcAft>
            </a:pPr>
            <a:r>
              <a:rPr lang="fr-FR" sz="3200" b="1" dirty="0">
                <a:latin typeface="Book Antiqua" pitchFamily="18" charset="0"/>
                <a:cs typeface="Arial" charset="0"/>
              </a:rPr>
              <a:t>A toutes les nations</a:t>
            </a:r>
          </a:p>
          <a:p>
            <a:pPr algn="ctr" fontAlgn="base">
              <a:spcBef>
                <a:spcPct val="0"/>
              </a:spcBef>
              <a:spcAft>
                <a:spcPct val="0"/>
              </a:spcAft>
            </a:pPr>
            <a:r>
              <a:rPr lang="fr-FR" sz="3200" b="1" dirty="0">
                <a:latin typeface="Book Antiqua" pitchFamily="18" charset="0"/>
                <a:cs typeface="Arial" charset="0"/>
              </a:rPr>
              <a:t>L'Évangile de Jésus-Christ</a:t>
            </a:r>
          </a:p>
        </p:txBody>
      </p:sp>
    </p:spTree>
    <p:extLst>
      <p:ext uri="{BB962C8B-B14F-4D97-AF65-F5344CB8AC3E}">
        <p14:creationId xmlns:p14="http://schemas.microsoft.com/office/powerpoint/2010/main" val="1988799173"/>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خرجت أصواتهم، إلي الارض كلها، وبلغ كلامهم، إلي أقطار المسكونة.</a:t>
            </a:r>
            <a:endParaRPr lang="fr-FR" sz="4400" b="1">
              <a:cs typeface="Arial" charset="0"/>
            </a:endParaRPr>
          </a:p>
        </p:txBody>
      </p:sp>
      <p:sp>
        <p:nvSpPr>
          <p:cNvPr id="53251"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pt-BR" sz="4000" b="1" dirty="0">
                <a:latin typeface="CS Avva Shenouda" pitchFamily="34" charset="0"/>
                <a:cs typeface="Arial" charset="0"/>
              </a:rPr>
              <a:t>A pou`qrwou senaf@ hijen `pkahi tyrf@ ouoh noucaji auvoh @ sa auryjc `n]oikoumeny.</a:t>
            </a:r>
            <a:endParaRPr lang="fr-FR" sz="4000" b="1" dirty="0">
              <a:latin typeface="CS Avva Shenouda" pitchFamily="34" charset="0"/>
              <a:cs typeface="Arial" charset="0"/>
            </a:endParaRPr>
          </a:p>
        </p:txBody>
      </p:sp>
      <p:sp>
        <p:nvSpPr>
          <p:cNvPr id="5325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Leurs voix se répandirent</a:t>
            </a:r>
          </a:p>
          <a:p>
            <a:pPr algn="ctr" fontAlgn="base">
              <a:spcBef>
                <a:spcPct val="0"/>
              </a:spcBef>
              <a:spcAft>
                <a:spcPct val="0"/>
              </a:spcAft>
            </a:pPr>
            <a:r>
              <a:rPr lang="fr-FR" sz="3200" b="1" dirty="0">
                <a:latin typeface="Book Antiqua" pitchFamily="18" charset="0"/>
                <a:cs typeface="Arial" charset="0"/>
              </a:rPr>
              <a:t>Sur la terre tout entière</a:t>
            </a:r>
          </a:p>
          <a:p>
            <a:pPr algn="ctr" fontAlgn="base">
              <a:spcBef>
                <a:spcPct val="0"/>
              </a:spcBef>
              <a:spcAft>
                <a:spcPct val="0"/>
              </a:spcAft>
            </a:pPr>
            <a:r>
              <a:rPr lang="fr-FR" sz="3200" b="1" dirty="0">
                <a:latin typeface="Book Antiqua" pitchFamily="18" charset="0"/>
                <a:cs typeface="Arial" charset="0"/>
              </a:rPr>
              <a:t>Et leurs paroles gagnèrent </a:t>
            </a:r>
          </a:p>
          <a:p>
            <a:pPr algn="ctr" fontAlgn="base">
              <a:spcBef>
                <a:spcPct val="0"/>
              </a:spcBef>
              <a:spcAft>
                <a:spcPct val="0"/>
              </a:spcAft>
            </a:pPr>
            <a:r>
              <a:rPr lang="fr-FR" sz="3200" b="1" dirty="0">
                <a:latin typeface="Book Antiqua" pitchFamily="18" charset="0"/>
                <a:cs typeface="Arial" charset="0"/>
              </a:rPr>
              <a:t>Le monde et ses contrées</a:t>
            </a:r>
          </a:p>
        </p:txBody>
      </p:sp>
    </p:spTree>
    <p:extLst>
      <p:ext uri="{BB962C8B-B14F-4D97-AF65-F5344CB8AC3E}">
        <p14:creationId xmlns:p14="http://schemas.microsoft.com/office/powerpoint/2010/main" val="65770923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6864351" y="7686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بصلوات، سادتي الآباء الرسل، يا رب انعم لنا، بمغفرة خطايانا.</a:t>
            </a:r>
            <a:endParaRPr lang="fr-FR" sz="4400" b="1">
              <a:cs typeface="Arial" charset="0"/>
            </a:endParaRPr>
          </a:p>
        </p:txBody>
      </p:sp>
      <p:sp>
        <p:nvSpPr>
          <p:cNvPr id="54275" name="Rectangle 5"/>
          <p:cNvSpPr>
            <a:spLocks noChangeArrowheads="1"/>
          </p:cNvSpPr>
          <p:nvPr/>
        </p:nvSpPr>
        <p:spPr bwMode="auto">
          <a:xfrm>
            <a:off x="431800" y="760735"/>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Hiten nieu,y @ `nte na=o=c         `nio]            `n`apoctoloc   @ P=o=c `ari`hmot...</a:t>
            </a:r>
            <a:endParaRPr lang="fr-FR" sz="4000" b="1" dirty="0">
              <a:latin typeface="CS Avva Shenouda" pitchFamily="34" charset="0"/>
              <a:cs typeface="Arial" charset="0"/>
            </a:endParaRPr>
          </a:p>
        </p:txBody>
      </p:sp>
      <p:sp>
        <p:nvSpPr>
          <p:cNvPr id="5427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prières de </a:t>
            </a:r>
          </a:p>
          <a:p>
            <a:pPr algn="ctr" fontAlgn="base">
              <a:spcBef>
                <a:spcPct val="0"/>
              </a:spcBef>
              <a:spcAft>
                <a:spcPct val="0"/>
              </a:spcAft>
            </a:pPr>
            <a:r>
              <a:rPr lang="fr-FR" sz="3200" b="1" dirty="0">
                <a:latin typeface="Book Antiqua" pitchFamily="18" charset="0"/>
                <a:cs typeface="Arial" charset="0"/>
              </a:rPr>
              <a:t>nos pères les apôtres, </a:t>
            </a:r>
          </a:p>
          <a:p>
            <a:pPr algn="ctr" fontAlgn="base">
              <a:spcBef>
                <a:spcPct val="0"/>
              </a:spcBef>
              <a:spcAft>
                <a:spcPct val="0"/>
              </a:spcAft>
            </a:pPr>
            <a:r>
              <a:rPr lang="fr-FR" sz="3200" b="1" dirty="0">
                <a:latin typeface="Book Antiqua" pitchFamily="18" charset="0"/>
                <a:cs typeface="Arial" charset="0"/>
              </a:rPr>
              <a:t>Seigneur accorde-nous </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2578732211"/>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6864351" y="810385"/>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أكاليل غير مضمحلة، جعلها الرب، علي جميع، صفوف الشهداء</a:t>
            </a:r>
            <a:endParaRPr lang="fr-FR" sz="4400" b="1" dirty="0">
              <a:cs typeface="Arial" charset="0"/>
            </a:endParaRPr>
          </a:p>
        </p:txBody>
      </p:sp>
      <p:sp>
        <p:nvSpPr>
          <p:cNvPr id="55299" name="Rectangle 5"/>
          <p:cNvSpPr>
            <a:spLocks noChangeArrowheads="1"/>
          </p:cNvSpPr>
          <p:nvPr/>
        </p:nvSpPr>
        <p:spPr bwMode="auto">
          <a:xfrm>
            <a:off x="431800" y="802447"/>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¿Han`,</a:t>
            </a:r>
            <a:r>
              <a:rPr lang="fr-FR" sz="4000" b="1" dirty="0" err="1">
                <a:latin typeface="CS Avva Shenouda" pitchFamily="34" charset="0"/>
                <a:cs typeface="Arial" charset="0"/>
              </a:rPr>
              <a:t>lom</a:t>
            </a:r>
            <a:r>
              <a:rPr lang="fr-FR" sz="4000" b="1" dirty="0">
                <a:latin typeface="CS Avva Shenouda" pitchFamily="34" charset="0"/>
                <a:cs typeface="Arial" charset="0"/>
              </a:rPr>
              <a:t> `</a:t>
            </a:r>
            <a:r>
              <a:rPr lang="fr-FR" sz="4000" b="1" dirty="0" err="1">
                <a:latin typeface="CS Avva Shenouda" pitchFamily="34" charset="0"/>
                <a:cs typeface="Arial" charset="0"/>
              </a:rPr>
              <a:t>natlwm</a:t>
            </a:r>
            <a:r>
              <a:rPr lang="fr-FR" sz="4000" b="1" dirty="0">
                <a:latin typeface="CS Avva Shenouda" pitchFamily="34" charset="0"/>
                <a:cs typeface="Arial" charset="0"/>
              </a:rPr>
              <a:t>@ </a:t>
            </a:r>
            <a:r>
              <a:rPr lang="fr-FR" sz="4000" b="1" dirty="0" err="1">
                <a:latin typeface="CS Avva Shenouda" pitchFamily="34" charset="0"/>
                <a:cs typeface="Arial" charset="0"/>
              </a:rPr>
              <a:t>aftyitou</a:t>
            </a:r>
            <a:r>
              <a:rPr lang="fr-FR" sz="4000" b="1" dirty="0">
                <a:latin typeface="CS Avva Shenouda" pitchFamily="34" charset="0"/>
                <a:cs typeface="Arial" charset="0"/>
              </a:rPr>
              <a:t> `</a:t>
            </a:r>
            <a:r>
              <a:rPr lang="fr-FR" sz="4000" b="1" dirty="0" err="1">
                <a:latin typeface="CS Avva Shenouda" pitchFamily="34" charset="0"/>
                <a:cs typeface="Arial" charset="0"/>
              </a:rPr>
              <a:t>nje</a:t>
            </a:r>
            <a:r>
              <a:rPr lang="fr-FR" sz="4000" b="1" dirty="0">
                <a:latin typeface="CS Avva Shenouda" pitchFamily="34" charset="0"/>
                <a:cs typeface="Arial" charset="0"/>
              </a:rPr>
              <a:t> P=o=c@ </a:t>
            </a:r>
            <a:r>
              <a:rPr lang="fr-FR" sz="4000" b="1" dirty="0" err="1">
                <a:latin typeface="CS Avva Shenouda" pitchFamily="34" charset="0"/>
                <a:cs typeface="Arial" charset="0"/>
              </a:rPr>
              <a:t>hijen</a:t>
            </a:r>
            <a:r>
              <a:rPr lang="fr-FR" sz="4000" b="1" dirty="0">
                <a:latin typeface="CS Avva Shenouda" pitchFamily="34" charset="0"/>
                <a:cs typeface="Arial" charset="0"/>
              </a:rPr>
              <a:t> `</a:t>
            </a:r>
            <a:r>
              <a:rPr lang="fr-FR" sz="4000" b="1" dirty="0" err="1">
                <a:latin typeface="CS Avva Shenouda" pitchFamily="34" charset="0"/>
                <a:cs typeface="Arial" charset="0"/>
              </a:rPr>
              <a:t>p,oroc</a:t>
            </a:r>
            <a:r>
              <a:rPr lang="fr-FR" sz="4000" b="1" dirty="0">
                <a:latin typeface="CS Avva Shenouda" pitchFamily="34" charset="0"/>
                <a:cs typeface="Arial" charset="0"/>
              </a:rPr>
              <a:t> </a:t>
            </a:r>
            <a:r>
              <a:rPr lang="fr-FR" sz="4000" b="1" dirty="0" err="1">
                <a:latin typeface="CS Avva Shenouda" pitchFamily="34" charset="0"/>
                <a:cs typeface="Arial" charset="0"/>
              </a:rPr>
              <a:t>tyrf</a:t>
            </a:r>
            <a:r>
              <a:rPr lang="fr-FR" sz="4000" b="1" dirty="0">
                <a:latin typeface="CS Avva Shenouda" pitchFamily="34" charset="0"/>
                <a:cs typeface="Arial" charset="0"/>
              </a:rPr>
              <a:t> @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nimarturoc</a:t>
            </a:r>
            <a:r>
              <a:rPr lang="fr-FR" sz="4000" b="1" dirty="0">
                <a:latin typeface="CS Avva Shenouda" pitchFamily="34" charset="0"/>
                <a:cs typeface="Arial" charset="0"/>
              </a:rPr>
              <a:t>.</a:t>
            </a:r>
          </a:p>
        </p:txBody>
      </p:sp>
      <p:sp>
        <p:nvSpPr>
          <p:cNvPr id="5530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Couronnes impérissables</a:t>
            </a:r>
          </a:p>
          <a:p>
            <a:pPr algn="ctr" fontAlgn="base">
              <a:spcBef>
                <a:spcPct val="0"/>
              </a:spcBef>
              <a:spcAft>
                <a:spcPct val="0"/>
              </a:spcAft>
            </a:pPr>
            <a:r>
              <a:rPr lang="fr-FR" sz="3200" b="1" dirty="0">
                <a:latin typeface="Book Antiqua" pitchFamily="18" charset="0"/>
                <a:cs typeface="Arial" charset="0"/>
              </a:rPr>
              <a:t>Qui ne tarissent point</a:t>
            </a:r>
          </a:p>
          <a:p>
            <a:pPr algn="ctr" fontAlgn="base">
              <a:spcBef>
                <a:spcPct val="0"/>
              </a:spcBef>
              <a:spcAft>
                <a:spcPct val="0"/>
              </a:spcAft>
            </a:pPr>
            <a:r>
              <a:rPr lang="fr-FR" sz="3200" b="1" dirty="0">
                <a:latin typeface="Book Antiqua" pitchFamily="18" charset="0"/>
                <a:cs typeface="Arial" charset="0"/>
              </a:rPr>
              <a:t>Que le Seigneur dépose</a:t>
            </a:r>
          </a:p>
          <a:p>
            <a:pPr algn="ctr" fontAlgn="base">
              <a:spcBef>
                <a:spcPct val="0"/>
              </a:spcBef>
              <a:spcAft>
                <a:spcPct val="0"/>
              </a:spcAft>
            </a:pPr>
            <a:r>
              <a:rPr lang="fr-FR" sz="3200" b="1" dirty="0">
                <a:latin typeface="Book Antiqua" pitchFamily="18" charset="0"/>
                <a:cs typeface="Arial" charset="0"/>
              </a:rPr>
              <a:t>Sur les chœurs des martyrs</a:t>
            </a:r>
          </a:p>
        </p:txBody>
      </p:sp>
    </p:spTree>
    <p:extLst>
      <p:ext uri="{BB962C8B-B14F-4D97-AF65-F5344CB8AC3E}">
        <p14:creationId xmlns:p14="http://schemas.microsoft.com/office/powerpoint/2010/main" val="3917462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سمعت الأمم وغضبت. والمخاض أخذ سكان فلسطين.</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Aucwtem</a:t>
            </a:r>
            <a:r>
              <a:rPr lang="fr-FR" sz="3600" b="1">
                <a:latin typeface="CS Avva Shenouda" pitchFamily="34" charset="0"/>
              </a:rPr>
              <a:t> `nje </a:t>
            </a:r>
            <a:r>
              <a:rPr lang="fr-FR" sz="3600" b="1" dirty="0" err="1">
                <a:latin typeface="CS Avva Shenouda" pitchFamily="34" charset="0"/>
              </a:rPr>
              <a:t>hane;noc</a:t>
            </a:r>
            <a:r>
              <a:rPr lang="fr-FR" sz="3600" b="1" dirty="0">
                <a:latin typeface="CS Avva Shenouda" pitchFamily="34" charset="0"/>
              </a:rPr>
              <a:t>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aujwnt</a:t>
            </a:r>
            <a:r>
              <a:rPr lang="fr-FR" sz="3600" b="1" dirty="0">
                <a:latin typeface="CS Avva Shenouda" pitchFamily="34" charset="0"/>
              </a:rPr>
              <a:t> @  </a:t>
            </a:r>
            <a:r>
              <a:rPr lang="fr-FR" sz="3600" b="1" dirty="0" err="1">
                <a:latin typeface="CS Avva Shenouda" pitchFamily="34" charset="0"/>
              </a:rPr>
              <a:t>hannakhi</a:t>
            </a:r>
            <a:r>
              <a:rPr lang="fr-FR" sz="3600" b="1" dirty="0">
                <a:latin typeface="CS Avva Shenouda" pitchFamily="34" charset="0"/>
              </a:rPr>
              <a:t> </a:t>
            </a:r>
            <a:r>
              <a:rPr lang="fr-FR" sz="3600" b="1">
                <a:latin typeface="CS Avva Shenouda" pitchFamily="34" charset="0"/>
              </a:rPr>
              <a:t>au[i `nnyetsop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Nivulictim</a:t>
            </a:r>
            <a:r>
              <a:rPr lang="fr-FR" sz="3600" b="1" dirty="0">
                <a:latin typeface="CS Avva Shenouda" pitchFamily="34" charset="0"/>
              </a:rPr>
              <a:t>.</a:t>
            </a:r>
          </a:p>
        </p:txBody>
      </p:sp>
      <p:sp>
        <p:nvSpPr>
          <p:cNvPr id="7" name="Rectangle 6"/>
          <p:cNvSpPr/>
          <p:nvPr/>
        </p:nvSpPr>
        <p:spPr>
          <a:xfrm>
            <a:off x="1199456" y="4151982"/>
            <a:ext cx="9409045" cy="1077218"/>
          </a:xfrm>
          <a:prstGeom prst="rect">
            <a:avLst/>
          </a:prstGeom>
        </p:spPr>
        <p:txBody>
          <a:bodyPr wrap="square">
            <a:spAutoFit/>
          </a:bodyPr>
          <a:lstStyle/>
          <a:p>
            <a:pPr algn="ctr"/>
            <a:r>
              <a:rPr lang="fr-FR" sz="3200" b="1" dirty="0">
                <a:latin typeface="Book Antiqua" pitchFamily="18" charset="0"/>
              </a:rPr>
              <a:t>Les peuples l’ont appris et tremblent</a:t>
            </a:r>
          </a:p>
          <a:p>
            <a:pPr algn="ctr"/>
            <a:r>
              <a:rPr lang="fr-FR" sz="3200" b="1" dirty="0">
                <a:latin typeface="Book Antiqua" pitchFamily="18" charset="0"/>
              </a:rPr>
              <a:t>Les Philistins sont pris de maux</a:t>
            </a:r>
          </a:p>
        </p:txBody>
      </p:sp>
    </p:spTree>
    <p:extLst>
      <p:ext uri="{BB962C8B-B14F-4D97-AF65-F5344CB8AC3E}">
        <p14:creationId xmlns:p14="http://schemas.microsoft.com/office/powerpoint/2010/main" val="85535199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أنقذهم وخلصهم، لأنهم </a:t>
            </a:r>
            <a:r>
              <a:rPr lang="ar-EG" sz="4400" b="1" dirty="0" err="1"/>
              <a:t>إلتجأوا</a:t>
            </a:r>
            <a:r>
              <a:rPr lang="ar-EG" sz="4400" b="1" dirty="0"/>
              <a:t> اليه، وعيدوا معه، في ملكوته</a:t>
            </a:r>
            <a:endParaRPr lang="fr-FR" sz="4400" b="1" dirty="0">
              <a:cs typeface="Arial" charset="0"/>
            </a:endParaRPr>
          </a:p>
        </p:txBody>
      </p:sp>
      <p:sp>
        <p:nvSpPr>
          <p:cNvPr id="56323" name="Rectangle 5"/>
          <p:cNvSpPr>
            <a:spLocks noChangeArrowheads="1"/>
          </p:cNvSpPr>
          <p:nvPr/>
        </p:nvSpPr>
        <p:spPr bwMode="auto">
          <a:xfrm>
            <a:off x="431800" y="721341"/>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Aftoujwou afnahmou@ je auvwt harof@ auersai nemaf@ qen tefmetouro.</a:t>
            </a:r>
            <a:endParaRPr lang="fr-FR" sz="4000" b="1" dirty="0">
              <a:latin typeface="CS Avva Shenouda" pitchFamily="34" charset="0"/>
              <a:cs typeface="Arial" charset="0"/>
            </a:endParaRPr>
          </a:p>
        </p:txBody>
      </p:sp>
      <p:sp>
        <p:nvSpPr>
          <p:cNvPr id="5632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Il les secourt, les sauve</a:t>
            </a:r>
          </a:p>
          <a:p>
            <a:pPr algn="ctr" fontAlgn="base">
              <a:spcBef>
                <a:spcPct val="0"/>
              </a:spcBef>
              <a:spcAft>
                <a:spcPct val="0"/>
              </a:spcAft>
            </a:pPr>
            <a:r>
              <a:rPr lang="fr-FR" sz="3200" b="1" dirty="0">
                <a:latin typeface="Book Antiqua" pitchFamily="18" charset="0"/>
                <a:cs typeface="Arial" charset="0"/>
              </a:rPr>
              <a:t>Car ils recourent à Lui</a:t>
            </a:r>
          </a:p>
          <a:p>
            <a:pPr algn="ctr" fontAlgn="base">
              <a:spcBef>
                <a:spcPct val="0"/>
              </a:spcBef>
              <a:spcAft>
                <a:spcPct val="0"/>
              </a:spcAft>
            </a:pPr>
            <a:r>
              <a:rPr lang="fr-FR" sz="3200" b="1" dirty="0">
                <a:latin typeface="Book Antiqua" pitchFamily="18" charset="0"/>
                <a:cs typeface="Arial" charset="0"/>
              </a:rPr>
              <a:t>Et alors ils célébrèrent</a:t>
            </a:r>
          </a:p>
          <a:p>
            <a:pPr algn="ctr" fontAlgn="base">
              <a:spcBef>
                <a:spcPct val="0"/>
              </a:spcBef>
              <a:spcAft>
                <a:spcPct val="0"/>
              </a:spcAft>
            </a:pPr>
            <a:r>
              <a:rPr lang="fr-FR" sz="3200" b="1" dirty="0">
                <a:latin typeface="Book Antiqua" pitchFamily="18" charset="0"/>
                <a:cs typeface="Arial" charset="0"/>
              </a:rPr>
              <a:t>Ensemble, en Son Royaume.</a:t>
            </a:r>
          </a:p>
        </p:txBody>
      </p:sp>
    </p:spTree>
    <p:extLst>
      <p:ext uri="{BB962C8B-B14F-4D97-AF65-F5344CB8AC3E}">
        <p14:creationId xmlns:p14="http://schemas.microsoft.com/office/powerpoint/2010/main" val="495073941"/>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بصلوات، جميع صفوف الشهداء، </a:t>
            </a:r>
            <a:r>
              <a:rPr lang="ar-EG" sz="4400" b="1" dirty="0" err="1"/>
              <a:t>يارب</a:t>
            </a:r>
            <a:r>
              <a:rPr lang="ar-EG" sz="4400" b="1" dirty="0"/>
              <a:t> انعم لنا، بمغفرة خطايانا</a:t>
            </a:r>
            <a:endParaRPr lang="fr-FR" sz="4400" b="1" dirty="0">
              <a:cs typeface="Arial" charset="0"/>
            </a:endParaRPr>
          </a:p>
        </p:txBody>
      </p:sp>
      <p:sp>
        <p:nvSpPr>
          <p:cNvPr id="57347"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Hiten</a:t>
            </a:r>
            <a:r>
              <a:rPr lang="fr-FR" sz="4000" b="1" dirty="0">
                <a:latin typeface="CS Avva Shenouda" pitchFamily="34" charset="0"/>
                <a:cs typeface="Arial" charset="0"/>
              </a:rPr>
              <a:t> </a:t>
            </a:r>
            <a:r>
              <a:rPr lang="fr-FR" sz="4000" b="1" dirty="0" err="1">
                <a:latin typeface="CS Avva Shenouda" pitchFamily="34" charset="0"/>
                <a:cs typeface="Arial" charset="0"/>
              </a:rPr>
              <a:t>nieu,y</a:t>
            </a:r>
            <a:r>
              <a:rPr lang="fr-FR" sz="4000" b="1" dirty="0">
                <a:latin typeface="CS Avva Shenouda" pitchFamily="34" charset="0"/>
                <a:cs typeface="Arial" charset="0"/>
              </a:rPr>
              <a:t> @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p,oroc</a:t>
            </a:r>
            <a:r>
              <a:rPr lang="fr-FR" sz="4000" b="1" dirty="0">
                <a:latin typeface="CS Avva Shenouda" pitchFamily="34" charset="0"/>
                <a:cs typeface="Arial" charset="0"/>
              </a:rPr>
              <a:t> </a:t>
            </a:r>
            <a:r>
              <a:rPr lang="fr-FR" sz="4000" b="1" dirty="0" err="1">
                <a:latin typeface="CS Avva Shenouda" pitchFamily="34" charset="0"/>
                <a:cs typeface="Arial" charset="0"/>
              </a:rPr>
              <a:t>tyrf</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nimarturoc</a:t>
            </a:r>
            <a:r>
              <a:rPr lang="fr-FR" sz="4000" b="1" dirty="0">
                <a:latin typeface="CS Avva Shenouda" pitchFamily="34" charset="0"/>
                <a:cs typeface="Arial" charset="0"/>
              </a:rPr>
              <a:t>@ P=o=c....</a:t>
            </a:r>
          </a:p>
        </p:txBody>
      </p:sp>
      <p:sp>
        <p:nvSpPr>
          <p:cNvPr id="57348" name="Rectangle 6"/>
          <p:cNvSpPr>
            <a:spLocks noChangeArrowheads="1"/>
          </p:cNvSpPr>
          <p:nvPr/>
        </p:nvSpPr>
        <p:spPr bwMode="auto">
          <a:xfrm>
            <a:off x="1488018" y="3959226"/>
            <a:ext cx="931333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prières de </a:t>
            </a:r>
          </a:p>
          <a:p>
            <a:pPr algn="ctr" fontAlgn="base">
              <a:spcBef>
                <a:spcPct val="0"/>
              </a:spcBef>
              <a:spcAft>
                <a:spcPct val="0"/>
              </a:spcAft>
            </a:pPr>
            <a:r>
              <a:rPr lang="fr-FR" sz="3200" b="1" dirty="0">
                <a:latin typeface="Book Antiqua" pitchFamily="18" charset="0"/>
                <a:cs typeface="Arial" charset="0"/>
              </a:rPr>
              <a:t>tous les chœurs des martyrs, </a:t>
            </a:r>
          </a:p>
          <a:p>
            <a:pPr algn="ctr" fontAlgn="base">
              <a:spcBef>
                <a:spcPct val="0"/>
              </a:spcBef>
              <a:spcAft>
                <a:spcPct val="0"/>
              </a:spcAft>
            </a:pPr>
            <a:r>
              <a:rPr lang="fr-FR" sz="3200" b="1" dirty="0">
                <a:latin typeface="Book Antiqua" pitchFamily="18" charset="0"/>
                <a:cs typeface="Arial" charset="0"/>
              </a:rPr>
              <a:t>Seigneur accorde-nous </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11010621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6864351" y="777866"/>
            <a:ext cx="51646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err="1"/>
              <a:t>قديسوك</a:t>
            </a:r>
            <a:r>
              <a:rPr lang="ar-EG" sz="4400" b="1" dirty="0"/>
              <a:t>، يباركونك، وينطقون بمجد، ملكوتك</a:t>
            </a:r>
            <a:endParaRPr lang="fr-FR" sz="4400" b="1" dirty="0">
              <a:cs typeface="Arial" charset="0"/>
            </a:endParaRPr>
          </a:p>
        </p:txBody>
      </p:sp>
      <p:sp>
        <p:nvSpPr>
          <p:cNvPr id="58371" name="Rectangle 5"/>
          <p:cNvSpPr>
            <a:spLocks noChangeArrowheads="1"/>
          </p:cNvSpPr>
          <p:nvPr/>
        </p:nvSpPr>
        <p:spPr bwMode="auto">
          <a:xfrm>
            <a:off x="431800" y="769928"/>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Ny=e=;=u `ntak @ eu`e`cmou `erok @ eu`ecaji `m`p`wou @ `nte tekmetouro.</a:t>
            </a:r>
            <a:endParaRPr lang="fr-FR" sz="4000" b="1" dirty="0">
              <a:latin typeface="CS Avva Shenouda" pitchFamily="34" charset="0"/>
              <a:cs typeface="Arial" charset="0"/>
            </a:endParaRPr>
          </a:p>
        </p:txBody>
      </p:sp>
      <p:sp>
        <p:nvSpPr>
          <p:cNvPr id="58372"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Tous Tes saints Te bénissent</a:t>
            </a:r>
          </a:p>
          <a:p>
            <a:pPr algn="ctr" fontAlgn="base">
              <a:spcBef>
                <a:spcPct val="0"/>
              </a:spcBef>
              <a:spcAft>
                <a:spcPct val="0"/>
              </a:spcAft>
            </a:pPr>
            <a:r>
              <a:rPr lang="fr-FR" sz="3200" b="1" dirty="0">
                <a:latin typeface="Book Antiqua" pitchFamily="18" charset="0"/>
                <a:cs typeface="Arial" charset="0"/>
              </a:rPr>
              <a:t>Et aussi ils proclament</a:t>
            </a:r>
          </a:p>
          <a:p>
            <a:pPr algn="ctr" fontAlgn="base">
              <a:spcBef>
                <a:spcPct val="0"/>
              </a:spcBef>
              <a:spcAft>
                <a:spcPct val="0"/>
              </a:spcAft>
            </a:pPr>
            <a:r>
              <a:rPr lang="fr-FR" sz="3200" b="1" dirty="0">
                <a:latin typeface="Book Antiqua" pitchFamily="18" charset="0"/>
                <a:cs typeface="Arial" charset="0"/>
              </a:rPr>
              <a:t>Ils proclament la gloire</a:t>
            </a:r>
          </a:p>
          <a:p>
            <a:pPr algn="ctr" fontAlgn="base">
              <a:spcBef>
                <a:spcPct val="0"/>
              </a:spcBef>
              <a:spcAft>
                <a:spcPct val="0"/>
              </a:spcAft>
            </a:pPr>
            <a:r>
              <a:rPr lang="fr-FR" sz="3200" b="1" dirty="0">
                <a:latin typeface="Book Antiqua" pitchFamily="18" charset="0"/>
                <a:cs typeface="Arial" charset="0"/>
              </a:rPr>
              <a:t>La gloire de Ton royaume</a:t>
            </a:r>
          </a:p>
        </p:txBody>
      </p:sp>
    </p:spTree>
    <p:extLst>
      <p:ext uri="{BB962C8B-B14F-4D97-AF65-F5344CB8AC3E}">
        <p14:creationId xmlns:p14="http://schemas.microsoft.com/office/powerpoint/2010/main" val="351084750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ملكوتك يا إلهي، ملكوت أبدي، وربوبيتك، إلي كل الأجيال</a:t>
            </a:r>
            <a:endParaRPr lang="fr-FR" sz="4400" b="1" dirty="0">
              <a:cs typeface="Arial" charset="0"/>
            </a:endParaRPr>
          </a:p>
        </p:txBody>
      </p:sp>
      <p:sp>
        <p:nvSpPr>
          <p:cNvPr id="59395"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a:t>
            </a:r>
            <a:r>
              <a:rPr lang="fr-FR" sz="4000" b="1" dirty="0" err="1">
                <a:latin typeface="CS Avva Shenouda" pitchFamily="34" charset="0"/>
                <a:cs typeface="Arial" charset="0"/>
              </a:rPr>
              <a:t>Tekmetouro</a:t>
            </a:r>
            <a:r>
              <a:rPr lang="fr-FR" sz="4000" b="1" dirty="0">
                <a:latin typeface="CS Avva Shenouda" pitchFamily="34" charset="0"/>
                <a:cs typeface="Arial" charset="0"/>
              </a:rPr>
              <a:t> </a:t>
            </a:r>
            <a:r>
              <a:rPr lang="fr-FR" sz="4000" b="1" dirty="0" err="1">
                <a:latin typeface="CS Avva Shenouda" pitchFamily="34" charset="0"/>
                <a:cs typeface="Arial" charset="0"/>
              </a:rPr>
              <a:t>Panou</a:t>
            </a:r>
            <a:r>
              <a:rPr lang="fr-FR" sz="4000" b="1" dirty="0">
                <a:latin typeface="CS Avva Shenouda" pitchFamily="34" charset="0"/>
                <a:cs typeface="Arial" charset="0"/>
              </a:rPr>
              <a:t>]@ </a:t>
            </a:r>
            <a:r>
              <a:rPr lang="fr-FR" sz="4000" b="1" dirty="0" err="1">
                <a:latin typeface="CS Avva Shenouda" pitchFamily="34" charset="0"/>
                <a:cs typeface="Arial" charset="0"/>
              </a:rPr>
              <a:t>oumetouro</a:t>
            </a:r>
            <a:r>
              <a:rPr lang="fr-FR" sz="4000" b="1" dirty="0">
                <a:latin typeface="CS Avva Shenouda" pitchFamily="34" charset="0"/>
                <a:cs typeface="Arial" charset="0"/>
              </a:rPr>
              <a:t> `n`</a:t>
            </a:r>
            <a:r>
              <a:rPr lang="fr-FR" sz="4000" b="1" dirty="0" err="1">
                <a:latin typeface="CS Avva Shenouda" pitchFamily="34" charset="0"/>
                <a:cs typeface="Arial" charset="0"/>
              </a:rPr>
              <a:t>eneh</a:t>
            </a:r>
            <a:r>
              <a:rPr lang="fr-FR" sz="4000" b="1" dirty="0">
                <a:latin typeface="CS Avva Shenouda" pitchFamily="34" charset="0"/>
                <a:cs typeface="Arial" charset="0"/>
              </a:rPr>
              <a:t> @ </a:t>
            </a:r>
            <a:r>
              <a:rPr lang="fr-FR" sz="4000" b="1" dirty="0" err="1">
                <a:latin typeface="CS Avva Shenouda" pitchFamily="34" charset="0"/>
                <a:cs typeface="Arial" charset="0"/>
              </a:rPr>
              <a:t>ouoh</a:t>
            </a:r>
            <a:r>
              <a:rPr lang="fr-FR" sz="4000" b="1" dirty="0">
                <a:latin typeface="CS Avva Shenouda" pitchFamily="34" charset="0"/>
                <a:cs typeface="Arial" charset="0"/>
              </a:rPr>
              <a:t> </a:t>
            </a:r>
            <a:r>
              <a:rPr lang="fr-FR" sz="4000" b="1" dirty="0" err="1">
                <a:latin typeface="CS Avva Shenouda" pitchFamily="34" charset="0"/>
                <a:cs typeface="Arial" charset="0"/>
              </a:rPr>
              <a:t>tekmet</a:t>
            </a:r>
            <a:r>
              <a:rPr lang="fr-FR" sz="4000" b="1" dirty="0">
                <a:latin typeface="CS Avva Shenouda" pitchFamily="34" charset="0"/>
                <a:cs typeface="Arial" charset="0"/>
              </a:rPr>
              <a:t>=o=c @ sa </a:t>
            </a:r>
            <a:r>
              <a:rPr lang="fr-FR" sz="4000" b="1" dirty="0" err="1">
                <a:latin typeface="CS Avva Shenouda" pitchFamily="34" charset="0"/>
                <a:cs typeface="Arial" charset="0"/>
              </a:rPr>
              <a:t>nigene`a</a:t>
            </a:r>
            <a:r>
              <a:rPr lang="fr-FR" sz="4000" b="1" dirty="0">
                <a:latin typeface="CS Avva Shenouda" pitchFamily="34" charset="0"/>
                <a:cs typeface="Arial" charset="0"/>
              </a:rPr>
              <a:t> </a:t>
            </a:r>
            <a:r>
              <a:rPr lang="fr-FR" sz="4000" b="1" dirty="0" err="1">
                <a:latin typeface="CS Avva Shenouda" pitchFamily="34" charset="0"/>
                <a:cs typeface="Arial" charset="0"/>
              </a:rPr>
              <a:t>tyrou</a:t>
            </a:r>
            <a:r>
              <a:rPr lang="fr-FR" sz="4000" b="1" dirty="0">
                <a:latin typeface="CS Avva Shenouda" pitchFamily="34" charset="0"/>
                <a:cs typeface="Arial" charset="0"/>
              </a:rPr>
              <a:t>.</a:t>
            </a:r>
          </a:p>
        </p:txBody>
      </p:sp>
      <p:sp>
        <p:nvSpPr>
          <p:cNvPr id="59396"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Ton royaume, ô mon Dieu</a:t>
            </a:r>
          </a:p>
          <a:p>
            <a:pPr algn="ctr" fontAlgn="base">
              <a:spcBef>
                <a:spcPct val="0"/>
              </a:spcBef>
              <a:spcAft>
                <a:spcPct val="0"/>
              </a:spcAft>
            </a:pPr>
            <a:r>
              <a:rPr lang="fr-FR" sz="3200" b="1" dirty="0">
                <a:latin typeface="Book Antiqua" pitchFamily="18" charset="0"/>
                <a:cs typeface="Arial" charset="0"/>
              </a:rPr>
              <a:t>Est royaume éternel</a:t>
            </a:r>
          </a:p>
          <a:p>
            <a:pPr algn="ctr" fontAlgn="base">
              <a:spcBef>
                <a:spcPct val="0"/>
              </a:spcBef>
              <a:spcAft>
                <a:spcPct val="0"/>
              </a:spcAft>
            </a:pPr>
            <a:r>
              <a:rPr lang="fr-FR" sz="3200" b="1" dirty="0">
                <a:latin typeface="Book Antiqua" pitchFamily="18" charset="0"/>
                <a:cs typeface="Arial" charset="0"/>
              </a:rPr>
              <a:t>Et Tu es le Seigneur</a:t>
            </a:r>
          </a:p>
          <a:p>
            <a:pPr algn="ctr" fontAlgn="base">
              <a:spcBef>
                <a:spcPct val="0"/>
              </a:spcBef>
              <a:spcAft>
                <a:spcPct val="0"/>
              </a:spcAft>
            </a:pPr>
            <a:r>
              <a:rPr lang="fr-FR" sz="3200" b="1" dirty="0">
                <a:latin typeface="Book Antiqua" pitchFamily="18" charset="0"/>
                <a:cs typeface="Arial" charset="0"/>
              </a:rPr>
              <a:t>De toutes générations</a:t>
            </a:r>
          </a:p>
        </p:txBody>
      </p:sp>
    </p:spTree>
    <p:extLst>
      <p:ext uri="{BB962C8B-B14F-4D97-AF65-F5344CB8AC3E}">
        <p14:creationId xmlns:p14="http://schemas.microsoft.com/office/powerpoint/2010/main" val="98749133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بصلوات كافة مصاف لابسي الصليب، والأبرار والصديقين، </a:t>
            </a:r>
            <a:r>
              <a:rPr lang="ar-EG" sz="4400" b="1" dirty="0" err="1"/>
              <a:t>يارب</a:t>
            </a:r>
            <a:r>
              <a:rPr lang="ar-EG" sz="4400" b="1" dirty="0"/>
              <a:t> انعم...</a:t>
            </a:r>
            <a:endParaRPr lang="fr-FR" sz="4400" b="1" dirty="0">
              <a:cs typeface="Arial" charset="0"/>
            </a:endParaRPr>
          </a:p>
        </p:txBody>
      </p:sp>
      <p:sp>
        <p:nvSpPr>
          <p:cNvPr id="6041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Hiten nieu,y @ `nte `p,oroc tyrf `nte ni`ctaurovoroc@ nem ni`;myi nem nidikeoc@ P=o=c...</a:t>
            </a:r>
            <a:endParaRPr lang="fr-FR" sz="4000" b="1" dirty="0">
              <a:latin typeface="CS Avva Shenouda" pitchFamily="34" charset="0"/>
              <a:cs typeface="Arial" charset="0"/>
            </a:endParaRPr>
          </a:p>
        </p:txBody>
      </p:sp>
      <p:sp>
        <p:nvSpPr>
          <p:cNvPr id="60420" name="Rectangle 6"/>
          <p:cNvSpPr>
            <a:spLocks noChangeArrowheads="1"/>
          </p:cNvSpPr>
          <p:nvPr/>
        </p:nvSpPr>
        <p:spPr bwMode="auto">
          <a:xfrm>
            <a:off x="1007534" y="3959226"/>
            <a:ext cx="1036955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Par les prières des justes</a:t>
            </a:r>
          </a:p>
          <a:p>
            <a:pPr algn="ctr" fontAlgn="base">
              <a:spcBef>
                <a:spcPct val="0"/>
              </a:spcBef>
              <a:spcAft>
                <a:spcPct val="0"/>
              </a:spcAft>
            </a:pPr>
            <a:r>
              <a:rPr lang="fr-FR" sz="3200" b="1" dirty="0">
                <a:latin typeface="Book Antiqua" pitchFamily="18" charset="0"/>
                <a:cs typeface="Arial" charset="0"/>
              </a:rPr>
              <a:t>Et pieux, qui portent la croix</a:t>
            </a:r>
          </a:p>
          <a:p>
            <a:pPr algn="ctr" fontAlgn="base">
              <a:spcBef>
                <a:spcPct val="0"/>
              </a:spcBef>
              <a:spcAft>
                <a:spcPct val="0"/>
              </a:spcAft>
            </a:pPr>
            <a:r>
              <a:rPr lang="fr-FR" sz="3200" b="1" dirty="0">
                <a:latin typeface="Book Antiqua" pitchFamily="18" charset="0"/>
                <a:cs typeface="Arial" charset="0"/>
              </a:rPr>
              <a:t>Seigneur accorde-nous</a:t>
            </a:r>
          </a:p>
          <a:p>
            <a:pPr algn="ctr" fontAlgn="base">
              <a:spcBef>
                <a:spcPct val="0"/>
              </a:spcBef>
              <a:spcAft>
                <a:spcPct val="0"/>
              </a:spcAft>
            </a:pPr>
            <a:r>
              <a:rPr lang="fr-FR" sz="3200" b="1" dirty="0">
                <a:latin typeface="Book Antiqua" pitchFamily="18" charset="0"/>
                <a:cs typeface="Arial" charset="0"/>
              </a:rPr>
              <a:t>Le Pardon de nos péchés</a:t>
            </a:r>
          </a:p>
        </p:txBody>
      </p:sp>
    </p:spTree>
    <p:extLst>
      <p:ext uri="{BB962C8B-B14F-4D97-AF65-F5344CB8AC3E}">
        <p14:creationId xmlns:p14="http://schemas.microsoft.com/office/powerpoint/2010/main" val="1744716969"/>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64351" y="729278"/>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السلام </a:t>
            </a:r>
            <a:r>
              <a:rPr lang="ar-EG" sz="4400" b="1" dirty="0" err="1"/>
              <a:t>لإيليا</a:t>
            </a:r>
            <a:r>
              <a:rPr lang="ar-EG" sz="4400" b="1" dirty="0"/>
              <a:t>، النبي المتعفف، </a:t>
            </a:r>
            <a:r>
              <a:rPr lang="ar-EG" sz="4400" b="1" dirty="0" err="1"/>
              <a:t>وإليشع</a:t>
            </a:r>
            <a:r>
              <a:rPr lang="ar-EG" sz="4400" b="1" dirty="0"/>
              <a:t>، تلميذه المختار</a:t>
            </a:r>
            <a:endParaRPr lang="fr-FR" sz="4400" b="1" dirty="0">
              <a:cs typeface="Arial" charset="0"/>
            </a:endParaRPr>
          </a:p>
        </p:txBody>
      </p:sp>
      <p:sp>
        <p:nvSpPr>
          <p:cNvPr id="61443" name="Rectangle 5"/>
          <p:cNvSpPr>
            <a:spLocks noChangeArrowheads="1"/>
          </p:cNvSpPr>
          <p:nvPr/>
        </p:nvSpPr>
        <p:spPr bwMode="auto">
          <a:xfrm>
            <a:off x="431800" y="721340"/>
            <a:ext cx="6239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&lt;</a:t>
            </a:r>
            <a:r>
              <a:rPr lang="fr-FR" sz="4000" b="1" dirty="0" err="1">
                <a:latin typeface="CS Avva Shenouda" pitchFamily="34" charset="0"/>
                <a:cs typeface="Arial" charset="0"/>
              </a:rPr>
              <a:t>ere</a:t>
            </a:r>
            <a:r>
              <a:rPr lang="fr-FR" sz="4000" b="1" dirty="0">
                <a:latin typeface="CS Avva Shenouda" pitchFamily="34" charset="0"/>
                <a:cs typeface="Arial" charset="0"/>
              </a:rPr>
              <a:t> </a:t>
            </a:r>
            <a:r>
              <a:rPr lang="fr-FR" sz="4000" b="1" dirty="0" err="1">
                <a:latin typeface="CS Avva Shenouda" pitchFamily="34" charset="0"/>
                <a:cs typeface="Arial" charset="0"/>
              </a:rPr>
              <a:t>Yliac</a:t>
            </a:r>
            <a:r>
              <a:rPr lang="fr-FR" sz="4000" b="1" dirty="0">
                <a:latin typeface="CS Avva Shenouda" pitchFamily="34" charset="0"/>
                <a:cs typeface="Arial" charset="0"/>
              </a:rPr>
              <a:t> @ </a:t>
            </a:r>
            <a:r>
              <a:rPr lang="fr-FR" sz="4000" b="1" dirty="0" err="1">
                <a:latin typeface="CS Avva Shenouda" pitchFamily="34" charset="0"/>
                <a:cs typeface="Arial" charset="0"/>
              </a:rPr>
              <a:t>picovron</a:t>
            </a:r>
            <a:r>
              <a:rPr lang="fr-FR" sz="4000" b="1" dirty="0">
                <a:latin typeface="CS Avva Shenouda" pitchFamily="34" charset="0"/>
                <a:cs typeface="Arial" charset="0"/>
              </a:rPr>
              <a:t> `m`</a:t>
            </a:r>
            <a:r>
              <a:rPr lang="fr-FR" sz="4000" b="1" dirty="0" err="1">
                <a:latin typeface="CS Avva Shenouda" pitchFamily="34" charset="0"/>
                <a:cs typeface="Arial" charset="0"/>
              </a:rPr>
              <a:t>provytyc</a:t>
            </a:r>
            <a:r>
              <a:rPr lang="fr-FR" sz="4000" b="1" dirty="0">
                <a:latin typeface="CS Avva Shenouda" pitchFamily="34" charset="0"/>
                <a:cs typeface="Arial" charset="0"/>
              </a:rPr>
              <a:t> @ nem </a:t>
            </a:r>
            <a:r>
              <a:rPr lang="fr-FR" sz="4000" b="1" dirty="0" err="1">
                <a:latin typeface="CS Avva Shenouda" pitchFamily="34" charset="0"/>
                <a:cs typeface="Arial" charset="0"/>
              </a:rPr>
              <a:t>Eliceoc</a:t>
            </a:r>
            <a:r>
              <a:rPr lang="fr-FR" sz="4000" b="1" dirty="0">
                <a:latin typeface="CS Avva Shenouda" pitchFamily="34" charset="0"/>
                <a:cs typeface="Arial" charset="0"/>
              </a:rPr>
              <a:t> @ </a:t>
            </a:r>
            <a:r>
              <a:rPr lang="fr-FR" sz="4000" b="1" dirty="0" err="1">
                <a:latin typeface="CS Avva Shenouda" pitchFamily="34" charset="0"/>
                <a:cs typeface="Arial" charset="0"/>
              </a:rPr>
              <a:t>pefcwtp</a:t>
            </a:r>
            <a:r>
              <a:rPr lang="fr-FR" sz="4000" b="1" dirty="0">
                <a:latin typeface="CS Avva Shenouda" pitchFamily="34" charset="0"/>
                <a:cs typeface="Arial" charset="0"/>
              </a:rPr>
              <a:t> `</a:t>
            </a:r>
            <a:r>
              <a:rPr lang="fr-FR" sz="4000" b="1" dirty="0" err="1">
                <a:latin typeface="CS Avva Shenouda" pitchFamily="34" charset="0"/>
                <a:cs typeface="Arial" charset="0"/>
              </a:rPr>
              <a:t>mma;ytyc</a:t>
            </a:r>
            <a:r>
              <a:rPr lang="fr-FR" sz="4000" b="1" dirty="0">
                <a:latin typeface="CS Avva Shenouda" pitchFamily="34" charset="0"/>
                <a:cs typeface="Arial" charset="0"/>
              </a:rPr>
              <a:t>.</a:t>
            </a:r>
          </a:p>
        </p:txBody>
      </p:sp>
      <p:sp>
        <p:nvSpPr>
          <p:cNvPr id="61444"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salut à Élie</a:t>
            </a:r>
          </a:p>
          <a:p>
            <a:pPr algn="ctr" fontAlgn="base">
              <a:spcBef>
                <a:spcPct val="0"/>
              </a:spcBef>
              <a:spcAft>
                <a:spcPct val="0"/>
              </a:spcAft>
            </a:pPr>
            <a:r>
              <a:rPr lang="fr-FR" sz="3200" b="1" dirty="0">
                <a:latin typeface="Book Antiqua" pitchFamily="18" charset="0"/>
                <a:cs typeface="Arial" charset="0"/>
              </a:rPr>
              <a:t>Prophète vertueux</a:t>
            </a:r>
          </a:p>
          <a:p>
            <a:pPr algn="ctr" fontAlgn="base">
              <a:spcBef>
                <a:spcPct val="0"/>
              </a:spcBef>
              <a:spcAft>
                <a:spcPct val="0"/>
              </a:spcAft>
            </a:pPr>
            <a:r>
              <a:rPr lang="fr-FR" sz="3200" b="1" dirty="0">
                <a:latin typeface="Book Antiqua" pitchFamily="18" charset="0"/>
                <a:cs typeface="Arial" charset="0"/>
              </a:rPr>
              <a:t>Aussi à Élisée</a:t>
            </a:r>
          </a:p>
          <a:p>
            <a:pPr algn="ctr" fontAlgn="base">
              <a:spcBef>
                <a:spcPct val="0"/>
              </a:spcBef>
              <a:spcAft>
                <a:spcPct val="0"/>
              </a:spcAft>
            </a:pPr>
            <a:r>
              <a:rPr lang="fr-FR" sz="3200" b="1" dirty="0">
                <a:latin typeface="Book Antiqua" pitchFamily="18" charset="0"/>
                <a:cs typeface="Arial" charset="0"/>
              </a:rPr>
              <a:t>Son disciple choisi</a:t>
            </a:r>
          </a:p>
        </p:txBody>
      </p:sp>
    </p:spTree>
    <p:extLst>
      <p:ext uri="{BB962C8B-B14F-4D97-AF65-F5344CB8AC3E}">
        <p14:creationId xmlns:p14="http://schemas.microsoft.com/office/powerpoint/2010/main" val="243852912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864351" y="7686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المبشر العظيم، في كورة مصر، </a:t>
            </a:r>
            <a:r>
              <a:rPr lang="ar-EG" sz="4400" b="1" dirty="0" err="1"/>
              <a:t>مرقس</a:t>
            </a:r>
            <a:r>
              <a:rPr lang="ar-EG" sz="4400" b="1" dirty="0"/>
              <a:t> الرسول، مدبرها الاول.</a:t>
            </a:r>
            <a:endParaRPr lang="fr-FR" sz="4400" b="1" dirty="0">
              <a:cs typeface="Arial" charset="0"/>
            </a:endParaRPr>
          </a:p>
        </p:txBody>
      </p:sp>
      <p:sp>
        <p:nvSpPr>
          <p:cNvPr id="62467" name="Rectangle 5"/>
          <p:cNvSpPr>
            <a:spLocks noChangeArrowheads="1"/>
          </p:cNvSpPr>
          <p:nvPr/>
        </p:nvSpPr>
        <p:spPr bwMode="auto">
          <a:xfrm>
            <a:off x="431800" y="760735"/>
            <a:ext cx="623993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3600" b="1" dirty="0">
                <a:latin typeface="CS Avva Shenouda" pitchFamily="34" charset="0"/>
                <a:cs typeface="Arial" charset="0"/>
              </a:rPr>
              <a:t>Pinis] `nrefhiwis@ qen ],wra `nte &lt;ymi@ Markoc pi`apoctoloc@ pecsorp `nneferhemi.</a:t>
            </a:r>
            <a:endParaRPr lang="fr-FR" sz="3600" b="1" dirty="0">
              <a:latin typeface="CS Avva Shenouda" pitchFamily="34" charset="0"/>
              <a:cs typeface="Arial" charset="0"/>
            </a:endParaRPr>
          </a:p>
        </p:txBody>
      </p:sp>
      <p:sp>
        <p:nvSpPr>
          <p:cNvPr id="62468"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Le grand prédicateur</a:t>
            </a:r>
          </a:p>
          <a:p>
            <a:pPr algn="ctr" fontAlgn="base">
              <a:spcBef>
                <a:spcPct val="0"/>
              </a:spcBef>
              <a:spcAft>
                <a:spcPct val="0"/>
              </a:spcAft>
            </a:pPr>
            <a:r>
              <a:rPr lang="fr-FR" sz="3200" b="1" dirty="0">
                <a:latin typeface="Book Antiqua" pitchFamily="18" charset="0"/>
                <a:cs typeface="Arial" charset="0"/>
              </a:rPr>
              <a:t>Sur la terre d'Égypte</a:t>
            </a:r>
          </a:p>
          <a:p>
            <a:pPr algn="ctr" fontAlgn="base">
              <a:spcBef>
                <a:spcPct val="0"/>
              </a:spcBef>
              <a:spcAft>
                <a:spcPct val="0"/>
              </a:spcAft>
            </a:pPr>
            <a:r>
              <a:rPr lang="fr-FR" sz="3200" b="1" dirty="0">
                <a:latin typeface="Book Antiqua" pitchFamily="18" charset="0"/>
                <a:cs typeface="Arial" charset="0"/>
              </a:rPr>
              <a:t>L’apôtre Marc, c’est le</a:t>
            </a:r>
          </a:p>
          <a:p>
            <a:pPr algn="ctr" fontAlgn="base">
              <a:spcBef>
                <a:spcPct val="0"/>
              </a:spcBef>
              <a:spcAft>
                <a:spcPct val="0"/>
              </a:spcAft>
            </a:pPr>
            <a:r>
              <a:rPr lang="fr-FR" sz="3200" b="1" dirty="0">
                <a:latin typeface="Book Antiqua" pitchFamily="18" charset="0"/>
                <a:cs typeface="Arial" charset="0"/>
              </a:rPr>
              <a:t>Premier à la guider</a:t>
            </a:r>
          </a:p>
        </p:txBody>
      </p:sp>
    </p:spTree>
    <p:extLst>
      <p:ext uri="{BB962C8B-B14F-4D97-AF65-F5344CB8AC3E}">
        <p14:creationId xmlns:p14="http://schemas.microsoft.com/office/powerpoint/2010/main" val="328553750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6864351" y="738376"/>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انت هي أم الله، يا مريم العذراء، اطلبي منه عنا، أن يرحم جنسنا.</a:t>
            </a:r>
            <a:endParaRPr lang="fr-FR" sz="4400" b="1" dirty="0">
              <a:cs typeface="Arial" charset="0"/>
            </a:endParaRPr>
          </a:p>
        </p:txBody>
      </p:sp>
      <p:sp>
        <p:nvSpPr>
          <p:cNvPr id="63491"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N;o</a:t>
            </a:r>
            <a:r>
              <a:rPr lang="fr-FR" sz="4000" b="1" dirty="0">
                <a:latin typeface="CS Avva Shenouda" pitchFamily="34" charset="0"/>
                <a:cs typeface="Arial" charset="0"/>
              </a:rPr>
              <a:t> </a:t>
            </a:r>
            <a:r>
              <a:rPr lang="fr-FR" sz="4000" b="1" dirty="0" err="1">
                <a:latin typeface="CS Avva Shenouda" pitchFamily="34" charset="0"/>
                <a:cs typeface="Arial" charset="0"/>
              </a:rPr>
              <a:t>pe</a:t>
            </a:r>
            <a:r>
              <a:rPr lang="fr-FR" sz="4000" b="1" dirty="0">
                <a:latin typeface="CS Avva Shenouda" pitchFamily="34" charset="0"/>
                <a:cs typeface="Arial" charset="0"/>
              </a:rPr>
              <a:t> `;</a:t>
            </a:r>
            <a:r>
              <a:rPr lang="fr-FR" sz="4000" b="1" dirty="0" err="1">
                <a:latin typeface="CS Avva Shenouda" pitchFamily="34" charset="0"/>
                <a:cs typeface="Arial" charset="0"/>
              </a:rPr>
              <a:t>mau</a:t>
            </a:r>
            <a:r>
              <a:rPr lang="fr-FR" sz="4000" b="1" dirty="0">
                <a:latin typeface="CS Avva Shenouda" pitchFamily="34" charset="0"/>
                <a:cs typeface="Arial" charset="0"/>
              </a:rPr>
              <a:t> `mV]@ </a:t>
            </a:r>
            <a:r>
              <a:rPr lang="fr-FR" sz="4000" b="1" dirty="0" err="1">
                <a:latin typeface="CS Avva Shenouda" pitchFamily="34" charset="0"/>
                <a:cs typeface="Arial" charset="0"/>
              </a:rPr>
              <a:t>Mari`a</a:t>
            </a:r>
            <a:r>
              <a:rPr lang="fr-FR" sz="4000" b="1" dirty="0">
                <a:latin typeface="CS Avva Shenouda" pitchFamily="34" charset="0"/>
                <a:cs typeface="Arial" charset="0"/>
              </a:rPr>
              <a:t> ]</a:t>
            </a:r>
            <a:r>
              <a:rPr lang="fr-FR" sz="4000" b="1" dirty="0" err="1">
                <a:latin typeface="CS Avva Shenouda" pitchFamily="34" charset="0"/>
                <a:cs typeface="Arial" charset="0"/>
              </a:rPr>
              <a:t>par;enoc</a:t>
            </a:r>
            <a:r>
              <a:rPr lang="fr-FR" sz="4000" b="1" dirty="0">
                <a:latin typeface="CS Avva Shenouda" pitchFamily="34" charset="0"/>
                <a:cs typeface="Arial" charset="0"/>
              </a:rPr>
              <a:t>@ </a:t>
            </a:r>
            <a:r>
              <a:rPr lang="fr-FR" sz="4000" b="1" dirty="0" err="1">
                <a:latin typeface="CS Avva Shenouda" pitchFamily="34" charset="0"/>
                <a:cs typeface="Arial" charset="0"/>
              </a:rPr>
              <a:t>twbh</a:t>
            </a:r>
            <a:r>
              <a:rPr lang="fr-FR" sz="4000" b="1" dirty="0">
                <a:latin typeface="CS Avva Shenouda" pitchFamily="34" charset="0"/>
                <a:cs typeface="Arial" charset="0"/>
              </a:rPr>
              <a:t> `</a:t>
            </a:r>
            <a:r>
              <a:rPr lang="fr-FR" sz="4000" b="1" dirty="0" err="1">
                <a:latin typeface="CS Avva Shenouda" pitchFamily="34" charset="0"/>
                <a:cs typeface="Arial" charset="0"/>
              </a:rPr>
              <a:t>mmof</a:t>
            </a:r>
            <a:r>
              <a:rPr lang="fr-FR" sz="4000" b="1" dirty="0">
                <a:latin typeface="CS Avva Shenouda" pitchFamily="34" charset="0"/>
                <a:cs typeface="Arial" charset="0"/>
              </a:rPr>
              <a:t> `</a:t>
            </a:r>
            <a:r>
              <a:rPr lang="fr-FR" sz="4000" b="1" dirty="0" err="1">
                <a:latin typeface="CS Avva Shenouda" pitchFamily="34" charset="0"/>
                <a:cs typeface="Arial" charset="0"/>
              </a:rPr>
              <a:t>ejwn</a:t>
            </a:r>
            <a:r>
              <a:rPr lang="fr-FR" sz="4000" b="1" dirty="0">
                <a:latin typeface="CS Avva Shenouda" pitchFamily="34" charset="0"/>
                <a:cs typeface="Arial" charset="0"/>
              </a:rPr>
              <a:t>@ </a:t>
            </a:r>
            <a:r>
              <a:rPr lang="fr-FR" sz="4000" b="1" dirty="0" err="1">
                <a:latin typeface="CS Avva Shenouda" pitchFamily="34" charset="0"/>
                <a:cs typeface="Arial" charset="0"/>
              </a:rPr>
              <a:t>e;refnai</a:t>
            </a:r>
            <a:r>
              <a:rPr lang="fr-FR" sz="4000" b="1" dirty="0">
                <a:latin typeface="CS Avva Shenouda" pitchFamily="34" charset="0"/>
                <a:cs typeface="Arial" charset="0"/>
              </a:rPr>
              <a:t> </a:t>
            </a:r>
            <a:r>
              <a:rPr lang="fr-FR" sz="4000" b="1" dirty="0" err="1">
                <a:latin typeface="CS Avva Shenouda" pitchFamily="34" charset="0"/>
                <a:cs typeface="Arial" charset="0"/>
              </a:rPr>
              <a:t>qa</a:t>
            </a:r>
            <a:r>
              <a:rPr lang="fr-FR" sz="4000" b="1" dirty="0">
                <a:latin typeface="CS Avva Shenouda" pitchFamily="34" charset="0"/>
                <a:cs typeface="Arial" charset="0"/>
              </a:rPr>
              <a:t> </a:t>
            </a:r>
            <a:r>
              <a:rPr lang="fr-FR" sz="4000" b="1" dirty="0" err="1">
                <a:latin typeface="CS Avva Shenouda" pitchFamily="34" charset="0"/>
                <a:cs typeface="Arial" charset="0"/>
              </a:rPr>
              <a:t>pengenoc</a:t>
            </a:r>
            <a:r>
              <a:rPr lang="fr-FR" sz="4000" b="1" dirty="0">
                <a:latin typeface="CS Avva Shenouda" pitchFamily="34" charset="0"/>
                <a:cs typeface="Arial" charset="0"/>
              </a:rPr>
              <a:t>.</a:t>
            </a:r>
          </a:p>
        </p:txBody>
      </p:sp>
      <p:sp>
        <p:nvSpPr>
          <p:cNvPr id="63492"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Tu es la Mère de Dieu</a:t>
            </a:r>
          </a:p>
          <a:p>
            <a:pPr algn="ctr" fontAlgn="base">
              <a:spcBef>
                <a:spcPct val="0"/>
              </a:spcBef>
              <a:spcAft>
                <a:spcPct val="0"/>
              </a:spcAft>
            </a:pPr>
            <a:r>
              <a:rPr lang="fr-FR" sz="3200" b="1" dirty="0">
                <a:latin typeface="Book Antiqua" pitchFamily="18" charset="0"/>
                <a:cs typeface="Arial" charset="0"/>
              </a:rPr>
              <a:t>Ô toi Vierge Marie</a:t>
            </a:r>
          </a:p>
          <a:p>
            <a:pPr algn="ctr" fontAlgn="base">
              <a:spcBef>
                <a:spcPct val="0"/>
              </a:spcBef>
              <a:spcAft>
                <a:spcPct val="0"/>
              </a:spcAft>
            </a:pPr>
            <a:r>
              <a:rPr lang="fr-FR" sz="3200" b="1" dirty="0">
                <a:latin typeface="Book Antiqua" pitchFamily="18" charset="0"/>
                <a:cs typeface="Arial" charset="0"/>
              </a:rPr>
              <a:t>Implore-Le, qu’Il prenne</a:t>
            </a:r>
          </a:p>
          <a:p>
            <a:pPr algn="ctr" fontAlgn="base">
              <a:spcBef>
                <a:spcPct val="0"/>
              </a:spcBef>
              <a:spcAft>
                <a:spcPct val="0"/>
              </a:spcAft>
            </a:pPr>
            <a:r>
              <a:rPr lang="fr-FR" sz="3200" b="1" dirty="0">
                <a:latin typeface="Book Antiqua" pitchFamily="18" charset="0"/>
                <a:cs typeface="Arial" charset="0"/>
              </a:rPr>
              <a:t>Pitié de notre genre</a:t>
            </a:r>
          </a:p>
        </p:txBody>
      </p:sp>
    </p:spTree>
    <p:extLst>
      <p:ext uri="{BB962C8B-B14F-4D97-AF65-F5344CB8AC3E}">
        <p14:creationId xmlns:p14="http://schemas.microsoft.com/office/powerpoint/2010/main" val="194884940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864351" y="768573"/>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البطريرك العظيم، أبونا أنبا ساويرس، الذي أنارت تعاليمه، المقدسة عقولنا</a:t>
            </a:r>
            <a:endParaRPr lang="fr-FR" sz="4400" b="1" dirty="0">
              <a:cs typeface="Arial" charset="0"/>
            </a:endParaRPr>
          </a:p>
        </p:txBody>
      </p:sp>
      <p:sp>
        <p:nvSpPr>
          <p:cNvPr id="64515" name="Rectangle 5"/>
          <p:cNvSpPr>
            <a:spLocks noChangeArrowheads="1"/>
          </p:cNvSpPr>
          <p:nvPr/>
        </p:nvSpPr>
        <p:spPr bwMode="auto">
          <a:xfrm>
            <a:off x="431800" y="760636"/>
            <a:ext cx="62399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3600" b="1" dirty="0">
                <a:latin typeface="CS Avva Shenouda" pitchFamily="34" charset="0"/>
                <a:cs typeface="Arial" charset="0"/>
              </a:rPr>
              <a:t>Pinis] `mpatriar,yc@ peniwt abba Ceuyroc @ vyeta nef`cbwou`i  =e=;=u   @   `erouwini </a:t>
            </a:r>
          </a:p>
          <a:p>
            <a:pPr algn="just" fontAlgn="base">
              <a:spcBef>
                <a:spcPct val="0"/>
              </a:spcBef>
              <a:spcAft>
                <a:spcPct val="0"/>
              </a:spcAft>
            </a:pPr>
            <a:r>
              <a:rPr lang="pt-BR" sz="3600" b="1" dirty="0">
                <a:latin typeface="CS Avva Shenouda" pitchFamily="34" charset="0"/>
                <a:cs typeface="Arial" charset="0"/>
              </a:rPr>
              <a:t>`mpennouc.</a:t>
            </a:r>
            <a:endParaRPr lang="fr-FR" sz="3600" b="1" dirty="0">
              <a:latin typeface="CS Avva Shenouda" pitchFamily="34" charset="0"/>
              <a:cs typeface="Arial" charset="0"/>
            </a:endParaRPr>
          </a:p>
        </p:txBody>
      </p:sp>
      <p:sp>
        <p:nvSpPr>
          <p:cNvPr id="64516"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le grand patriarche</a:t>
            </a:r>
          </a:p>
          <a:p>
            <a:pPr algn="ctr" fontAlgn="base">
              <a:spcBef>
                <a:spcPct val="0"/>
              </a:spcBef>
              <a:spcAft>
                <a:spcPct val="0"/>
              </a:spcAft>
            </a:pPr>
            <a:r>
              <a:rPr lang="fr-FR" sz="3200" b="1" dirty="0">
                <a:latin typeface="Book Antiqua" pitchFamily="18" charset="0"/>
                <a:cs typeface="Arial" charset="0"/>
              </a:rPr>
              <a:t>Notre père </a:t>
            </a:r>
            <a:r>
              <a:rPr lang="fr-FR" sz="3200" b="1" dirty="0" err="1">
                <a:latin typeface="Book Antiqua" pitchFamily="18" charset="0"/>
                <a:cs typeface="Arial" charset="0"/>
              </a:rPr>
              <a:t>abba</a:t>
            </a:r>
            <a:r>
              <a:rPr lang="fr-FR" sz="3200" b="1" dirty="0">
                <a:latin typeface="Book Antiqua" pitchFamily="18" charset="0"/>
                <a:cs typeface="Arial" charset="0"/>
              </a:rPr>
              <a:t> Sévère</a:t>
            </a:r>
          </a:p>
          <a:p>
            <a:pPr algn="ctr" fontAlgn="base">
              <a:spcBef>
                <a:spcPct val="0"/>
              </a:spcBef>
              <a:spcAft>
                <a:spcPct val="0"/>
              </a:spcAft>
            </a:pPr>
            <a:r>
              <a:rPr lang="fr-FR" sz="3200" b="1" dirty="0">
                <a:latin typeface="Book Antiqua" pitchFamily="18" charset="0"/>
                <a:cs typeface="Arial" charset="0"/>
              </a:rPr>
              <a:t>Dont les enseignements</a:t>
            </a:r>
          </a:p>
          <a:p>
            <a:pPr algn="ctr" fontAlgn="base">
              <a:spcBef>
                <a:spcPct val="0"/>
              </a:spcBef>
              <a:spcAft>
                <a:spcPct val="0"/>
              </a:spcAft>
            </a:pPr>
            <a:r>
              <a:rPr lang="fr-FR" sz="3200" b="1" dirty="0">
                <a:latin typeface="Book Antiqua" pitchFamily="18" charset="0"/>
                <a:cs typeface="Arial" charset="0"/>
              </a:rPr>
              <a:t>Eclairent nos pensées</a:t>
            </a:r>
          </a:p>
        </p:txBody>
      </p:sp>
    </p:spTree>
    <p:extLst>
      <p:ext uri="{BB962C8B-B14F-4D97-AF65-F5344CB8AC3E}">
        <p14:creationId xmlns:p14="http://schemas.microsoft.com/office/powerpoint/2010/main" val="17114991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أبونا المعترف، أنبا </a:t>
            </a:r>
            <a:r>
              <a:rPr lang="ar-EG" sz="4400" b="1" dirty="0" err="1"/>
              <a:t>ديسقوروس</a:t>
            </a:r>
            <a:r>
              <a:rPr lang="ar-EG" sz="4400" b="1" dirty="0"/>
              <a:t>، حارب عن الايمان، ضد الهراطقة.</a:t>
            </a:r>
            <a:endParaRPr lang="fr-FR" sz="4400" b="1" dirty="0">
              <a:cs typeface="Arial" charset="0"/>
            </a:endParaRPr>
          </a:p>
        </p:txBody>
      </p:sp>
      <p:sp>
        <p:nvSpPr>
          <p:cNvPr id="65539"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a:t>
            </a:r>
            <a:r>
              <a:rPr lang="da-DK" sz="4000" b="1" dirty="0">
                <a:latin typeface="CS Avva Shenouda" pitchFamily="34" charset="0"/>
                <a:cs typeface="Arial" charset="0"/>
              </a:rPr>
              <a:t>Peniwt `n`omologityc@ abba Diockoroc@ afmisi `ejen pinah]@ oube niheretikoc.</a:t>
            </a:r>
            <a:endParaRPr lang="fr-FR" sz="4000" b="1" dirty="0">
              <a:latin typeface="CS Avva Shenouda" pitchFamily="34" charset="0"/>
              <a:cs typeface="Arial" charset="0"/>
            </a:endParaRPr>
          </a:p>
        </p:txBody>
      </p:sp>
      <p:sp>
        <p:nvSpPr>
          <p:cNvPr id="65540"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Notre père le confesseur</a:t>
            </a:r>
          </a:p>
          <a:p>
            <a:pPr algn="ctr" fontAlgn="base">
              <a:spcBef>
                <a:spcPct val="0"/>
              </a:spcBef>
              <a:spcAft>
                <a:spcPct val="0"/>
              </a:spcAft>
            </a:pPr>
            <a:r>
              <a:rPr lang="fr-FR" sz="3200" b="1" dirty="0">
                <a:latin typeface="Book Antiqua" pitchFamily="18" charset="0"/>
                <a:cs typeface="Arial" charset="0"/>
              </a:rPr>
              <a:t>Ô </a:t>
            </a:r>
            <a:r>
              <a:rPr lang="fr-FR" sz="3200" b="1" dirty="0" err="1">
                <a:latin typeface="Book Antiqua" pitchFamily="18" charset="0"/>
                <a:cs typeface="Arial" charset="0"/>
              </a:rPr>
              <a:t>abba</a:t>
            </a:r>
            <a:r>
              <a:rPr lang="fr-FR" sz="3200" b="1" dirty="0">
                <a:latin typeface="Book Antiqua" pitchFamily="18" charset="0"/>
                <a:cs typeface="Arial" charset="0"/>
              </a:rPr>
              <a:t> </a:t>
            </a:r>
            <a:r>
              <a:rPr lang="fr-FR" sz="3200" b="1" dirty="0" err="1">
                <a:latin typeface="Book Antiqua" pitchFamily="18" charset="0"/>
                <a:cs typeface="Arial" charset="0"/>
              </a:rPr>
              <a:t>Dioscore</a:t>
            </a:r>
            <a:endParaRPr lang="fr-FR" sz="3200" b="1" dirty="0">
              <a:latin typeface="Book Antiqua" pitchFamily="18" charset="0"/>
              <a:cs typeface="Arial" charset="0"/>
            </a:endParaRPr>
          </a:p>
          <a:p>
            <a:pPr algn="ctr" fontAlgn="base">
              <a:spcBef>
                <a:spcPct val="0"/>
              </a:spcBef>
              <a:spcAft>
                <a:spcPct val="0"/>
              </a:spcAft>
            </a:pPr>
            <a:r>
              <a:rPr lang="fr-FR" sz="3200" b="1" dirty="0">
                <a:latin typeface="Book Antiqua" pitchFamily="18" charset="0"/>
                <a:cs typeface="Arial" charset="0"/>
              </a:rPr>
              <a:t>Combattit pour la Foi</a:t>
            </a:r>
          </a:p>
          <a:p>
            <a:pPr algn="ctr" fontAlgn="base">
              <a:spcBef>
                <a:spcPct val="0"/>
              </a:spcBef>
              <a:spcAft>
                <a:spcPct val="0"/>
              </a:spcAft>
            </a:pPr>
            <a:r>
              <a:rPr lang="fr-FR" sz="3200" b="1" dirty="0">
                <a:latin typeface="Book Antiqua" pitchFamily="18" charset="0"/>
                <a:cs typeface="Arial" charset="0"/>
              </a:rPr>
              <a:t>Contre les hérétiques.</a:t>
            </a:r>
          </a:p>
        </p:txBody>
      </p:sp>
    </p:spTree>
    <p:extLst>
      <p:ext uri="{BB962C8B-B14F-4D97-AF65-F5344CB8AC3E}">
        <p14:creationId xmlns:p14="http://schemas.microsoft.com/office/powerpoint/2010/main" val="66752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7667"/>
            <a:ext cx="5164616" cy="2123658"/>
          </a:xfrm>
          <a:prstGeom prst="rect">
            <a:avLst/>
          </a:prstGeom>
        </p:spPr>
        <p:txBody>
          <a:bodyPr wrap="square">
            <a:spAutoFit/>
          </a:bodyPr>
          <a:lstStyle/>
          <a:p>
            <a:pPr algn="just" rtl="1"/>
            <a:r>
              <a:rPr lang="ar-EG" sz="4400" b="1" dirty="0"/>
              <a:t>حينئذ أسرع ولاة أدوم و رؤساء </a:t>
            </a:r>
            <a:r>
              <a:rPr lang="ar-EG" sz="4400" b="1" dirty="0" err="1"/>
              <a:t>المؤابيين</a:t>
            </a:r>
            <a:r>
              <a:rPr lang="ar-EG" sz="4400" b="1" dirty="0"/>
              <a:t> أخذتهم الرعدة</a:t>
            </a:r>
            <a:endParaRPr lang="fr-FR" sz="4400" b="1" dirty="0"/>
          </a:p>
        </p:txBody>
      </p:sp>
      <p:sp>
        <p:nvSpPr>
          <p:cNvPr id="6" name="Rectangle 5"/>
          <p:cNvSpPr/>
          <p:nvPr/>
        </p:nvSpPr>
        <p:spPr>
          <a:xfrm>
            <a:off x="431371" y="739730"/>
            <a:ext cx="6240693" cy="2185214"/>
          </a:xfrm>
          <a:prstGeom prst="rect">
            <a:avLst/>
          </a:prstGeom>
        </p:spPr>
        <p:txBody>
          <a:bodyPr wrap="square">
            <a:spAutoFit/>
          </a:bodyPr>
          <a:lstStyle/>
          <a:p>
            <a:pPr algn="just"/>
            <a:r>
              <a:rPr lang="fr-FR" sz="3400" b="1" dirty="0" err="1">
                <a:latin typeface="CS Avva Shenouda" pitchFamily="34" charset="0"/>
              </a:rPr>
              <a:t>Tote</a:t>
            </a:r>
            <a:r>
              <a:rPr lang="fr-FR" sz="3400" b="1" dirty="0">
                <a:latin typeface="CS Avva Shenouda" pitchFamily="34" charset="0"/>
              </a:rPr>
              <a:t> </a:t>
            </a:r>
            <a:r>
              <a:rPr lang="fr-FR" sz="3400" b="1" err="1">
                <a:latin typeface="CS Avva Shenouda" pitchFamily="34" charset="0"/>
              </a:rPr>
              <a:t>auiyc</a:t>
            </a:r>
            <a:r>
              <a:rPr lang="fr-FR" sz="3400" b="1">
                <a:latin typeface="CS Avva Shenouda" pitchFamily="34" charset="0"/>
              </a:rPr>
              <a:t> `mmwou `nje </a:t>
            </a:r>
            <a:r>
              <a:rPr lang="fr-FR" sz="3400" b="1" err="1">
                <a:latin typeface="CS Avva Shenouda" pitchFamily="34" charset="0"/>
              </a:rPr>
              <a:t>nihygemwn</a:t>
            </a:r>
            <a:r>
              <a:rPr lang="fr-FR" sz="3400" b="1">
                <a:latin typeface="CS Avva Shenouda" pitchFamily="34" charset="0"/>
              </a:rPr>
              <a:t> `nte </a:t>
            </a:r>
            <a:r>
              <a:rPr lang="fr-FR" sz="3400" b="1" dirty="0" err="1">
                <a:latin typeface="CS Avva Shenouda" pitchFamily="34" charset="0"/>
              </a:rPr>
              <a:t>Edwm</a:t>
            </a:r>
            <a:r>
              <a:rPr lang="fr-FR" sz="3400" b="1" dirty="0">
                <a:latin typeface="CS Avva Shenouda" pitchFamily="34" charset="0"/>
              </a:rPr>
              <a:t>@  </a:t>
            </a:r>
            <a:r>
              <a:rPr lang="fr-FR" sz="3400" b="1" err="1">
                <a:latin typeface="CS Avva Shenouda" pitchFamily="34" charset="0"/>
              </a:rPr>
              <a:t>niar,wn</a:t>
            </a:r>
            <a:r>
              <a:rPr lang="fr-FR" sz="3400" b="1">
                <a:latin typeface="CS Avva Shenouda" pitchFamily="34" charset="0"/>
              </a:rPr>
              <a:t> `nte Nimw`abityc ou`c;erter </a:t>
            </a:r>
            <a:r>
              <a:rPr lang="fr-FR" sz="3400" b="1" dirty="0" err="1">
                <a:latin typeface="CS Avva Shenouda" pitchFamily="34" charset="0"/>
              </a:rPr>
              <a:t>pe</a:t>
            </a:r>
            <a:r>
              <a:rPr lang="fr-FR" sz="3400" b="1" dirty="0">
                <a:latin typeface="CS Avva Shenouda" pitchFamily="34" charset="0"/>
              </a:rPr>
              <a:t> </a:t>
            </a:r>
            <a:r>
              <a:rPr lang="fr-FR" sz="3400" b="1" dirty="0" err="1">
                <a:latin typeface="CS Avva Shenouda" pitchFamily="34" charset="0"/>
              </a:rPr>
              <a:t>etaf</a:t>
            </a:r>
            <a:r>
              <a:rPr lang="fr-FR" sz="3400" b="1" dirty="0">
                <a:latin typeface="CS Avva Shenouda" pitchFamily="34" charset="0"/>
              </a:rPr>
              <a:t>[itou.</a:t>
            </a:r>
          </a:p>
        </p:txBody>
      </p:sp>
      <p:sp>
        <p:nvSpPr>
          <p:cNvPr id="7" name="Rectangle 6"/>
          <p:cNvSpPr/>
          <p:nvPr/>
        </p:nvSpPr>
        <p:spPr>
          <a:xfrm>
            <a:off x="911424" y="4221088"/>
            <a:ext cx="10081120" cy="1077218"/>
          </a:xfrm>
          <a:prstGeom prst="rect">
            <a:avLst/>
          </a:prstGeom>
        </p:spPr>
        <p:txBody>
          <a:bodyPr wrap="square">
            <a:spAutoFit/>
          </a:bodyPr>
          <a:lstStyle/>
          <a:p>
            <a:pPr algn="ctr"/>
            <a:r>
              <a:rPr lang="fr-FR" sz="3200" b="1" dirty="0">
                <a:latin typeface="Book Antiqua" pitchFamily="18" charset="0"/>
              </a:rPr>
              <a:t>Les chefs d’Edom ont accouru</a:t>
            </a:r>
          </a:p>
          <a:p>
            <a:pPr algn="ctr"/>
            <a:r>
              <a:rPr lang="fr-FR" sz="3200" b="1" dirty="0">
                <a:latin typeface="Book Antiqua" pitchFamily="18" charset="0"/>
              </a:rPr>
              <a:t>Princes de Moab sont pris d’effroi</a:t>
            </a:r>
          </a:p>
        </p:txBody>
      </p:sp>
    </p:spTree>
    <p:extLst>
      <p:ext uri="{BB962C8B-B14F-4D97-AF65-F5344CB8AC3E}">
        <p14:creationId xmlns:p14="http://schemas.microsoft.com/office/powerpoint/2010/main" val="1295497708"/>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864351" y="738377"/>
            <a:ext cx="51646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dirty="0"/>
              <a:t>وكل آبائنا، الذين ارضوا الرب، بركتهم المقدسة، تكون لنا حارساً.</a:t>
            </a:r>
            <a:endParaRPr lang="fr-FR" sz="4400" b="1" dirty="0">
              <a:cs typeface="Arial" charset="0"/>
            </a:endParaRPr>
          </a:p>
        </p:txBody>
      </p:sp>
      <p:sp>
        <p:nvSpPr>
          <p:cNvPr id="66563"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pt-BR" sz="4000" b="1" dirty="0">
                <a:latin typeface="CS Avva Shenouda" pitchFamily="34" charset="0"/>
                <a:cs typeface="Arial" charset="0"/>
              </a:rPr>
              <a:t>Nem nenio] tyrou @ `etauranaf `mP=o=c @ `ere pou`cmou =e=;=u@ swpi nan `nourefrwic.</a:t>
            </a:r>
            <a:endParaRPr lang="fr-FR" sz="4000" b="1" dirty="0">
              <a:latin typeface="CS Avva Shenouda" pitchFamily="34" charset="0"/>
              <a:cs typeface="Arial" charset="0"/>
            </a:endParaRPr>
          </a:p>
        </p:txBody>
      </p:sp>
      <p:sp>
        <p:nvSpPr>
          <p:cNvPr id="66564" name="Rectangle 6"/>
          <p:cNvSpPr>
            <a:spLocks noChangeArrowheads="1"/>
          </p:cNvSpPr>
          <p:nvPr/>
        </p:nvSpPr>
        <p:spPr bwMode="auto">
          <a:xfrm>
            <a:off x="1786467" y="3959226"/>
            <a:ext cx="8544984"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Et aussi tous nos pères</a:t>
            </a:r>
          </a:p>
          <a:p>
            <a:pPr algn="ctr" fontAlgn="base">
              <a:spcBef>
                <a:spcPct val="0"/>
              </a:spcBef>
              <a:spcAft>
                <a:spcPct val="0"/>
              </a:spcAft>
            </a:pPr>
            <a:r>
              <a:rPr lang="fr-FR" sz="3200" b="1" dirty="0">
                <a:latin typeface="Book Antiqua" pitchFamily="18" charset="0"/>
                <a:cs typeface="Arial" charset="0"/>
              </a:rPr>
              <a:t>Qui ont plu au Seigneur</a:t>
            </a:r>
          </a:p>
          <a:p>
            <a:pPr algn="ctr" fontAlgn="base">
              <a:spcBef>
                <a:spcPct val="0"/>
              </a:spcBef>
              <a:spcAft>
                <a:spcPct val="0"/>
              </a:spcAft>
            </a:pPr>
            <a:r>
              <a:rPr lang="fr-FR" sz="3200" b="1" dirty="0">
                <a:latin typeface="Book Antiqua" pitchFamily="18" charset="0"/>
                <a:cs typeface="Arial" charset="0"/>
              </a:rPr>
              <a:t>Leurs saintes bénédictions </a:t>
            </a:r>
          </a:p>
          <a:p>
            <a:pPr algn="ctr" fontAlgn="base">
              <a:spcBef>
                <a:spcPct val="0"/>
              </a:spcBef>
              <a:spcAft>
                <a:spcPct val="0"/>
              </a:spcAft>
            </a:pPr>
            <a:r>
              <a:rPr lang="fr-FR" sz="3200" b="1" dirty="0">
                <a:latin typeface="Book Antiqua" pitchFamily="18" charset="0"/>
                <a:cs typeface="Arial" charset="0"/>
              </a:rPr>
              <a:t>Qu’elles nous protègent tous.</a:t>
            </a:r>
          </a:p>
        </p:txBody>
      </p:sp>
    </p:spTree>
    <p:extLst>
      <p:ext uri="{BB962C8B-B14F-4D97-AF65-F5344CB8AC3E}">
        <p14:creationId xmlns:p14="http://schemas.microsoft.com/office/powerpoint/2010/main" val="226382654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864351" y="738376"/>
            <a:ext cx="516466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1" fontAlgn="base">
              <a:spcBef>
                <a:spcPct val="0"/>
              </a:spcBef>
              <a:spcAft>
                <a:spcPct val="0"/>
              </a:spcAft>
            </a:pPr>
            <a:r>
              <a:rPr lang="ar-EG" sz="4400" b="1"/>
              <a:t>بصلواتهم، أنعم لنا يا الله، بمغفرة خطايانا، وأعطنا سلاماً</a:t>
            </a:r>
            <a:endParaRPr lang="fr-FR" sz="4400" b="1">
              <a:cs typeface="Arial" charset="0"/>
            </a:endParaRPr>
          </a:p>
        </p:txBody>
      </p:sp>
      <p:sp>
        <p:nvSpPr>
          <p:cNvPr id="67587" name="Rectangle 5"/>
          <p:cNvSpPr>
            <a:spLocks noChangeArrowheads="1"/>
          </p:cNvSpPr>
          <p:nvPr/>
        </p:nvSpPr>
        <p:spPr bwMode="auto">
          <a:xfrm>
            <a:off x="431800" y="730439"/>
            <a:ext cx="623993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Hiten</a:t>
            </a:r>
            <a:r>
              <a:rPr lang="fr-FR" sz="4000" b="1" dirty="0">
                <a:latin typeface="CS Avva Shenouda" pitchFamily="34" charset="0"/>
                <a:cs typeface="Arial" charset="0"/>
              </a:rPr>
              <a:t> </a:t>
            </a:r>
            <a:r>
              <a:rPr lang="fr-FR" sz="4000" b="1" dirty="0" err="1">
                <a:latin typeface="CS Avva Shenouda" pitchFamily="34" charset="0"/>
                <a:cs typeface="Arial" charset="0"/>
              </a:rPr>
              <a:t>noueu,y</a:t>
            </a:r>
            <a:r>
              <a:rPr lang="fr-FR" sz="4000" b="1" dirty="0">
                <a:latin typeface="CS Avva Shenouda" pitchFamily="34" charset="0"/>
                <a:cs typeface="Arial" charset="0"/>
              </a:rPr>
              <a:t>@ </a:t>
            </a:r>
            <a:r>
              <a:rPr lang="fr-FR" sz="4000" b="1" dirty="0" err="1">
                <a:latin typeface="CS Avva Shenouda" pitchFamily="34" charset="0"/>
                <a:cs typeface="Arial" charset="0"/>
              </a:rPr>
              <a:t>ari`hmot</a:t>
            </a:r>
            <a:r>
              <a:rPr lang="fr-FR" sz="4000" b="1" dirty="0">
                <a:latin typeface="CS Avva Shenouda" pitchFamily="34" charset="0"/>
                <a:cs typeface="Arial" charset="0"/>
              </a:rPr>
              <a:t> nan V] @ `</a:t>
            </a:r>
            <a:r>
              <a:rPr lang="fr-FR" sz="4000" b="1" dirty="0" err="1">
                <a:latin typeface="CS Avva Shenouda" pitchFamily="34" charset="0"/>
                <a:cs typeface="Arial" charset="0"/>
              </a:rPr>
              <a:t>mpi,w</a:t>
            </a:r>
            <a:r>
              <a:rPr lang="fr-FR" sz="4000" b="1" dirty="0">
                <a:latin typeface="CS Avva Shenouda" pitchFamily="34" charset="0"/>
                <a:cs typeface="Arial" charset="0"/>
              </a:rPr>
              <a:t> `</a:t>
            </a:r>
            <a:r>
              <a:rPr lang="fr-FR" sz="4000" b="1" dirty="0" err="1">
                <a:latin typeface="CS Avva Shenouda" pitchFamily="34" charset="0"/>
                <a:cs typeface="Arial" charset="0"/>
              </a:rPr>
              <a:t>ebol</a:t>
            </a:r>
            <a:r>
              <a:rPr lang="fr-FR" sz="4000" b="1" dirty="0">
                <a:latin typeface="CS Avva Shenouda" pitchFamily="34" charset="0"/>
                <a:cs typeface="Arial" charset="0"/>
              </a:rPr>
              <a:t> `</a:t>
            </a:r>
            <a:r>
              <a:rPr lang="fr-FR" sz="4000" b="1" dirty="0" err="1">
                <a:latin typeface="CS Avva Shenouda" pitchFamily="34" charset="0"/>
                <a:cs typeface="Arial" charset="0"/>
              </a:rPr>
              <a:t>nte</a:t>
            </a:r>
            <a:r>
              <a:rPr lang="fr-FR" sz="4000" b="1" dirty="0">
                <a:latin typeface="CS Avva Shenouda" pitchFamily="34" charset="0"/>
                <a:cs typeface="Arial" charset="0"/>
              </a:rPr>
              <a:t> </a:t>
            </a:r>
            <a:r>
              <a:rPr lang="fr-FR" sz="4000" b="1" dirty="0" err="1">
                <a:latin typeface="CS Avva Shenouda" pitchFamily="34" charset="0"/>
                <a:cs typeface="Arial" charset="0"/>
              </a:rPr>
              <a:t>nennobi</a:t>
            </a:r>
            <a:r>
              <a:rPr lang="fr-FR" sz="4000" b="1" dirty="0">
                <a:latin typeface="CS Avva Shenouda" pitchFamily="34" charset="0"/>
                <a:cs typeface="Arial" charset="0"/>
              </a:rPr>
              <a:t> @ moi nan</a:t>
            </a:r>
          </a:p>
          <a:p>
            <a:pPr algn="just" fontAlgn="base">
              <a:spcBef>
                <a:spcPct val="0"/>
              </a:spcBef>
              <a:spcAft>
                <a:spcPct val="0"/>
              </a:spcAft>
            </a:pPr>
            <a:r>
              <a:rPr lang="fr-FR" sz="4000" b="1" dirty="0">
                <a:latin typeface="CS Avva Shenouda" pitchFamily="34" charset="0"/>
                <a:cs typeface="Arial" charset="0"/>
              </a:rPr>
              <a:t> `</a:t>
            </a:r>
            <a:r>
              <a:rPr lang="fr-FR" sz="4000" b="1" dirty="0" err="1">
                <a:latin typeface="CS Avva Shenouda" pitchFamily="34" charset="0"/>
                <a:cs typeface="Arial" charset="0"/>
              </a:rPr>
              <a:t>noucw</a:t>
            </a:r>
            <a:r>
              <a:rPr lang="fr-FR" sz="4000" b="1" dirty="0">
                <a:latin typeface="CS Avva Shenouda" pitchFamily="34" charset="0"/>
                <a:cs typeface="Arial" charset="0"/>
              </a:rPr>
              <a:t>]. </a:t>
            </a:r>
          </a:p>
        </p:txBody>
      </p:sp>
      <p:sp>
        <p:nvSpPr>
          <p:cNvPr id="67588" name="Rectangle 6"/>
          <p:cNvSpPr>
            <a:spLocks noChangeArrowheads="1"/>
          </p:cNvSpPr>
          <p:nvPr/>
        </p:nvSpPr>
        <p:spPr bwMode="auto">
          <a:xfrm>
            <a:off x="1488018" y="3959226"/>
            <a:ext cx="931333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fr-FR" sz="3200" b="1" dirty="0">
                <a:latin typeface="Book Antiqua" pitchFamily="18" charset="0"/>
                <a:cs typeface="Arial" charset="0"/>
              </a:rPr>
              <a:t>Ainsi par leurs prières</a:t>
            </a:r>
          </a:p>
          <a:p>
            <a:pPr algn="ctr" fontAlgn="base">
              <a:spcBef>
                <a:spcPct val="0"/>
              </a:spcBef>
              <a:spcAft>
                <a:spcPct val="0"/>
              </a:spcAft>
            </a:pPr>
            <a:r>
              <a:rPr lang="fr-FR" sz="3200" b="1" dirty="0">
                <a:latin typeface="Book Antiqua" pitchFamily="18" charset="0"/>
                <a:cs typeface="Arial" charset="0"/>
              </a:rPr>
              <a:t>Accorde-nous Seigneur</a:t>
            </a:r>
          </a:p>
          <a:p>
            <a:pPr algn="ctr" fontAlgn="base">
              <a:spcBef>
                <a:spcPct val="0"/>
              </a:spcBef>
              <a:spcAft>
                <a:spcPct val="0"/>
              </a:spcAft>
            </a:pPr>
            <a:r>
              <a:rPr lang="fr-FR" sz="3200" b="1" dirty="0">
                <a:latin typeface="Book Antiqua" pitchFamily="18" charset="0"/>
                <a:cs typeface="Arial" charset="0"/>
              </a:rPr>
              <a:t>Pardon de nos péchés</a:t>
            </a:r>
          </a:p>
          <a:p>
            <a:pPr algn="ctr" fontAlgn="base">
              <a:spcBef>
                <a:spcPct val="0"/>
              </a:spcBef>
              <a:spcAft>
                <a:spcPct val="0"/>
              </a:spcAft>
            </a:pPr>
            <a:r>
              <a:rPr lang="fr-FR" sz="3200" b="1" dirty="0">
                <a:latin typeface="Book Antiqua" pitchFamily="18" charset="0"/>
                <a:cs typeface="Arial" charset="0"/>
              </a:rPr>
              <a:t>Et donne-nous la paix.</a:t>
            </a:r>
          </a:p>
        </p:txBody>
      </p:sp>
    </p:spTree>
    <p:extLst>
      <p:ext uri="{BB962C8B-B14F-4D97-AF65-F5344CB8AC3E}">
        <p14:creationId xmlns:p14="http://schemas.microsoft.com/office/powerpoint/2010/main" val="4117481659"/>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err="1"/>
              <a:t>مراحمك</a:t>
            </a:r>
            <a:r>
              <a:rPr lang="ar-AE" sz="3900" b="1" dirty="0"/>
              <a:t> يا إلهي غير مُحصاة وكثيرة جداً هي </a:t>
            </a:r>
            <a:r>
              <a:rPr lang="ar-AE" sz="3900" b="1" dirty="0" err="1"/>
              <a:t>رأفاتك.</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Avva_Marcos" pitchFamily="82" charset="0"/>
              </a:rPr>
              <a:t>N</a:t>
            </a:r>
            <a:r>
              <a:rPr lang="pt-BR" sz="4000" b="1" dirty="0">
                <a:latin typeface="CS Avva Shenouda" pitchFamily="34" charset="0"/>
              </a:rPr>
              <a:t>eknai `w Panou] @ hanat[i`ypi `mmwou @ ceos `emasw @ `nje nekmetsenhyt.</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Tes compassions, mon Dieu</a:t>
            </a:r>
          </a:p>
          <a:p>
            <a:pPr algn="ctr"/>
            <a:r>
              <a:rPr lang="fr-FR" sz="3200" b="1" dirty="0">
                <a:latin typeface="Book Antiqua" pitchFamily="18" charset="0"/>
              </a:rPr>
              <a:t>Sont tellement abondantes</a:t>
            </a:r>
          </a:p>
          <a:p>
            <a:pPr algn="ctr"/>
            <a:r>
              <a:rPr lang="fr-FR" sz="3200" b="1" dirty="0">
                <a:latin typeface="Book Antiqua" pitchFamily="18" charset="0"/>
              </a:rPr>
              <a:t>Et Tes miséricordes</a:t>
            </a:r>
          </a:p>
          <a:p>
            <a:pPr algn="ctr"/>
            <a:r>
              <a:rPr lang="fr-FR" sz="3200" b="1" dirty="0">
                <a:latin typeface="Book Antiqua" pitchFamily="18" charset="0"/>
              </a:rPr>
              <a:t>Aussi sont très nombreuses</a:t>
            </a:r>
          </a:p>
        </p:txBody>
      </p:sp>
    </p:spTree>
    <p:extLst>
      <p:ext uri="{BB962C8B-B14F-4D97-AF65-F5344CB8AC3E}">
        <p14:creationId xmlns:p14="http://schemas.microsoft.com/office/powerpoint/2010/main" val="23450704"/>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قطرات المطر محصاة عندك جميعها ورمل البحر كائن أمام عينيك</a:t>
            </a:r>
            <a:r>
              <a:rPr lang="fr-FR" sz="3900" b="1" dirty="0"/>
              <a:t>.</a:t>
            </a:r>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¿Niteltily `mmounhwou @ ce`ypi `ntotk tyrou @  pikesw   `nte `viom @ ce,y nahren nekbal.</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Les gouttes de la pluie</a:t>
            </a:r>
          </a:p>
          <a:p>
            <a:pPr algn="ctr"/>
            <a:r>
              <a:rPr lang="fr-FR" sz="3200" b="1" dirty="0">
                <a:latin typeface="Book Antiqua" pitchFamily="18" charset="0"/>
              </a:rPr>
              <a:t>Auprès de Toi, comptées</a:t>
            </a:r>
          </a:p>
          <a:p>
            <a:pPr algn="ctr"/>
            <a:r>
              <a:rPr lang="fr-FR" sz="3200" b="1" dirty="0">
                <a:latin typeface="Book Antiqua" pitchFamily="18" charset="0"/>
              </a:rPr>
              <a:t>Aussi le sable des mers</a:t>
            </a:r>
          </a:p>
          <a:p>
            <a:pPr algn="ctr"/>
            <a:r>
              <a:rPr lang="fr-FR" sz="3200" b="1" dirty="0">
                <a:latin typeface="Book Antiqua" pitchFamily="18" charset="0"/>
              </a:rPr>
              <a:t>Demeure devant Tes yeux</a:t>
            </a:r>
          </a:p>
        </p:txBody>
      </p:sp>
    </p:spTree>
    <p:extLst>
      <p:ext uri="{BB962C8B-B14F-4D97-AF65-F5344CB8AC3E}">
        <p14:creationId xmlns:p14="http://schemas.microsoft.com/office/powerpoint/2010/main" val="354278929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فكم بالحرى خطايا نفسى هذه الظاهرة أمامك يا ربي.</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Ie auyr mallon @ ninobi `nte ta'u,y @ nai e;ouwnh ``ebol @ `mpek`m;o Pa=o=c.</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Combien plus les péchés</a:t>
            </a:r>
          </a:p>
          <a:p>
            <a:pPr algn="ctr"/>
            <a:r>
              <a:rPr lang="fr-FR" sz="3200" b="1" dirty="0">
                <a:latin typeface="Book Antiqua" pitchFamily="18" charset="0"/>
              </a:rPr>
              <a:t>Les péchés de mon âme</a:t>
            </a:r>
          </a:p>
          <a:p>
            <a:pPr algn="ctr"/>
            <a:r>
              <a:rPr lang="fr-FR" sz="3200" b="1" dirty="0">
                <a:latin typeface="Book Antiqua" pitchFamily="18" charset="0"/>
              </a:rPr>
              <a:t>Ceux-ci sont dévoilés</a:t>
            </a:r>
          </a:p>
          <a:p>
            <a:pPr algn="ctr"/>
            <a:r>
              <a:rPr lang="fr-FR" sz="3200" b="1" dirty="0">
                <a:latin typeface="Book Antiqua" pitchFamily="18" charset="0"/>
              </a:rPr>
              <a:t>Devant Toi mon Seigneur</a:t>
            </a:r>
          </a:p>
        </p:txBody>
      </p:sp>
    </p:spTree>
    <p:extLst>
      <p:ext uri="{BB962C8B-B14F-4D97-AF65-F5344CB8AC3E}">
        <p14:creationId xmlns:p14="http://schemas.microsoft.com/office/powerpoint/2010/main" val="3763184658"/>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الخطايا التى صنعتها يا ربي لا تذكرها ولا تحسب آثامى.</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Ninobi etaiaitou @ Pa¡ `nnekerpoumeu`i @ oude `mper]`h;yk @ `ena`anomi`a.</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Ne retiens pas Seigneur</a:t>
            </a:r>
          </a:p>
          <a:p>
            <a:pPr algn="ctr"/>
            <a:r>
              <a:rPr lang="fr-FR" sz="3200" b="1" dirty="0">
                <a:latin typeface="Book Antiqua" pitchFamily="18" charset="0"/>
              </a:rPr>
              <a:t>Péchés que j’ai commis</a:t>
            </a:r>
          </a:p>
          <a:p>
            <a:pPr algn="ctr"/>
            <a:r>
              <a:rPr lang="fr-FR" sz="3200" b="1" dirty="0">
                <a:latin typeface="Book Antiqua" pitchFamily="18" charset="0"/>
              </a:rPr>
              <a:t>Ne compte pas non plus</a:t>
            </a:r>
          </a:p>
          <a:p>
            <a:pPr algn="ctr"/>
            <a:r>
              <a:rPr lang="fr-FR" sz="3200" b="1" dirty="0">
                <a:latin typeface="Book Antiqua" pitchFamily="18" charset="0"/>
              </a:rPr>
              <a:t>Toutes mes iniquités</a:t>
            </a:r>
          </a:p>
        </p:txBody>
      </p:sp>
    </p:spTree>
    <p:extLst>
      <p:ext uri="{BB962C8B-B14F-4D97-AF65-F5344CB8AC3E}">
        <p14:creationId xmlns:p14="http://schemas.microsoft.com/office/powerpoint/2010/main" val="64771607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340592"/>
            <a:ext cx="5164616" cy="1892826"/>
          </a:xfrm>
          <a:prstGeom prst="rect">
            <a:avLst/>
          </a:prstGeom>
        </p:spPr>
        <p:txBody>
          <a:bodyPr wrap="square">
            <a:spAutoFit/>
          </a:bodyPr>
          <a:lstStyle/>
          <a:p>
            <a:pPr algn="just" rtl="1"/>
            <a:r>
              <a:rPr lang="ar-AE" sz="3900" b="1" dirty="0"/>
              <a:t>فان </a:t>
            </a:r>
            <a:r>
              <a:rPr lang="ar-AE" sz="3900" b="1" dirty="0" err="1"/>
              <a:t>العشار</a:t>
            </a:r>
            <a:r>
              <a:rPr lang="ar-AE" sz="3900" b="1" dirty="0"/>
              <a:t> اخترته والزانية خلصتها واللص اليمين يا سيدي ذكرته.</a:t>
            </a:r>
            <a:endParaRPr lang="fr-FR" sz="3900" b="1" dirty="0"/>
          </a:p>
        </p:txBody>
      </p:sp>
      <p:sp>
        <p:nvSpPr>
          <p:cNvPr id="6" name="Rectangle 5"/>
          <p:cNvSpPr/>
          <p:nvPr/>
        </p:nvSpPr>
        <p:spPr>
          <a:xfrm>
            <a:off x="431371" y="332656"/>
            <a:ext cx="6240693" cy="2554545"/>
          </a:xfrm>
          <a:prstGeom prst="rect">
            <a:avLst/>
          </a:prstGeom>
        </p:spPr>
        <p:txBody>
          <a:bodyPr wrap="square">
            <a:spAutoFit/>
          </a:bodyPr>
          <a:lstStyle/>
          <a:p>
            <a:pPr algn="just"/>
            <a:r>
              <a:rPr lang="pt-BR" sz="4000" b="1" dirty="0">
                <a:latin typeface="CS Avva Shenouda" pitchFamily="34" charset="0"/>
              </a:rPr>
              <a:t>Je pitelwnyc akcotpf @ ]porny akcw] `mmoc @ piconi etcaou`inam @ Pa¡ akerpefmeu`i.</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Publicain, tu choisis</a:t>
            </a:r>
          </a:p>
          <a:p>
            <a:pPr algn="ctr"/>
            <a:r>
              <a:rPr lang="fr-FR" sz="3200" b="1" dirty="0">
                <a:latin typeface="Book Antiqua" pitchFamily="18" charset="0"/>
              </a:rPr>
              <a:t>Sauvas la pécheresse</a:t>
            </a:r>
          </a:p>
          <a:p>
            <a:pPr algn="ctr"/>
            <a:r>
              <a:rPr lang="fr-FR" sz="3200" b="1" dirty="0">
                <a:latin typeface="Book Antiqua" pitchFamily="18" charset="0"/>
              </a:rPr>
              <a:t>T’es souvenu mon Maître</a:t>
            </a:r>
          </a:p>
          <a:p>
            <a:pPr algn="ctr"/>
            <a:r>
              <a:rPr lang="fr-FR" sz="3200" b="1" dirty="0">
                <a:latin typeface="Book Antiqua" pitchFamily="18" charset="0"/>
              </a:rPr>
              <a:t>Du larron à Ta droite</a:t>
            </a:r>
          </a:p>
        </p:txBody>
      </p:sp>
    </p:spTree>
    <p:extLst>
      <p:ext uri="{BB962C8B-B14F-4D97-AF65-F5344CB8AC3E}">
        <p14:creationId xmlns:p14="http://schemas.microsoft.com/office/powerpoint/2010/main" val="515523045"/>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وأنا أيضاً الخاطئ يا سيدي علمنى أن أصنع توبة.</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Anok hw Pa=o=c @ qa pirefernobi @ ma`tcaboi `nta`iri @ `noumet`anaoi`a.</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Et moi aussi mon Maître</a:t>
            </a:r>
          </a:p>
          <a:p>
            <a:pPr algn="ctr"/>
            <a:r>
              <a:rPr lang="fr-FR" sz="3200" b="1" dirty="0">
                <a:latin typeface="Book Antiqua" pitchFamily="18" charset="0"/>
              </a:rPr>
              <a:t>Aussi moi le pécheur</a:t>
            </a:r>
          </a:p>
          <a:p>
            <a:pPr algn="ctr"/>
            <a:r>
              <a:rPr lang="fr-FR" sz="3200" b="1" dirty="0">
                <a:latin typeface="Book Antiqua" pitchFamily="18" charset="0"/>
              </a:rPr>
              <a:t>Seigneur enseigne-moi</a:t>
            </a:r>
          </a:p>
          <a:p>
            <a:pPr algn="ctr"/>
            <a:r>
              <a:rPr lang="fr-FR" sz="3200" b="1" dirty="0">
                <a:latin typeface="Book Antiqua" pitchFamily="18" charset="0"/>
              </a:rPr>
              <a:t>A faire pénitence</a:t>
            </a:r>
          </a:p>
        </p:txBody>
      </p:sp>
    </p:spTree>
    <p:extLst>
      <p:ext uri="{BB962C8B-B14F-4D97-AF65-F5344CB8AC3E}">
        <p14:creationId xmlns:p14="http://schemas.microsoft.com/office/powerpoint/2010/main" val="158230826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لأنك لا تشأ موت الخاطئ مثل أن يرجع </a:t>
            </a:r>
            <a:r>
              <a:rPr lang="ar-AE" sz="3900" b="1" dirty="0" err="1"/>
              <a:t>وتحيا</a:t>
            </a:r>
            <a:r>
              <a:rPr lang="ar-AE" sz="3900" b="1" dirty="0"/>
              <a:t> نفسه</a:t>
            </a:r>
            <a:r>
              <a:rPr lang="fr-FR" sz="3900" b="1" dirty="0"/>
              <a:t>.</a:t>
            </a:r>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Je `,ouws `m`vmou an @ `mpirefernobi `m`vry] `nteftac;of @ `ntecwnq `nje tef'u,y.</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Car Tu ne souhaites pas</a:t>
            </a:r>
          </a:p>
          <a:p>
            <a:pPr algn="ctr"/>
            <a:r>
              <a:rPr lang="fr-FR" sz="3200" b="1" dirty="0">
                <a:latin typeface="Book Antiqua" pitchFamily="18" charset="0"/>
              </a:rPr>
              <a:t>Que meure le pécheur</a:t>
            </a:r>
          </a:p>
          <a:p>
            <a:pPr algn="ctr"/>
            <a:r>
              <a:rPr lang="fr-FR" sz="3200" b="1" dirty="0">
                <a:latin typeface="Book Antiqua" pitchFamily="18" charset="0"/>
              </a:rPr>
              <a:t>Mais qu'Il revienne à Toi</a:t>
            </a:r>
          </a:p>
          <a:p>
            <a:pPr algn="ctr"/>
            <a:r>
              <a:rPr lang="fr-FR" sz="3200" b="1" dirty="0">
                <a:latin typeface="Book Antiqua" pitchFamily="18" charset="0"/>
              </a:rPr>
              <a:t>Et que vive son âme</a:t>
            </a:r>
          </a:p>
        </p:txBody>
      </p:sp>
    </p:spTree>
    <p:extLst>
      <p:ext uri="{BB962C8B-B14F-4D97-AF65-F5344CB8AC3E}">
        <p14:creationId xmlns:p14="http://schemas.microsoft.com/office/powerpoint/2010/main" val="3578080071"/>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رُدنا يا الله إلى خلاصك وعاملنا كصلاحك.</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Matac;on `V] @ `eqoun `epekoujai @ `ariou`i neman @ kata tekmet`aga;oc.</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Ramène-nous ô Dieu</a:t>
            </a:r>
          </a:p>
          <a:p>
            <a:pPr algn="ctr"/>
            <a:r>
              <a:rPr lang="fr-FR" sz="3200" b="1" dirty="0">
                <a:latin typeface="Book Antiqua" pitchFamily="18" charset="0"/>
              </a:rPr>
              <a:t>Ô Dieu, vers Ton salut</a:t>
            </a:r>
          </a:p>
          <a:p>
            <a:pPr algn="ctr"/>
            <a:r>
              <a:rPr lang="fr-FR" sz="3200" b="1" dirty="0">
                <a:latin typeface="Book Antiqua" pitchFamily="18" charset="0"/>
              </a:rPr>
              <a:t>Et traite-nous aussi</a:t>
            </a:r>
          </a:p>
          <a:p>
            <a:pPr algn="ctr"/>
            <a:r>
              <a:rPr lang="fr-FR" sz="3200" b="1" dirty="0">
                <a:latin typeface="Book Antiqua" pitchFamily="18" charset="0"/>
              </a:rPr>
              <a:t>Selon toute Ta bonté</a:t>
            </a:r>
          </a:p>
        </p:txBody>
      </p:sp>
    </p:spTree>
    <p:extLst>
      <p:ext uri="{BB962C8B-B14F-4D97-AF65-F5344CB8AC3E}">
        <p14:creationId xmlns:p14="http://schemas.microsoft.com/office/powerpoint/2010/main" val="1101705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0580"/>
            <a:ext cx="5164616" cy="1446550"/>
          </a:xfrm>
          <a:prstGeom prst="rect">
            <a:avLst/>
          </a:prstGeom>
        </p:spPr>
        <p:txBody>
          <a:bodyPr wrap="square">
            <a:spAutoFit/>
          </a:bodyPr>
          <a:lstStyle/>
          <a:p>
            <a:pPr algn="just" rtl="1"/>
            <a:r>
              <a:rPr lang="ar-EG" sz="4400" b="1" dirty="0"/>
              <a:t>ذاب كل سكان كنعان. وأتت عليهم الرعدة والخوف.</a:t>
            </a:r>
            <a:endParaRPr lang="fr-FR" sz="4400" b="1" dirty="0"/>
          </a:p>
        </p:txBody>
      </p:sp>
      <p:sp>
        <p:nvSpPr>
          <p:cNvPr id="6" name="Rectangle 5"/>
          <p:cNvSpPr/>
          <p:nvPr/>
        </p:nvSpPr>
        <p:spPr>
          <a:xfrm>
            <a:off x="431371" y="832644"/>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Aubwl</a:t>
            </a:r>
            <a:r>
              <a:rPr lang="fr-FR" sz="3600" b="1">
                <a:latin typeface="CS Avva Shenouda" pitchFamily="34" charset="0"/>
              </a:rPr>
              <a:t> `ebol `nje </a:t>
            </a:r>
            <a:r>
              <a:rPr lang="fr-FR" sz="3600" b="1" dirty="0" err="1">
                <a:latin typeface="CS Avva Shenouda" pitchFamily="34" charset="0"/>
              </a:rPr>
              <a:t>ouon</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etsop</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&lt;</a:t>
            </a:r>
            <a:r>
              <a:rPr lang="fr-FR" sz="3600" b="1" dirty="0" err="1">
                <a:latin typeface="CS Avva Shenouda" pitchFamily="34" charset="0"/>
              </a:rPr>
              <a:t>anaan</a:t>
            </a:r>
            <a:r>
              <a:rPr lang="fr-FR" sz="3600" b="1">
                <a:latin typeface="CS Avva Shenouda" pitchFamily="34" charset="0"/>
              </a:rPr>
              <a:t>@  af`i ``e`hryi `ejwou `nje ou`c;erter </a:t>
            </a:r>
            <a:r>
              <a:rPr lang="fr-FR" sz="3600" b="1" dirty="0">
                <a:latin typeface="CS Avva Shenouda" pitchFamily="34" charset="0"/>
              </a:rPr>
              <a:t>nem </a:t>
            </a:r>
            <a:r>
              <a:rPr lang="fr-FR" sz="3600" b="1" dirty="0" err="1">
                <a:latin typeface="CS Avva Shenouda" pitchFamily="34" charset="0"/>
              </a:rPr>
              <a:t>ouho</a:t>
            </a:r>
            <a:r>
              <a:rPr lang="fr-FR" sz="3600" b="1" dirty="0">
                <a:latin typeface="CS Avva Shenouda" pitchFamily="34" charset="0"/>
              </a:rPr>
              <a:t>].</a:t>
            </a:r>
          </a:p>
        </p:txBody>
      </p:sp>
      <p:sp>
        <p:nvSpPr>
          <p:cNvPr id="7" name="Rectangle 6"/>
          <p:cNvSpPr/>
          <p:nvPr/>
        </p:nvSpPr>
        <p:spPr>
          <a:xfrm>
            <a:off x="1786363" y="3959185"/>
            <a:ext cx="8544949" cy="1077218"/>
          </a:xfrm>
          <a:prstGeom prst="rect">
            <a:avLst/>
          </a:prstGeom>
        </p:spPr>
        <p:txBody>
          <a:bodyPr wrap="square">
            <a:spAutoFit/>
          </a:bodyPr>
          <a:lstStyle/>
          <a:p>
            <a:pPr algn="ctr"/>
            <a:r>
              <a:rPr lang="fr-FR" sz="3200" b="1" dirty="0">
                <a:latin typeface="Book Antiqua" pitchFamily="18" charset="0"/>
              </a:rPr>
              <a:t>Les habitants de Canaan</a:t>
            </a:r>
          </a:p>
          <a:p>
            <a:pPr algn="ctr"/>
            <a:r>
              <a:rPr lang="fr-FR" sz="3200" b="1" dirty="0">
                <a:latin typeface="Book Antiqua" pitchFamily="18" charset="0"/>
              </a:rPr>
              <a:t>Ont été pris de peur, d’effroi</a:t>
            </a:r>
          </a:p>
        </p:txBody>
      </p:sp>
    </p:spTree>
    <p:extLst>
      <p:ext uri="{BB962C8B-B14F-4D97-AF65-F5344CB8AC3E}">
        <p14:creationId xmlns:p14="http://schemas.microsoft.com/office/powerpoint/2010/main" val="2443583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لأنك أنت صالح </a:t>
            </a:r>
            <a:r>
              <a:rPr lang="ar-AE" sz="3900" b="1" dirty="0" err="1"/>
              <a:t>ورحوم</a:t>
            </a:r>
            <a:r>
              <a:rPr lang="ar-AE" sz="3900" b="1" dirty="0"/>
              <a:t> فلتدركنا </a:t>
            </a:r>
            <a:r>
              <a:rPr lang="ar-AE" sz="3900" b="1" dirty="0" err="1"/>
              <a:t>رأفاتك</a:t>
            </a:r>
            <a:r>
              <a:rPr lang="ar-AE" sz="3900" b="1" dirty="0"/>
              <a:t> سريعاً.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Je `n;ok ou`aga;oc @ ouoh `nnayt @ maroutahon `n,wlem @ `nje nekmetsenhyt.</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Car Toi, Tu es Très-Bon</a:t>
            </a:r>
          </a:p>
          <a:p>
            <a:pPr algn="ctr"/>
            <a:r>
              <a:rPr lang="fr-FR" sz="3200" b="1" dirty="0">
                <a:latin typeface="Book Antiqua" pitchFamily="18" charset="0"/>
              </a:rPr>
              <a:t>Et miséricordieux</a:t>
            </a:r>
          </a:p>
          <a:p>
            <a:pPr algn="ctr"/>
            <a:r>
              <a:rPr lang="fr-FR" sz="3200" b="1" dirty="0">
                <a:latin typeface="Book Antiqua" pitchFamily="18" charset="0"/>
              </a:rPr>
              <a:t>Et que Ta compassion</a:t>
            </a:r>
          </a:p>
          <a:p>
            <a:pPr algn="ctr"/>
            <a:r>
              <a:rPr lang="fr-FR" sz="3200" b="1" dirty="0">
                <a:latin typeface="Book Antiqua" pitchFamily="18" charset="0"/>
              </a:rPr>
              <a:t>Nous touche rapidement</a:t>
            </a:r>
          </a:p>
        </p:txBody>
      </p:sp>
    </p:spTree>
    <p:extLst>
      <p:ext uri="{BB962C8B-B14F-4D97-AF65-F5344CB8AC3E}">
        <p14:creationId xmlns:p14="http://schemas.microsoft.com/office/powerpoint/2010/main" val="364041240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892826"/>
          </a:xfrm>
          <a:prstGeom prst="rect">
            <a:avLst/>
          </a:prstGeom>
        </p:spPr>
        <p:txBody>
          <a:bodyPr wrap="square">
            <a:spAutoFit/>
          </a:bodyPr>
          <a:lstStyle/>
          <a:p>
            <a:pPr algn="just" rtl="1"/>
            <a:r>
              <a:rPr lang="ar-AE" sz="3900" b="1" dirty="0"/>
              <a:t>ترأف علينا كلنا أيها الرب الإله مخلصنا وارحمنا كعظيم رحمتك.</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Senhyt qaron tyren @ `P¡ `V] Pen=c=w=r @ ouoh nai nan @ kata peknis] `nnai.</a:t>
            </a:r>
            <a:endParaRPr lang="fr-FR" sz="4000" b="1" dirty="0">
              <a:latin typeface="CS Avva Shenouda" pitchFamily="34" charset="0"/>
            </a:endParaRPr>
          </a:p>
        </p:txBody>
      </p:sp>
      <p:sp>
        <p:nvSpPr>
          <p:cNvPr id="7" name="Rectangle 6"/>
          <p:cNvSpPr/>
          <p:nvPr/>
        </p:nvSpPr>
        <p:spPr>
          <a:xfrm>
            <a:off x="1391478" y="4005064"/>
            <a:ext cx="9121013" cy="2062103"/>
          </a:xfrm>
          <a:prstGeom prst="rect">
            <a:avLst/>
          </a:prstGeom>
        </p:spPr>
        <p:txBody>
          <a:bodyPr wrap="square">
            <a:spAutoFit/>
          </a:bodyPr>
          <a:lstStyle/>
          <a:p>
            <a:pPr algn="ctr"/>
            <a:r>
              <a:rPr lang="fr-FR" sz="3200" b="1" dirty="0">
                <a:latin typeface="Book Antiqua" pitchFamily="18" charset="0"/>
              </a:rPr>
              <a:t>Prends-nous tous en pitié</a:t>
            </a:r>
          </a:p>
          <a:p>
            <a:pPr algn="ctr"/>
            <a:r>
              <a:rPr lang="fr-FR" sz="3200" b="1" dirty="0">
                <a:latin typeface="Book Antiqua" pitchFamily="18" charset="0"/>
              </a:rPr>
              <a:t>Ô Seigneur Dieu Sauveur</a:t>
            </a:r>
          </a:p>
          <a:p>
            <a:pPr algn="ctr"/>
            <a:r>
              <a:rPr lang="fr-FR" sz="3200" b="1" dirty="0">
                <a:latin typeface="Book Antiqua" pitchFamily="18" charset="0"/>
              </a:rPr>
              <a:t>Et aie pitié de nous</a:t>
            </a:r>
          </a:p>
          <a:p>
            <a:pPr algn="ctr"/>
            <a:r>
              <a:rPr lang="fr-FR" sz="3200" b="1" dirty="0">
                <a:latin typeface="Book Antiqua" pitchFamily="18" charset="0"/>
              </a:rPr>
              <a:t>Selon Ta grande pitié</a:t>
            </a:r>
          </a:p>
        </p:txBody>
      </p:sp>
    </p:spTree>
    <p:extLst>
      <p:ext uri="{BB962C8B-B14F-4D97-AF65-F5344CB8AC3E}">
        <p14:creationId xmlns:p14="http://schemas.microsoft.com/office/powerpoint/2010/main" val="244588902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هؤلاء أذكرهم يا سيدنا المسيح كن فى وسطنا صارخاً قائلا.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Nai `k`iri `mpoumeu`i @ `w Pennyb P=,c @ ek`eswpi qen tenmy] @ ekws ``ebol ekjw `mmoc.</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Souviens-Toi, Seigneur Christ</a:t>
            </a:r>
          </a:p>
          <a:p>
            <a:pPr algn="ctr"/>
            <a:r>
              <a:rPr lang="fr-FR" sz="3200" b="1" dirty="0">
                <a:latin typeface="Book Antiqua" pitchFamily="18" charset="0"/>
              </a:rPr>
              <a:t>De tous ceux-ci présents</a:t>
            </a:r>
          </a:p>
          <a:p>
            <a:pPr algn="ctr"/>
            <a:r>
              <a:rPr lang="fr-FR" sz="3200" b="1" dirty="0">
                <a:latin typeface="Book Antiqua" pitchFamily="18" charset="0"/>
              </a:rPr>
              <a:t>Sois au milieu de nous</a:t>
            </a:r>
          </a:p>
          <a:p>
            <a:pPr algn="ctr"/>
            <a:r>
              <a:rPr lang="fr-FR" sz="3200" b="1" dirty="0">
                <a:latin typeface="Book Antiqua" pitchFamily="18" charset="0"/>
              </a:rPr>
              <a:t>En clamant et disant :</a:t>
            </a:r>
          </a:p>
        </p:txBody>
      </p:sp>
    </p:spTree>
    <p:extLst>
      <p:ext uri="{BB962C8B-B14F-4D97-AF65-F5344CB8AC3E}">
        <p14:creationId xmlns:p14="http://schemas.microsoft.com/office/powerpoint/2010/main" val="404134094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a:t>سلامي أنا أعطيكم سلام أبى أتركه معكم.</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 Je tahiryny `anok @ ]] `mmoc nwten @ `thiryny `mPaiwt @ ],w `mmoc nemwten.</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En clamant et disant :</a:t>
            </a:r>
          </a:p>
          <a:p>
            <a:pPr algn="ctr"/>
            <a:r>
              <a:rPr lang="fr-FR" sz="3200" b="1" dirty="0">
                <a:latin typeface="Book Antiqua" pitchFamily="18" charset="0"/>
              </a:rPr>
              <a:t>Ma Paix, moi, je vous donne</a:t>
            </a:r>
          </a:p>
          <a:p>
            <a:pPr algn="ctr"/>
            <a:r>
              <a:rPr lang="fr-FR" sz="3200" b="1" dirty="0">
                <a:latin typeface="Book Antiqua" pitchFamily="18" charset="0"/>
              </a:rPr>
              <a:t>Et la Paix de Mon Père</a:t>
            </a:r>
          </a:p>
          <a:p>
            <a:pPr algn="ctr"/>
            <a:r>
              <a:rPr lang="fr-FR" sz="3200" b="1" dirty="0">
                <a:latin typeface="Book Antiqua" pitchFamily="18" charset="0"/>
              </a:rPr>
              <a:t>Je vous la laisse aussi</a:t>
            </a:r>
          </a:p>
        </p:txBody>
      </p:sp>
    </p:spTree>
    <p:extLst>
      <p:ext uri="{BB962C8B-B14F-4D97-AF65-F5344CB8AC3E}">
        <p14:creationId xmlns:p14="http://schemas.microsoft.com/office/powerpoint/2010/main" val="233206576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يا ملك السلام أعطنا سلامك قرر لنا سلامك واغفر لنا خطايانا.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Pouro `nte ]hiryny @ moi nan `ntekhiryny @ cemni nan `ntekhiryny @ ,a nennobi nan `ebol.</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Ô Toi, Roi de la paix</a:t>
            </a:r>
          </a:p>
          <a:p>
            <a:pPr algn="ctr"/>
            <a:r>
              <a:rPr lang="fr-FR" sz="3200" b="1" dirty="0">
                <a:latin typeface="Book Antiqua" pitchFamily="18" charset="0"/>
              </a:rPr>
              <a:t>Ta paix, donne-la nous</a:t>
            </a:r>
          </a:p>
          <a:p>
            <a:pPr algn="ctr"/>
            <a:r>
              <a:rPr lang="fr-FR" sz="3200" b="1" dirty="0">
                <a:latin typeface="Book Antiqua" pitchFamily="18" charset="0"/>
              </a:rPr>
              <a:t>Accorde-nous Ta paix</a:t>
            </a:r>
          </a:p>
          <a:p>
            <a:pPr algn="ctr"/>
            <a:r>
              <a:rPr lang="fr-FR" sz="3200" b="1" dirty="0">
                <a:latin typeface="Book Antiqua" pitchFamily="18" charset="0"/>
              </a:rPr>
              <a:t>Et remets nos péchés</a:t>
            </a:r>
          </a:p>
        </p:txBody>
      </p:sp>
    </p:spTree>
    <p:extLst>
      <p:ext uri="{BB962C8B-B14F-4D97-AF65-F5344CB8AC3E}">
        <p14:creationId xmlns:p14="http://schemas.microsoft.com/office/powerpoint/2010/main" val="410536992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7864"/>
            <a:ext cx="5164616" cy="1292662"/>
          </a:xfrm>
          <a:prstGeom prst="rect">
            <a:avLst/>
          </a:prstGeom>
        </p:spPr>
        <p:txBody>
          <a:bodyPr wrap="square">
            <a:spAutoFit/>
          </a:bodyPr>
          <a:lstStyle/>
          <a:p>
            <a:pPr algn="just" rtl="1"/>
            <a:r>
              <a:rPr lang="ar-AE" sz="3900" b="1" dirty="0"/>
              <a:t>فرق أعداء الكنيسة وحصنها فلا تتزعزع إلى الأبد.</a:t>
            </a:r>
            <a:endParaRPr lang="fr-FR" sz="3900" b="1" dirty="0"/>
          </a:p>
        </p:txBody>
      </p:sp>
      <p:sp>
        <p:nvSpPr>
          <p:cNvPr id="6" name="Rectangle 5"/>
          <p:cNvSpPr/>
          <p:nvPr/>
        </p:nvSpPr>
        <p:spPr>
          <a:xfrm>
            <a:off x="431371" y="769928"/>
            <a:ext cx="6240693" cy="1938992"/>
          </a:xfrm>
          <a:prstGeom prst="rect">
            <a:avLst/>
          </a:prstGeom>
        </p:spPr>
        <p:txBody>
          <a:bodyPr wrap="square">
            <a:spAutoFit/>
          </a:bodyPr>
          <a:lstStyle/>
          <a:p>
            <a:pPr algn="just"/>
            <a:r>
              <a:rPr lang="pt-BR" sz="4000" b="1" dirty="0">
                <a:latin typeface="CS Avva Shenouda" pitchFamily="34" charset="0"/>
              </a:rPr>
              <a:t>¿ Jwr ``ebol `nnijaji @ `nte ]ekklyci`a @ `aricobt `eroc @ `nneckim sa `eneh.</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Et chasse les ennemis</a:t>
            </a:r>
          </a:p>
          <a:p>
            <a:pPr algn="ctr"/>
            <a:r>
              <a:rPr lang="fr-FR" sz="3200" b="1" dirty="0">
                <a:latin typeface="Book Antiqua" pitchFamily="18" charset="0"/>
              </a:rPr>
              <a:t>Les ennemis de l’Eglise</a:t>
            </a:r>
          </a:p>
          <a:p>
            <a:pPr algn="ctr"/>
            <a:r>
              <a:rPr lang="fr-FR" sz="3200" b="1" dirty="0">
                <a:latin typeface="Book Antiqua" pitchFamily="18" charset="0"/>
              </a:rPr>
              <a:t>Aussi fortifie-la</a:t>
            </a:r>
          </a:p>
          <a:p>
            <a:pPr algn="ctr"/>
            <a:r>
              <a:rPr lang="fr-FR" sz="3200" b="1" dirty="0">
                <a:latin typeface="Book Antiqua" pitchFamily="18" charset="0"/>
              </a:rPr>
              <a:t>Jamais, ne s’ébranlera</a:t>
            </a:r>
          </a:p>
        </p:txBody>
      </p:sp>
    </p:spTree>
    <p:extLst>
      <p:ext uri="{BB962C8B-B14F-4D97-AF65-F5344CB8AC3E}">
        <p14:creationId xmlns:p14="http://schemas.microsoft.com/office/powerpoint/2010/main" val="227718016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292662"/>
          </a:xfrm>
          <a:prstGeom prst="rect">
            <a:avLst/>
          </a:prstGeom>
        </p:spPr>
        <p:txBody>
          <a:bodyPr wrap="square">
            <a:spAutoFit/>
          </a:bodyPr>
          <a:lstStyle/>
          <a:p>
            <a:pPr algn="just" rtl="1"/>
            <a:r>
              <a:rPr lang="ar-AE" sz="3900" b="1" dirty="0" err="1"/>
              <a:t>عمانوئيل</a:t>
            </a:r>
            <a:r>
              <a:rPr lang="ar-AE" sz="3900" b="1" dirty="0"/>
              <a:t> إلهنا فى وسطنا الآن بمجد أبيه والروح القدس.</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Emmanouyl Pennou] @ qen tenmy] ]nou @ qen `p`wou `nte Pefiwt @ nem Pi=p=na =e=;=u.</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Notre Dieu Emmanuel</a:t>
            </a:r>
          </a:p>
          <a:p>
            <a:pPr algn="ctr"/>
            <a:r>
              <a:rPr lang="fr-FR" sz="3200" b="1" dirty="0">
                <a:latin typeface="Book Antiqua" pitchFamily="18" charset="0"/>
              </a:rPr>
              <a:t>Est maintenant parmi nous</a:t>
            </a:r>
          </a:p>
          <a:p>
            <a:pPr algn="ctr"/>
            <a:r>
              <a:rPr lang="fr-FR" sz="3200" b="1" dirty="0">
                <a:latin typeface="Book Antiqua" pitchFamily="18" charset="0"/>
              </a:rPr>
              <a:t>Avec la gloire du Père</a:t>
            </a:r>
          </a:p>
          <a:p>
            <a:pPr algn="ctr"/>
            <a:r>
              <a:rPr lang="fr-FR" sz="3200" b="1" dirty="0">
                <a:latin typeface="Book Antiqua" pitchFamily="18" charset="0"/>
              </a:rPr>
              <a:t>Avec le Saint-Esprit</a:t>
            </a:r>
          </a:p>
        </p:txBody>
      </p:sp>
    </p:spTree>
    <p:extLst>
      <p:ext uri="{BB962C8B-B14F-4D97-AF65-F5344CB8AC3E}">
        <p14:creationId xmlns:p14="http://schemas.microsoft.com/office/powerpoint/2010/main" val="33961577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ليباركنا كلنا ويطهر قلوبنا ويشفى أمراض نفوسنا وأجسادنا.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 `Ntef`cmou `eron tyren@ `nteftoubo       `nnenhyt@ `nteftal[o `nniswni @ `nte nen'u,y nem nencwma.</a:t>
            </a:r>
            <a:endParaRPr lang="fr-FR" sz="4000" b="1" dirty="0">
              <a:latin typeface="CS Avva Shenouda" pitchFamily="34" charset="0"/>
            </a:endParaRPr>
          </a:p>
        </p:txBody>
      </p:sp>
      <p:sp>
        <p:nvSpPr>
          <p:cNvPr id="7" name="Rectangle 6"/>
          <p:cNvSpPr/>
          <p:nvPr/>
        </p:nvSpPr>
        <p:spPr>
          <a:xfrm>
            <a:off x="1775520" y="4005064"/>
            <a:ext cx="8544949" cy="2062103"/>
          </a:xfrm>
          <a:prstGeom prst="rect">
            <a:avLst/>
          </a:prstGeom>
        </p:spPr>
        <p:txBody>
          <a:bodyPr wrap="square">
            <a:spAutoFit/>
          </a:bodyPr>
          <a:lstStyle/>
          <a:p>
            <a:pPr algn="ctr"/>
            <a:r>
              <a:rPr lang="fr-FR" sz="3200" b="1" dirty="0">
                <a:latin typeface="Book Antiqua" pitchFamily="18" charset="0"/>
              </a:rPr>
              <a:t>Qu’Il nous bénisse tous</a:t>
            </a:r>
          </a:p>
          <a:p>
            <a:pPr algn="ctr"/>
            <a:r>
              <a:rPr lang="fr-FR" sz="3200" b="1" dirty="0">
                <a:latin typeface="Book Antiqua" pitchFamily="18" charset="0"/>
              </a:rPr>
              <a:t>Et purifie nos cœurs</a:t>
            </a:r>
          </a:p>
          <a:p>
            <a:pPr algn="ctr"/>
            <a:r>
              <a:rPr lang="fr-FR" sz="3200" b="1" dirty="0">
                <a:latin typeface="Book Antiqua" pitchFamily="18" charset="0"/>
              </a:rPr>
              <a:t>Guérisse les maladies</a:t>
            </a:r>
          </a:p>
          <a:p>
            <a:pPr algn="ctr"/>
            <a:r>
              <a:rPr lang="fr-FR" sz="3200" b="1" dirty="0">
                <a:latin typeface="Book Antiqua" pitchFamily="18" charset="0"/>
              </a:rPr>
              <a:t>De nos âmes et nos corps</a:t>
            </a:r>
          </a:p>
        </p:txBody>
      </p:sp>
    </p:spTree>
    <p:extLst>
      <p:ext uri="{BB962C8B-B14F-4D97-AF65-F5344CB8AC3E}">
        <p14:creationId xmlns:p14="http://schemas.microsoft.com/office/powerpoint/2010/main" val="1570998133"/>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8375"/>
            <a:ext cx="5164616" cy="1892826"/>
          </a:xfrm>
          <a:prstGeom prst="rect">
            <a:avLst/>
          </a:prstGeom>
        </p:spPr>
        <p:txBody>
          <a:bodyPr wrap="square">
            <a:spAutoFit/>
          </a:bodyPr>
          <a:lstStyle/>
          <a:p>
            <a:pPr algn="just" rtl="1"/>
            <a:r>
              <a:rPr lang="ar-AE" sz="3900" b="1" dirty="0"/>
              <a:t>نسجد لك أيها المسيح مع أبيك الصالح والروح القدس لأنك </a:t>
            </a:r>
            <a:r>
              <a:rPr lang="ar-SA" sz="4000" b="1" dirty="0">
                <a:solidFill>
                  <a:srgbClr val="C00000"/>
                </a:solidFill>
              </a:rPr>
              <a:t>صلبت</a:t>
            </a:r>
            <a:r>
              <a:rPr lang="ar-SA" sz="4000" dirty="0"/>
              <a:t> </a:t>
            </a:r>
            <a:r>
              <a:rPr lang="ar-AE" sz="3900" b="1" dirty="0">
                <a:solidFill>
                  <a:srgbClr val="C00000"/>
                </a:solidFill>
              </a:rPr>
              <a:t> </a:t>
            </a:r>
            <a:r>
              <a:rPr lang="ar-AE" sz="3900" b="1" dirty="0"/>
              <a:t>وخلصتنا.</a:t>
            </a:r>
            <a:endParaRPr lang="fr-FR" sz="3900" b="1" dirty="0"/>
          </a:p>
        </p:txBody>
      </p:sp>
      <p:sp>
        <p:nvSpPr>
          <p:cNvPr id="6" name="Rectangle 5"/>
          <p:cNvSpPr/>
          <p:nvPr/>
        </p:nvSpPr>
        <p:spPr>
          <a:xfrm>
            <a:off x="431371" y="730439"/>
            <a:ext cx="6240693" cy="2554545"/>
          </a:xfrm>
          <a:prstGeom prst="rect">
            <a:avLst/>
          </a:prstGeom>
        </p:spPr>
        <p:txBody>
          <a:bodyPr wrap="square">
            <a:spAutoFit/>
          </a:bodyPr>
          <a:lstStyle/>
          <a:p>
            <a:pPr algn="just"/>
            <a:r>
              <a:rPr lang="pt-BR" sz="4000" b="1" dirty="0">
                <a:latin typeface="CS Avva Shenouda" pitchFamily="34" charset="0"/>
              </a:rPr>
              <a:t>Tenouwst `mmok `w P=,c @ nem Pekiwt `n`aga;oc @ nem Pi=p=na =e=;=u @ je </a:t>
            </a:r>
            <a:r>
              <a:rPr lang="pt-BR" sz="4000" b="1" dirty="0">
                <a:solidFill>
                  <a:srgbClr val="C00000"/>
                </a:solidFill>
                <a:latin typeface="CS Avva Shenouda" pitchFamily="34" charset="0"/>
              </a:rPr>
              <a:t>auask</a:t>
            </a:r>
            <a:r>
              <a:rPr lang="pt-BR" sz="4000" b="1" dirty="0">
                <a:latin typeface="CS Avva Shenouda" pitchFamily="34" charset="0"/>
              </a:rPr>
              <a:t> akcw] `mmon</a:t>
            </a:r>
            <a:endParaRPr lang="fr-FR" sz="4000" b="1" dirty="0">
              <a:latin typeface="CS Avva Shenouda" pitchFamily="34" charset="0"/>
            </a:endParaRPr>
          </a:p>
        </p:txBody>
      </p:sp>
      <p:sp>
        <p:nvSpPr>
          <p:cNvPr id="7" name="Rectangle 6"/>
          <p:cNvSpPr/>
          <p:nvPr/>
        </p:nvSpPr>
        <p:spPr>
          <a:xfrm>
            <a:off x="1199456" y="4005064"/>
            <a:ext cx="10081120" cy="2062103"/>
          </a:xfrm>
          <a:prstGeom prst="rect">
            <a:avLst/>
          </a:prstGeom>
        </p:spPr>
        <p:txBody>
          <a:bodyPr wrap="square">
            <a:spAutoFit/>
          </a:bodyPr>
          <a:lstStyle/>
          <a:p>
            <a:pPr algn="ctr"/>
            <a:r>
              <a:rPr lang="fr-FR" sz="3200" b="1" dirty="0">
                <a:latin typeface="Book Antiqua" pitchFamily="18" charset="0"/>
              </a:rPr>
              <a:t>Nous T'adorons ô Christ, </a:t>
            </a:r>
          </a:p>
          <a:p>
            <a:pPr algn="ctr"/>
            <a:r>
              <a:rPr lang="fr-FR" sz="3200" b="1" dirty="0">
                <a:latin typeface="Book Antiqua" pitchFamily="18" charset="0"/>
              </a:rPr>
              <a:t>avec Ton Père très bon </a:t>
            </a:r>
          </a:p>
          <a:p>
            <a:pPr algn="ctr"/>
            <a:r>
              <a:rPr lang="fr-FR" sz="3200" b="1" dirty="0">
                <a:latin typeface="Book Antiqua" pitchFamily="18" charset="0"/>
              </a:rPr>
              <a:t>avec le Saint-Esprit, </a:t>
            </a:r>
          </a:p>
          <a:p>
            <a:pPr algn="ctr"/>
            <a:r>
              <a:rPr lang="fr-FR" sz="3200" b="1" dirty="0">
                <a:latin typeface="Book Antiqua" pitchFamily="18" charset="0"/>
              </a:rPr>
              <a:t>car Tu fus </a:t>
            </a:r>
            <a:r>
              <a:rPr lang="fr-FR" sz="3200" b="1" dirty="0">
                <a:solidFill>
                  <a:srgbClr val="C00000"/>
                </a:solidFill>
                <a:latin typeface="Book Antiqua" pitchFamily="18" charset="0"/>
              </a:rPr>
              <a:t>crucifié</a:t>
            </a:r>
            <a:r>
              <a:rPr lang="fr-FR" sz="3200" b="1" dirty="0">
                <a:latin typeface="Book Antiqua" pitchFamily="18" charset="0"/>
              </a:rPr>
              <a:t> et nous sauvas.</a:t>
            </a:r>
          </a:p>
        </p:txBody>
      </p:sp>
    </p:spTree>
    <p:extLst>
      <p:ext uri="{BB962C8B-B14F-4D97-AF65-F5344CB8AC3E}">
        <p14:creationId xmlns:p14="http://schemas.microsoft.com/office/powerpoint/2010/main" val="4220432490"/>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1905308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30439"/>
            <a:ext cx="5164616" cy="2554545"/>
          </a:xfrm>
          <a:prstGeom prst="rect">
            <a:avLst/>
          </a:prstGeom>
        </p:spPr>
        <p:txBody>
          <a:bodyPr wrap="square">
            <a:spAutoFit/>
          </a:bodyPr>
          <a:lstStyle/>
          <a:p>
            <a:pPr algn="just" rtl="1"/>
            <a:r>
              <a:rPr lang="ar-EG" sz="4000" b="1" dirty="0"/>
              <a:t>بكثرة ساعدك فليصيروا كالحجر. حتى يجتاز شعبك </a:t>
            </a:r>
            <a:r>
              <a:rPr lang="ar-EG" sz="4000" b="1" dirty="0" err="1"/>
              <a:t>يارب</a:t>
            </a:r>
            <a:r>
              <a:rPr lang="ar-EG" sz="4000" b="1" dirty="0"/>
              <a:t> حتى يجتاز شعبك هذا الذي  اقتنيته.</a:t>
            </a:r>
            <a:endParaRPr lang="fr-FR" sz="4000" b="1" dirty="0"/>
          </a:p>
        </p:txBody>
      </p:sp>
      <p:sp>
        <p:nvSpPr>
          <p:cNvPr id="6" name="Rectangle 5"/>
          <p:cNvSpPr/>
          <p:nvPr/>
        </p:nvSpPr>
        <p:spPr>
          <a:xfrm>
            <a:off x="431371" y="722503"/>
            <a:ext cx="6240693" cy="2185214"/>
          </a:xfrm>
          <a:prstGeom prst="rect">
            <a:avLst/>
          </a:prstGeom>
        </p:spPr>
        <p:txBody>
          <a:bodyPr wrap="square">
            <a:spAutoFit/>
          </a:bodyPr>
          <a:lstStyle/>
          <a:p>
            <a:pPr algn="just"/>
            <a:r>
              <a:rPr lang="fr-FR" sz="3400" b="1" err="1">
                <a:latin typeface="CS Avva Shenouda" pitchFamily="34" charset="0"/>
              </a:rPr>
              <a:t>Qen</a:t>
            </a:r>
            <a:r>
              <a:rPr lang="fr-FR" sz="3400" b="1">
                <a:latin typeface="CS Avva Shenouda" pitchFamily="34" charset="0"/>
              </a:rPr>
              <a:t> `p`asai `nte pek`jvoi marouer`wni </a:t>
            </a:r>
            <a:r>
              <a:rPr lang="fr-FR" sz="3400" b="1" dirty="0">
                <a:latin typeface="CS Avva Shenouda" pitchFamily="34" charset="0"/>
              </a:rPr>
              <a:t>@  </a:t>
            </a:r>
            <a:r>
              <a:rPr lang="fr-FR" sz="3400" b="1" err="1">
                <a:latin typeface="CS Avva Shenouda" pitchFamily="34" charset="0"/>
              </a:rPr>
              <a:t>satefcini</a:t>
            </a:r>
            <a:r>
              <a:rPr lang="fr-FR" sz="3400" b="1">
                <a:latin typeface="CS Avva Shenouda" pitchFamily="34" charset="0"/>
              </a:rPr>
              <a:t> `nje </a:t>
            </a:r>
            <a:r>
              <a:rPr lang="fr-FR" sz="3400" b="1" err="1">
                <a:latin typeface="CS Avva Shenouda" pitchFamily="34" charset="0"/>
              </a:rPr>
              <a:t>peklaoc</a:t>
            </a:r>
            <a:r>
              <a:rPr lang="fr-FR" sz="3400" b="1">
                <a:latin typeface="CS Avva Shenouda" pitchFamily="34" charset="0"/>
              </a:rPr>
              <a:t> `P</a:t>
            </a:r>
            <a:r>
              <a:rPr lang="fr-FR" sz="3400" b="1" dirty="0">
                <a:latin typeface="CS Avva Shenouda" pitchFamily="34" charset="0"/>
              </a:rPr>
              <a:t>¡ </a:t>
            </a:r>
            <a:r>
              <a:rPr lang="fr-FR" sz="3400" b="1" err="1">
                <a:latin typeface="CS Avva Shenouda" pitchFamily="34" charset="0"/>
              </a:rPr>
              <a:t>satefcini</a:t>
            </a:r>
            <a:r>
              <a:rPr lang="fr-FR" sz="3400" b="1">
                <a:latin typeface="CS Avva Shenouda" pitchFamily="34" charset="0"/>
              </a:rPr>
              <a:t> `nje </a:t>
            </a:r>
            <a:r>
              <a:rPr lang="fr-FR" sz="3400" b="1" dirty="0" err="1">
                <a:latin typeface="CS Avva Shenouda" pitchFamily="34" charset="0"/>
              </a:rPr>
              <a:t>peklaoc</a:t>
            </a:r>
            <a:r>
              <a:rPr lang="fr-FR" sz="3400" b="1" dirty="0">
                <a:latin typeface="CS Avva Shenouda" pitchFamily="34" charset="0"/>
              </a:rPr>
              <a:t> </a:t>
            </a:r>
            <a:r>
              <a:rPr lang="fr-FR" sz="3400" b="1" err="1">
                <a:latin typeface="CS Avva Shenouda" pitchFamily="34" charset="0"/>
              </a:rPr>
              <a:t>vai</a:t>
            </a:r>
            <a:r>
              <a:rPr lang="fr-FR" sz="3400" b="1">
                <a:latin typeface="CS Avva Shenouda" pitchFamily="34" charset="0"/>
              </a:rPr>
              <a:t> etak`jvof</a:t>
            </a:r>
            <a:endParaRPr lang="fr-FR" sz="3400" b="1" dirty="0">
              <a:latin typeface="CS Avva Shenouda" pitchFamily="34" charset="0"/>
            </a:endParaRPr>
          </a:p>
        </p:txBody>
      </p:sp>
      <p:sp>
        <p:nvSpPr>
          <p:cNvPr id="7" name="Rectangle 6"/>
          <p:cNvSpPr/>
          <p:nvPr/>
        </p:nvSpPr>
        <p:spPr>
          <a:xfrm>
            <a:off x="911424" y="3959186"/>
            <a:ext cx="10081120" cy="2062103"/>
          </a:xfrm>
          <a:prstGeom prst="rect">
            <a:avLst/>
          </a:prstGeom>
        </p:spPr>
        <p:txBody>
          <a:bodyPr wrap="square">
            <a:spAutoFit/>
          </a:bodyPr>
          <a:lstStyle/>
          <a:p>
            <a:pPr algn="ctr"/>
            <a:r>
              <a:rPr lang="fr-FR" sz="3200" b="1" dirty="0">
                <a:latin typeface="Book Antiqua" pitchFamily="18" charset="0"/>
              </a:rPr>
              <a:t>Par la puissance de Ton bras</a:t>
            </a:r>
          </a:p>
          <a:p>
            <a:pPr algn="ctr"/>
            <a:r>
              <a:rPr lang="fr-FR" sz="3200" b="1" dirty="0">
                <a:latin typeface="Book Antiqua" pitchFamily="18" charset="0"/>
              </a:rPr>
              <a:t>Ils se sont pétrifiés, Seigneur</a:t>
            </a:r>
          </a:p>
          <a:p>
            <a:pPr algn="ctr"/>
            <a:r>
              <a:rPr lang="fr-FR" sz="3200" b="1" dirty="0">
                <a:latin typeface="Book Antiqua" pitchFamily="18" charset="0"/>
              </a:rPr>
              <a:t>Jusqu’au passage de Ton peuple</a:t>
            </a:r>
          </a:p>
          <a:p>
            <a:pPr algn="ctr"/>
            <a:r>
              <a:rPr lang="fr-FR" sz="3200" b="1" dirty="0">
                <a:latin typeface="Book Antiqua" pitchFamily="18" charset="0"/>
              </a:rPr>
              <a:t>Ce peuple que Tu as acquis</a:t>
            </a:r>
          </a:p>
        </p:txBody>
      </p:sp>
    </p:spTree>
    <p:extLst>
      <p:ext uri="{BB962C8B-B14F-4D97-AF65-F5344CB8AC3E}">
        <p14:creationId xmlns:p14="http://schemas.microsoft.com/office/powerpoint/2010/main" val="4235775216"/>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021123"/>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483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Palin on maren]ho `eV} pipantokratwr @ ÉViwt `mPen¡ ouoh Pennou] ouoh Pen=c=w=r I=y=c P=,=c. </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Ten]ho ouoh tentwbh `ntekmet`aga;oc pimairwmi.</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ÉAri`vmeu`i P¡ `nni`'u,y `nte nek`ebiaik `etauenkot nenio] nem nen`cnyou</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Implorons encore Dieu Tout-Puissant, Père de notre Seigneur Dieu et Sauveur Jésus-Christ</a:t>
                      </a:r>
                      <a:endParaRPr lang="fr-FR" sz="1000" b="1" dirty="0">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Nous invoquons et nous supplions Ta bonté ô Ami du genre humain,</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Souviens-Toi Seigneur des âmes de tes serviteurs qui se sont endormis, nos pères et nos frères.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وأيضا فلنسأل الله ضابط الكل أبا ربنا وإلهنا ومخلصنا يسوع المسيح</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يامحب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البشر</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نفوس عبيدك آباءنا وإخوتنا</a:t>
                      </a:r>
                    </a:p>
                    <a:p>
                      <a:pPr algn="justLow" rtl="1">
                        <a:lnSpc>
                          <a:spcPct val="115000"/>
                        </a:lnSpc>
                        <a:spcAft>
                          <a:spcPts val="1000"/>
                        </a:spcAft>
                      </a:pP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27047266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5862447"/>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583264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etauenkot</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au`mton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mmwou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vnah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mP</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icjen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p`eneh</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=e=;=u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nar,i`epickopoc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epickopoc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nhygoumenoc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precbuteroc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nen`cnyou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ndi`akwn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mmona,oc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ke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nenio</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nla`ikoc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nem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e`hryi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anapaucic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ni`,</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ricti`anoc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Hina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mton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nnou'u,y</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tyrou</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piparadicoc</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pounof</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anon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de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hwn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ntefer</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pinai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neman</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18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18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nos pères et nos frères qui se sont endormis dans la Foi du Christ depuis le commencement, nos saints pères les archevêques, nos pères les évêques, nos pères les higoumènes, nos pères les prêtres, nos frères les diacres, nos pères les moines, nos pères les laïcs et pour le repos de tous les chrétiens. Que le Christ, notre Dieu, accorde le repos à leurs âmes au paradis de la joie, nous prenne en pitié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أطلبوا عن آباءنا وأخوتنا الذين رقدوا وتنيحوا في الإيمان بالمسيح منذ البدء آباءنا القديسين رؤساء الأساقفة وآباءنا الأساقفة آبائنا </a:t>
                      </a:r>
                      <a:r>
                        <a:rPr kumimoji="0" lang="ar-SA" sz="2200" b="0" i="0" u="none" strike="noStrike" kern="1200" cap="none" spc="0" normalizeH="0" baseline="0" dirty="0" err="1">
                          <a:ln>
                            <a:noFill/>
                          </a:ln>
                          <a:solidFill>
                            <a:prstClr val="black"/>
                          </a:solidFill>
                          <a:effectLst/>
                          <a:uLnTx/>
                          <a:uFillTx/>
                          <a:latin typeface="Book Antiqua" panose="02040602050305030304" pitchFamily="18" charset="0"/>
                          <a:ea typeface="+mn-ea"/>
                          <a:cs typeface="Tahoma" panose="020B0604030504040204" pitchFamily="34" charset="0"/>
                        </a:rPr>
                        <a:t>القمامصة</a:t>
                      </a: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 وآبائنا القسوس وإخوتنا الشمامسة آبائنا الرهبان وآباءنا العلمانيين وعن نياح كل المسيحيين لكي المسيح إلهنا ينيح نفسوهم أجمعين في فردوس النعيم ونحن أيضاً يصنع معنا رحمة 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bl>
          </a:graphicData>
        </a:graphic>
      </p:graphicFrame>
    </p:spTree>
    <p:extLst>
      <p:ext uri="{BB962C8B-B14F-4D97-AF65-F5344CB8AC3E}">
        <p14:creationId xmlns:p14="http://schemas.microsoft.com/office/powerpoint/2010/main" val="1474434375"/>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725859"/>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ÉArikataxioin P¡ ma`mton `nnou'u,y tyrou @ qen kenf `nnenio] =e=;=u Abraam nem Icaak nem Iakwb</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Sanousou qen ouma `n`,lo`y @ hijen `vmwou `nte `pemton @ qen piparadicoc `nte `pounof</a:t>
                      </a:r>
                    </a:p>
                    <a:p>
                      <a:pPr algn="just">
                        <a:lnSpc>
                          <a:spcPct val="115000"/>
                        </a:lnSpc>
                        <a:spcAft>
                          <a:spcPts val="0"/>
                        </a:spcAft>
                      </a:pPr>
                      <a:endParaRPr lang="fi-FI" sz="18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1800" b="1" dirty="0">
                          <a:effectLst/>
                          <a:latin typeface="CS Avva Shenouda" panose="020B7200000000000000" pitchFamily="34" charset="0"/>
                          <a:ea typeface="Calibri" panose="020F0502020204030204" pitchFamily="34" charset="0"/>
                          <a:cs typeface="Arial" panose="020B0604020202020204" pitchFamily="34" charset="0"/>
                        </a:rPr>
                        <a:t>Pima `etafvwt `ebol`nqytf `nje pi`mkah `nhyt nem ]lupy nem pifi`ahom @ qen `vouwini `nte ny=e=;=u `ntak</a:t>
                      </a:r>
                      <a:endPar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Daigne Seigneur accorder le repos à leurs âmes auprès de nos saints pères Abraham, Isaac et Jacob.</a:t>
                      </a:r>
                    </a:p>
                    <a:p>
                      <a:pPr algn="just">
                        <a:lnSpc>
                          <a:spcPct val="115000"/>
                        </a:lnSpc>
                        <a:spcAft>
                          <a:spcPts val="1200"/>
                        </a:spcAft>
                      </a:pPr>
                      <a:r>
                        <a:rPr lang="fr-FR" sz="2000" b="1" dirty="0" err="1">
                          <a:effectLst/>
                          <a:latin typeface="Book Antiqua" panose="02040602050305030304" pitchFamily="18" charset="0"/>
                          <a:ea typeface="Calibri" panose="020F0502020204030204" pitchFamily="34" charset="0"/>
                          <a:cs typeface="Arial" panose="020B0604020202020204" pitchFamily="34" charset="0"/>
                        </a:rPr>
                        <a:t>Garde-les</a:t>
                      </a:r>
                      <a:r>
                        <a:rPr lang="fr-FR" sz="2000" b="1" dirty="0">
                          <a:effectLst/>
                          <a:latin typeface="Book Antiqua" panose="02040602050305030304" pitchFamily="18" charset="0"/>
                          <a:ea typeface="Calibri" panose="020F0502020204030204" pitchFamily="34" charset="0"/>
                          <a:cs typeface="Arial" panose="020B0604020202020204" pitchFamily="34" charset="0"/>
                        </a:rPr>
                        <a:t> sur les prés d’herbe fraîche, près des eaux du repos, au paradis de la joie.</a:t>
                      </a: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Le lieu qu’ont quitté toute tristesse, toute affliction et toute plainte dans la lumière de Tes saints.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تفضل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 نفوسهم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أحضان آبائنا القديسين إبراهيم وإسحق ويعقوب.</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علهم جميعا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موضع خضرة على ماء الراحة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فردوس النعيم.</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الموضع الذى هرب منه الحزن الكآبة والتنهد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نور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2346693081"/>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Ek`etounoc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ntoukecarx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etak;asf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natme;nouj</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Ek`eer,arizec;e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nni`aga;on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nek`epaggeli`a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bal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masj</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co;mou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e`hryi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Ny`etakcebtwtou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nnye;mei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sop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alla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ouou`wteb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Ressuscite-les Seigneur au jour que Tu as fixé selon Tes promesses vraies et honnêtes</a:t>
                      </a:r>
                      <a:endParaRPr lang="fr-FR" sz="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Accorde-leur les biens que Tu as promis : ce que l’œil n’a jamais vu, que l’oreille n’a jamais entendu, que le cœur de l’homme n’a jamais conçu</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que Tu as préparés, ô Dieu, pour ceux qui aiment Ton saint Nom</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pour Tes serviteurs il n’est point de mort mais  un passage.</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أقم أجسادهم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اليوم الذى رسمته كمواعيدك الحقيقية غير الكاذبة.</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هب لهم خيرات مواعيدك، ما لم تره عين وما لم تسمع به أذن ولم يخطر على قلب بشر</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ما أعددته يا الله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لمحبى</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إسمك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القدوس</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لأنه لا يكون موت لعبيدك بل هو انتقال.</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889153368"/>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oumet`amelyc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oumetat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h;yf</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eauervorin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noucarx</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auswpi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paikocmoc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aga;oc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mmairwmi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V}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arikataxioin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nek`ebiaik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nor;odoxoc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oikoumeny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nima`nsai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nefma`nhwtp</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icjen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pemhyt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sa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vryc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piouai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kata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pecran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Kuri`e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,w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a:t>
                      </a: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S’ils se sont rendus humainement coupables de négligences ou de gaspillages alors qu’ils étaient revêtus d’un corps et habitaient ce monde,</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par Ta bonté, ô Dieu, Ami du genre humain, daigne Te souvenir de tes serviteurs les chrétiens orthodoxes qui sont dans ce monde, du lever du soleil à son couchant, et du nord au sud, chacun et chacune par son nom. Seigneur accorde leur le repos et remets leurs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وإن كان لحقهم توان أو تفريط كبشر وقد لبسوا جسدا وسكنوا </a:t>
                      </a:r>
                      <a:r>
                        <a:rPr lang="ar-SA" sz="2400" b="0" kern="1200" dirty="0" err="1">
                          <a:solidFill>
                            <a:schemeClr val="tx1"/>
                          </a:solidFill>
                          <a:effectLst/>
                          <a:latin typeface="Book Antiqua" panose="02040602050305030304" pitchFamily="18" charset="0"/>
                          <a:ea typeface="+mn-ea"/>
                          <a:cs typeface="Tahoma" panose="020B0604030504040204" pitchFamily="34" charset="0"/>
                        </a:rPr>
                        <a:t>فى</a:t>
                      </a:r>
                      <a:r>
                        <a:rPr lang="ar-SA" sz="2400" b="0" kern="1200" dirty="0">
                          <a:solidFill>
                            <a:schemeClr val="tx1"/>
                          </a:solidFill>
                          <a:effectLst/>
                          <a:latin typeface="Book Antiqua" panose="02040602050305030304" pitchFamily="18" charset="0"/>
                          <a:ea typeface="+mn-ea"/>
                          <a:cs typeface="Tahoma" panose="020B0604030504040204" pitchFamily="34" charset="0"/>
                        </a:rPr>
                        <a:t> هذا العالم.</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فأنت كصالح ومحب البشر اللهم تفضل عبيدك المسيحيين الأرثوذكسيين الذين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فى</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المسكونة كلها من مشارق الشمس إلى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مغارﺑﻬا</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ومن الشمال إلى الجنوب وكل واحد باسمه وكل واحدة باسمها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نيحهم واغفر لهم.</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38978877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hli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e;wleb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oude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kan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nouwt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pefwnq</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men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nnou'u,y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er`pem`psa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metouro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nivyou`i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ÉAnon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ari,arizec;e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mpenjwk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ricti`anoc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efranak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mpek`m;o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neman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noumeroc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ou`klyroc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tyrou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nul n’est exempt de péché même si sa vie sur cette terre n’a duré qu’un seul jour. A ceux dont Tu as rappelés les âmes, Seigneur, donne leur le repos et fais qu’ils soient dignes du Royaume des cieux.</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 nous tous, accorde la perfection chrétienne qui te plaît. Donne-leur et donne-nous de participer à l’héritage de Tes saints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فإنه ليس أحد طاهرا من دنس ولو كانت حياته يوما واحدا على الأرض.</a:t>
                      </a:r>
                      <a:r>
                        <a:rPr lang="fr-FR" sz="2400" b="0" kern="1200" dirty="0">
                          <a:solidFill>
                            <a:schemeClr val="tx1"/>
                          </a:solidFill>
                          <a:effectLst/>
                          <a:latin typeface="Book Antiqua" panose="02040602050305030304" pitchFamily="18" charset="0"/>
                          <a:ea typeface="+mn-ea"/>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هم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الذين أخذت نفوسهم نيحهم وليستحقوا ملكوت السموات.</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وأما نحن كلنا فهب لنا كمالا مسيحيا يرضيك أمامك.</a:t>
                      </a:r>
                      <a:r>
                        <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واعطهم وإيانا نصيبا وميراثا مع كافة </a:t>
                      </a:r>
                      <a:r>
                        <a:rPr lang="ar-AE"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r>
                        <a:rPr lang="ar-AE"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graphicFrame>
        <p:nvGraphicFramePr>
          <p:cNvPr id="2" name="Tableau 1">
            <a:extLst>
              <a:ext uri="{FF2B5EF4-FFF2-40B4-BE49-F238E27FC236}">
                <a16:creationId xmlns:a16="http://schemas.microsoft.com/office/drawing/2014/main" id="{2542CE81-F11F-4BD5-9E1A-303AEA3C261A}"/>
              </a:ext>
            </a:extLst>
          </p:cNvPr>
          <p:cNvGraphicFramePr>
            <a:graphicFrameLocks noGrp="1"/>
          </p:cNvGraphicFramePr>
          <p:nvPr>
            <p:extLst>
              <p:ext uri="{D42A27DB-BD31-4B8C-83A1-F6EECF244321}">
                <p14:modId xmlns:p14="http://schemas.microsoft.com/office/powerpoint/2010/main" val="1909446769"/>
              </p:ext>
            </p:extLst>
          </p:nvPr>
        </p:nvGraphicFramePr>
        <p:xfrm>
          <a:off x="335360" y="5768672"/>
          <a:ext cx="11305251" cy="82296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1909377292"/>
                    </a:ext>
                  </a:extLst>
                </a:gridCol>
                <a:gridCol w="3768417">
                  <a:extLst>
                    <a:ext uri="{9D8B030D-6E8A-4147-A177-3AD203B41FA5}">
                      <a16:colId xmlns:a16="http://schemas.microsoft.com/office/drawing/2014/main" val="1729557154"/>
                    </a:ext>
                  </a:extLst>
                </a:gridCol>
                <a:gridCol w="3768417">
                  <a:extLst>
                    <a:ext uri="{9D8B030D-6E8A-4147-A177-3AD203B41FA5}">
                      <a16:colId xmlns:a16="http://schemas.microsoft.com/office/drawing/2014/main" val="2714627676"/>
                    </a:ext>
                  </a:extLst>
                </a:gridCol>
              </a:tblGrid>
              <a:tr h="770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8516713"/>
                  </a:ext>
                </a:extLst>
              </a:tr>
            </a:tbl>
          </a:graphicData>
        </a:graphic>
      </p:graphicFrame>
    </p:spTree>
    <p:extLst>
      <p:ext uri="{BB962C8B-B14F-4D97-AF65-F5344CB8AC3E}">
        <p14:creationId xmlns:p14="http://schemas.microsoft.com/office/powerpoint/2010/main" val="217903940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solidFill>
                  <a:srgbClr val="C00000"/>
                </a:solidFill>
              </a:rPr>
              <a:t>Daigne, Seigneur, nous garder sans péché durant ce jour. </a:t>
            </a:r>
            <a:r>
              <a:rPr lang="fr-FR" sz="2800" b="1" dirty="0"/>
              <a:t>Tu es béni Seigneur, Dieu de nos pères, Tu es exalté, Ton saint Nom est plein de</a:t>
            </a:r>
          </a:p>
          <a:p>
            <a:pPr marL="0" indent="0" algn="just">
              <a:buNone/>
            </a:pPr>
            <a:r>
              <a:rPr lang="fr-FR" sz="2800" b="1" dirty="0"/>
              <a:t>gloire éternellement. Amen !</a:t>
            </a:r>
          </a:p>
          <a:p>
            <a:pPr marL="0" indent="0" algn="just">
              <a:buNone/>
            </a:pPr>
            <a:endParaRPr lang="fr-FR" sz="2800" b="1" dirty="0"/>
          </a:p>
          <a:p>
            <a:pPr marL="0" indent="0" algn="just">
              <a:buNone/>
            </a:pPr>
            <a:r>
              <a:rPr lang="fr-FR" sz="2800" b="1" dirty="0"/>
              <a:t>Que Ta miséricorde, Seigneur, soit sur nous autant que notre confiance</a:t>
            </a:r>
          </a:p>
          <a:p>
            <a:pPr marL="0" indent="0" algn="just">
              <a:buNone/>
            </a:pPr>
            <a:r>
              <a:rPr lang="fr-FR" sz="2800" b="1" dirty="0"/>
              <a:t>est en Toi.</a:t>
            </a:r>
          </a:p>
          <a:p>
            <a:pPr marL="0" indent="0" algn="just">
              <a:buNone/>
            </a:pPr>
            <a:endParaRPr lang="fr-FR" sz="2800" b="1" dirty="0"/>
          </a:p>
          <a:p>
            <a:pPr marL="0" indent="0" algn="just">
              <a:buNone/>
            </a:pPr>
            <a:r>
              <a:rPr lang="fr-FR" sz="2800" b="1" dirty="0"/>
              <a:t>Car les yeux de tous T’espèrent car c’est Toi qui leur donne leur nourriture en temps opportun.</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solidFill>
                  <a:srgbClr val="C00000"/>
                </a:solidFill>
                <a:latin typeface="Times New Roman" panose="02020603050405020304" pitchFamily="18" charset="0"/>
                <a:cs typeface="Times New Roman" panose="02020603050405020304" pitchFamily="18" charset="0"/>
              </a:rPr>
              <a:t>تفضل يا رب أن تحفظنا في</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solidFill>
                  <a:srgbClr val="C00000"/>
                </a:solidFill>
                <a:latin typeface="Times New Roman" panose="02020603050405020304" pitchFamily="18" charset="0"/>
                <a:cs typeface="Times New Roman" panose="02020603050405020304" pitchFamily="18" charset="0"/>
              </a:rPr>
              <a:t>هذا اليوم بغير خطية. </a:t>
            </a:r>
            <a:r>
              <a:rPr lang="ar-EG" altLang="fr-FR" sz="3500" b="1" dirty="0">
                <a:latin typeface="Times New Roman" panose="02020603050405020304" pitchFamily="18" charset="0"/>
                <a:cs typeface="Times New Roman" panose="02020603050405020304" pitchFamily="18" charset="0"/>
              </a:rPr>
              <a:t>مبارك أنت أيها الرب إله</a:t>
            </a:r>
          </a:p>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آبائنا ومتزايد بركة، واسمك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القدوس مملوء مجدا إلى</a:t>
            </a:r>
            <a:r>
              <a:rPr lang="fr-FR" altLang="fr-FR" sz="3500" b="1" dirty="0">
                <a:latin typeface="Times New Roman" panose="02020603050405020304" pitchFamily="18" charset="0"/>
                <a:cs typeface="Times New Roman" panose="02020603050405020304" pitchFamily="18" charset="0"/>
              </a:rPr>
              <a:t> </a:t>
            </a:r>
            <a:r>
              <a:rPr lang="ar-EG" altLang="fr-FR" sz="3500" b="1" dirty="0" err="1">
                <a:latin typeface="Times New Roman" panose="02020603050405020304" pitchFamily="18" charset="0"/>
                <a:cs typeface="Times New Roman" panose="02020603050405020304" pitchFamily="18" charset="0"/>
              </a:rPr>
              <a:t>الأبد.أمين</a:t>
            </a:r>
            <a:r>
              <a:rPr lang="ar-EG"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فلتكن رحمتك علينا يا رب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كمثل اتكالنا عليك،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 أعين الكل تترجاك، لأنك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أنت الذي تعطيهم طعامهم</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في حينه.</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97867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Ecoute-nous, Dieu notre sauveur, Espérance de tous les peuples de la terre.</a:t>
            </a:r>
          </a:p>
          <a:p>
            <a:pPr marL="0" indent="0" algn="just">
              <a:buNone/>
            </a:pPr>
            <a:endParaRPr lang="fr-FR" sz="2800" b="1" dirty="0"/>
          </a:p>
          <a:p>
            <a:pPr marL="0" indent="0" algn="just">
              <a:buNone/>
            </a:pPr>
            <a:r>
              <a:rPr lang="fr-FR" sz="2800" b="1" dirty="0"/>
              <a:t>Toi, Seigneur, Tu nous gardes, nous délivres et nous sauves maintenant et à jamais. Amen !</a:t>
            </a:r>
          </a:p>
          <a:p>
            <a:pPr marL="0" indent="0" algn="just">
              <a:buNone/>
            </a:pPr>
            <a:endParaRPr lang="fr-FR" sz="2800" b="1" dirty="0"/>
          </a:p>
          <a:p>
            <a:pPr marL="0" indent="0" algn="just">
              <a:buNone/>
            </a:pPr>
            <a:r>
              <a:rPr lang="fr-FR" sz="2800" b="1" dirty="0"/>
              <a:t>Tu es béni, Seigneur, enseigne-moi Ta justice</a:t>
            </a:r>
          </a:p>
          <a:p>
            <a:pPr marL="0" indent="0" algn="just">
              <a:buNone/>
            </a:pPr>
            <a:r>
              <a:rPr lang="fr-FR" sz="2800" b="1" dirty="0"/>
              <a:t>Tu es béni, Seigneur, fais-moi</a:t>
            </a:r>
          </a:p>
          <a:p>
            <a:pPr marL="0" indent="0" algn="just">
              <a:buNone/>
            </a:pPr>
            <a:r>
              <a:rPr lang="fr-FR" sz="2800" b="1" dirty="0"/>
              <a:t>comprendre Tes droits.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اسمعنا يا الله مخلصنا يا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رجاء أقطار الأرض كلها.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وأنت يا رب تحفظنا وتنجينا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من هذا الجيل وإلى</a:t>
            </a:r>
            <a:r>
              <a:rPr lang="fr-FR" altLang="fr-FR" sz="3500" b="1" dirty="0">
                <a:latin typeface="Times New Roman" panose="02020603050405020304" pitchFamily="18" charset="0"/>
                <a:cs typeface="Times New Roman" panose="02020603050405020304" pitchFamily="18" charset="0"/>
              </a:rPr>
              <a:t> </a:t>
            </a:r>
            <a:r>
              <a:rPr lang="ar-SA" altLang="fr-FR" sz="3500" b="1" dirty="0" err="1">
                <a:latin typeface="Times New Roman" panose="02020603050405020304" pitchFamily="18" charset="0"/>
                <a:cs typeface="Times New Roman" panose="02020603050405020304" pitchFamily="18" charset="0"/>
              </a:rPr>
              <a:t>الأبد.أمين</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علمني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عدلك،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فهمني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حقوقك.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81472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Tu es béni, Seigneur, éclaire mon esprit de Ta justice.</a:t>
            </a:r>
          </a:p>
          <a:p>
            <a:pPr marL="0" indent="0" algn="just">
              <a:buNone/>
            </a:pPr>
            <a:endParaRPr lang="fr-FR" sz="2800" b="1" dirty="0"/>
          </a:p>
          <a:p>
            <a:pPr marL="0" indent="0" algn="just">
              <a:buNone/>
            </a:pPr>
            <a:r>
              <a:rPr lang="fr-FR" sz="2800" b="1" dirty="0"/>
              <a:t>Seigneur, Ta miséricorde est éternelle. Les œuvres de Tes mains, Seigneur, ne les rejette pas.</a:t>
            </a:r>
          </a:p>
          <a:p>
            <a:pPr marL="0" indent="0" algn="just">
              <a:buNone/>
            </a:pPr>
            <a:endParaRPr lang="fr-FR" sz="2800" b="1" dirty="0"/>
          </a:p>
          <a:p>
            <a:pPr marL="0" indent="0" algn="just">
              <a:buNone/>
            </a:pPr>
            <a:r>
              <a:rPr lang="fr-FR" sz="2800" b="1" dirty="0"/>
              <a:t>Tu es notre refuge de génération en génération.</a:t>
            </a:r>
          </a:p>
          <a:p>
            <a:pPr marL="0" indent="0" algn="just">
              <a:buNone/>
            </a:pPr>
            <a:endParaRPr lang="fr-FR" sz="2800" b="1" dirty="0"/>
          </a:p>
          <a:p>
            <a:pPr marL="0" indent="0" algn="just">
              <a:buNone/>
            </a:pPr>
            <a:r>
              <a:rPr lang="fr-FR" sz="2800" b="1" dirty="0"/>
              <a:t>J’ai dit : Seigneur aie pitié de moi et guéris mon âme car j’ai péché contre Toi.</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مبارك أنت يا رب، أنر لي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برك.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رحمتك دائمة إلى</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الأبد. أعمال يديك يا رب لا</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ترفضها،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لأنك صرت لي ملجأ من</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جيل إلى جيل.</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4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أنا طلبت الرب وقلت: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ارحمني وخلص نفسي،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فإني أخطأت إليك.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92756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Seigneur, je me suis réfugié auprès de Toi. Sauve-moi et apprends-moi à agir selon Ta volonté car Tu es mon Dieu.</a:t>
            </a:r>
          </a:p>
          <a:p>
            <a:pPr marL="0" indent="0" algn="just">
              <a:buNone/>
            </a:pPr>
            <a:endParaRPr lang="fr-FR" sz="2800" b="1" dirty="0"/>
          </a:p>
          <a:p>
            <a:pPr marL="0" indent="0" algn="just">
              <a:buNone/>
            </a:pPr>
            <a:r>
              <a:rPr lang="fr-FR" sz="2800" b="1" dirty="0"/>
              <a:t>Tu es la source de vie et par Ta lumière, Seigneur, nous voyons la lumière. Que Ta miséricorde parvienne à ceux qui Te connaissent et Ta justice aux cœurs droits. A Toi est due la bénédiction. A Toi est due la louange. A Toi est due la gloire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يا رب التجأت إليك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فخلصني، وعلمني أن أصنع</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مشيئتك. لأنك أنت </a:t>
            </a:r>
            <a:r>
              <a:rPr lang="ar-SA" altLang="fr-FR" sz="3500" b="1" dirty="0" err="1">
                <a:latin typeface="Times New Roman" panose="02020603050405020304" pitchFamily="18" charset="0"/>
                <a:cs typeface="Times New Roman" panose="02020603050405020304" pitchFamily="18" charset="0"/>
              </a:rPr>
              <a:t>هوإلهي</a:t>
            </a:r>
            <a:r>
              <a:rPr lang="ar-SA" altLang="fr-FR" sz="3500" b="1" dirty="0">
                <a:latin typeface="Times New Roman" panose="02020603050405020304" pitchFamily="18" charset="0"/>
                <a:cs typeface="Times New Roman" panose="02020603050405020304" pitchFamily="18" charset="0"/>
              </a:rPr>
              <a:t>،</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28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وعندك ينبوع الحياة، وبنورك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يا رب نعاين النور. فلتأت</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رحمتك للذين يعرفونك،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وبرك </a:t>
            </a:r>
            <a:r>
              <a:rPr lang="ar-SA" altLang="fr-FR" sz="3500" b="1" dirty="0" err="1">
                <a:latin typeface="Times New Roman" panose="02020603050405020304" pitchFamily="18" charset="0"/>
                <a:cs typeface="Times New Roman" panose="02020603050405020304" pitchFamily="18" charset="0"/>
              </a:rPr>
              <a:t>للمستقيمي</a:t>
            </a:r>
            <a:r>
              <a:rPr lang="ar-SA" altLang="fr-FR" sz="3500" b="1" dirty="0">
                <a:latin typeface="Times New Roman" panose="02020603050405020304" pitchFamily="18" charset="0"/>
                <a:cs typeface="Times New Roman" panose="02020603050405020304" pitchFamily="18" charset="0"/>
              </a:rPr>
              <a:t> القلوب.</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لك تجب البركة. لك يحق</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التسبيح. لك ينبغي</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التمجيد.</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684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28502"/>
            <a:ext cx="5164616" cy="2123658"/>
          </a:xfrm>
          <a:prstGeom prst="rect">
            <a:avLst/>
          </a:prstGeom>
        </p:spPr>
        <p:txBody>
          <a:bodyPr wrap="square">
            <a:spAutoFit/>
          </a:bodyPr>
          <a:lstStyle/>
          <a:p>
            <a:pPr algn="just" rtl="1"/>
            <a:r>
              <a:rPr lang="ar-EG" sz="4400" b="1" dirty="0"/>
              <a:t>أدخلهم وأغرسهم على جبل ميراثك. وفى مسكنك المعد. هذا الذي  صنعته </a:t>
            </a:r>
            <a:r>
              <a:rPr lang="ar-EG" sz="4400" b="1" dirty="0" err="1"/>
              <a:t>يارب</a:t>
            </a:r>
            <a:r>
              <a:rPr lang="ar-EG" sz="4400" b="1" dirty="0"/>
              <a:t>.</a:t>
            </a:r>
            <a:endParaRPr lang="fr-FR" sz="4400" b="1" dirty="0"/>
          </a:p>
        </p:txBody>
      </p:sp>
      <p:sp>
        <p:nvSpPr>
          <p:cNvPr id="6" name="Rectangle 5"/>
          <p:cNvSpPr/>
          <p:nvPr/>
        </p:nvSpPr>
        <p:spPr>
          <a:xfrm>
            <a:off x="431371" y="720566"/>
            <a:ext cx="6240693" cy="2708434"/>
          </a:xfrm>
          <a:prstGeom prst="rect">
            <a:avLst/>
          </a:prstGeom>
        </p:spPr>
        <p:txBody>
          <a:bodyPr wrap="square">
            <a:spAutoFit/>
          </a:bodyPr>
          <a:lstStyle/>
          <a:p>
            <a:pPr algn="just"/>
            <a:r>
              <a:rPr lang="fr-FR" sz="3400" b="1" dirty="0">
                <a:latin typeface="CS Avva Shenouda" pitchFamily="34" charset="0"/>
              </a:rPr>
              <a:t>¿ </a:t>
            </a:r>
            <a:r>
              <a:rPr lang="fr-FR" sz="3400" b="1" err="1">
                <a:latin typeface="CS Avva Shenouda" pitchFamily="34" charset="0"/>
              </a:rPr>
              <a:t>Anitou</a:t>
            </a:r>
            <a:r>
              <a:rPr lang="fr-FR" sz="3400" b="1">
                <a:latin typeface="CS Avva Shenouda" pitchFamily="34" charset="0"/>
              </a:rPr>
              <a:t> `eqoun </a:t>
            </a:r>
            <a:r>
              <a:rPr lang="fr-FR" sz="3400" b="1" dirty="0" err="1">
                <a:latin typeface="CS Avva Shenouda" pitchFamily="34" charset="0"/>
              </a:rPr>
              <a:t>tojou</a:t>
            </a:r>
            <a:r>
              <a:rPr lang="fr-FR" sz="3400" b="1" dirty="0">
                <a:latin typeface="CS Avva Shenouda" pitchFamily="34" charset="0"/>
              </a:rPr>
              <a:t> </a:t>
            </a:r>
            <a:r>
              <a:rPr lang="fr-FR" sz="3400" b="1" dirty="0" err="1">
                <a:latin typeface="CS Avva Shenouda" pitchFamily="34" charset="0"/>
              </a:rPr>
              <a:t>hijen</a:t>
            </a:r>
            <a:r>
              <a:rPr lang="fr-FR" sz="3400" b="1" dirty="0">
                <a:latin typeface="CS Avva Shenouda" pitchFamily="34" charset="0"/>
              </a:rPr>
              <a:t> </a:t>
            </a:r>
            <a:r>
              <a:rPr lang="fr-FR" sz="3400" b="1" err="1">
                <a:latin typeface="CS Avva Shenouda" pitchFamily="34" charset="0"/>
              </a:rPr>
              <a:t>outwou</a:t>
            </a:r>
            <a:r>
              <a:rPr lang="fr-FR" sz="3400" b="1">
                <a:latin typeface="CS Avva Shenouda" pitchFamily="34" charset="0"/>
              </a:rPr>
              <a:t> `nte tek`klyronomi`a </a:t>
            </a:r>
            <a:r>
              <a:rPr lang="fr-FR" sz="3400" b="1" dirty="0">
                <a:latin typeface="CS Avva Shenouda" pitchFamily="34" charset="0"/>
              </a:rPr>
              <a:t>@  </a:t>
            </a:r>
            <a:r>
              <a:rPr lang="fr-FR" sz="3400" b="1">
                <a:latin typeface="CS Avva Shenouda" pitchFamily="34" charset="0"/>
              </a:rPr>
              <a:t>nem `eqoun                     `epekma`nswpi </a:t>
            </a:r>
            <a:r>
              <a:rPr lang="fr-FR" sz="3400" b="1" dirty="0" err="1">
                <a:latin typeface="CS Avva Shenouda" pitchFamily="34" charset="0"/>
              </a:rPr>
              <a:t>etcebtwt</a:t>
            </a:r>
            <a:r>
              <a:rPr lang="fr-FR" sz="3400" b="1" dirty="0">
                <a:latin typeface="CS Avva Shenouda" pitchFamily="34" charset="0"/>
              </a:rPr>
              <a:t> @  </a:t>
            </a:r>
            <a:r>
              <a:rPr lang="fr-FR" sz="3400" b="1" dirty="0" err="1">
                <a:latin typeface="CS Avva Shenouda" pitchFamily="34" charset="0"/>
              </a:rPr>
              <a:t>vai</a:t>
            </a:r>
            <a:r>
              <a:rPr lang="fr-FR" sz="3400" b="1" dirty="0">
                <a:latin typeface="CS Avva Shenouda" pitchFamily="34" charset="0"/>
              </a:rPr>
              <a:t> </a:t>
            </a:r>
            <a:r>
              <a:rPr lang="fr-FR" sz="3400" b="1" err="1">
                <a:latin typeface="CS Avva Shenouda" pitchFamily="34" charset="0"/>
              </a:rPr>
              <a:t>etakerhwb</a:t>
            </a:r>
            <a:r>
              <a:rPr lang="fr-FR" sz="3400" b="1">
                <a:latin typeface="CS Avva Shenouda" pitchFamily="34" charset="0"/>
              </a:rPr>
              <a:t> `erof `P=o=c</a:t>
            </a:r>
            <a:r>
              <a:rPr lang="fr-FR" sz="3400" b="1" dirty="0">
                <a:latin typeface="CS Avva Shenouda" pitchFamily="34" charset="0"/>
              </a:rPr>
              <a:t>.</a:t>
            </a:r>
          </a:p>
        </p:txBody>
      </p:sp>
      <p:sp>
        <p:nvSpPr>
          <p:cNvPr id="7" name="Rectangle 6"/>
          <p:cNvSpPr/>
          <p:nvPr/>
        </p:nvSpPr>
        <p:spPr>
          <a:xfrm>
            <a:off x="1786363" y="4247218"/>
            <a:ext cx="8544949" cy="2062103"/>
          </a:xfrm>
          <a:prstGeom prst="rect">
            <a:avLst/>
          </a:prstGeom>
        </p:spPr>
        <p:txBody>
          <a:bodyPr wrap="square">
            <a:spAutoFit/>
          </a:bodyPr>
          <a:lstStyle/>
          <a:p>
            <a:pPr algn="ctr"/>
            <a:r>
              <a:rPr lang="fr-FR" sz="3200" b="1" dirty="0">
                <a:latin typeface="Book Antiqua" pitchFamily="18" charset="0"/>
              </a:rPr>
              <a:t>Tu les ramènes et Tu les plantes</a:t>
            </a:r>
          </a:p>
          <a:p>
            <a:pPr algn="ctr"/>
            <a:r>
              <a:rPr lang="fr-FR" sz="3200" b="1" dirty="0">
                <a:latin typeface="Book Antiqua" pitchFamily="18" charset="0"/>
              </a:rPr>
              <a:t>Sur le mont de Ton héritage</a:t>
            </a:r>
          </a:p>
          <a:p>
            <a:pPr algn="ctr"/>
            <a:r>
              <a:rPr lang="fr-FR" sz="3200" b="1" dirty="0">
                <a:latin typeface="Book Antiqua" pitchFamily="18" charset="0"/>
              </a:rPr>
              <a:t>Au lieu que Tu as préparé</a:t>
            </a:r>
          </a:p>
          <a:p>
            <a:pPr algn="ctr"/>
            <a:r>
              <a:rPr lang="fr-FR" sz="3200" b="1" dirty="0">
                <a:latin typeface="Book Antiqua" pitchFamily="18" charset="0"/>
              </a:rPr>
              <a:t>Seigneur, pour être Ta demeure</a:t>
            </a:r>
          </a:p>
        </p:txBody>
      </p:sp>
    </p:spTree>
    <p:extLst>
      <p:ext uri="{BB962C8B-B14F-4D97-AF65-F5344CB8AC3E}">
        <p14:creationId xmlns:p14="http://schemas.microsoft.com/office/powerpoint/2010/main" val="861814814"/>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Père, Fils et Saint-Esprit, dès le commencement, maintenant et pour les siècles des siècles. Amen !</a:t>
            </a:r>
          </a:p>
          <a:p>
            <a:pPr marL="0" indent="0" algn="just">
              <a:buNone/>
            </a:pPr>
            <a:endParaRPr lang="fr-FR" sz="2800" b="1" dirty="0"/>
          </a:p>
          <a:p>
            <a:pPr marL="0" indent="0" algn="just">
              <a:buNone/>
            </a:pPr>
            <a:r>
              <a:rPr lang="fr-FR" sz="2800" b="1" dirty="0"/>
              <a:t>Il est bon de confesser le Seigneur, de chanter Ton Nom ô Très-Haut et d'annoncer Ta miséricorde tout le jour et Ta justice durant la nuit.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أيها الآب والابن والروح</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القدس، الكائن منذ البدء</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والآن وإلى الأبد. آمين.</a:t>
            </a:r>
            <a:endParaRPr lang="fr-FR" altLang="fr-FR" sz="34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400" b="1" dirty="0">
                <a:latin typeface="Times New Roman" panose="02020603050405020304" pitchFamily="18" charset="0"/>
                <a:cs typeface="Times New Roman" panose="02020603050405020304" pitchFamily="18" charset="0"/>
              </a:rPr>
              <a:t>جيد هو الاعتراف للرب،</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والترتيل لاسمك أيها العلي.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أن يخبر برحمتك في</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الغدوات، وحقك في كل</a:t>
            </a:r>
            <a:r>
              <a:rPr lang="fr-FR" altLang="fr-FR" sz="3400" b="1" dirty="0">
                <a:latin typeface="Times New Roman" panose="02020603050405020304" pitchFamily="18" charset="0"/>
                <a:cs typeface="Times New Roman" panose="02020603050405020304" pitchFamily="18" charset="0"/>
              </a:rPr>
              <a:t> </a:t>
            </a:r>
            <a:r>
              <a:rPr lang="ar-SA" altLang="fr-FR" sz="3400" b="1" dirty="0">
                <a:latin typeface="Times New Roman" panose="02020603050405020304" pitchFamily="18" charset="0"/>
                <a:cs typeface="Times New Roman" panose="02020603050405020304" pitchFamily="18" charset="0"/>
              </a:rPr>
              <a:t>ليلة.</a:t>
            </a:r>
            <a:endParaRPr kumimoji="0" lang="ar-SA" altLang="fr-FR" sz="34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92579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Shape 2858"/>
        <p:cNvGrpSpPr/>
        <p:nvPr/>
      </p:nvGrpSpPr>
      <p:grpSpPr>
        <a:xfrm>
          <a:off x="0" y="0"/>
          <a:ext cx="0" cy="0"/>
          <a:chOff x="0" y="0"/>
          <a:chExt cx="0" cy="0"/>
        </a:xfrm>
      </p:grpSpPr>
      <p:sp>
        <p:nvSpPr>
          <p:cNvPr id="2859" name="Google Shape;2859;p409"/>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4400" b="1" i="0" u="none" dirty="0" err="1">
                <a:latin typeface="Calibri"/>
                <a:ea typeface="Calibri"/>
                <a:cs typeface="Calibri"/>
                <a:sym typeface="Calibri"/>
              </a:rPr>
              <a:t>الرب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أكثر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الصنيع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فصرنا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فرحين</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فلنقل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بغير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سكوت</a:t>
            </a:r>
            <a:r>
              <a:rPr lang="en-US" sz="4400" b="1" u="none" dirty="0">
                <a:latin typeface="Calibri"/>
                <a:ea typeface="Calibri"/>
                <a:cs typeface="Calibri"/>
                <a:sym typeface="Calibri"/>
              </a:rPr>
              <a:t>،</a:t>
            </a:r>
            <a:r>
              <a:rPr lang="en-US" sz="4400" b="1" u="none" dirty="0">
                <a:solidFill>
                  <a:srgbClr val="C00000"/>
                </a:solidFill>
                <a:latin typeface="Calibri"/>
                <a:ea typeface="Calibri"/>
                <a:cs typeface="Calibri"/>
                <a:sym typeface="Calibri"/>
              </a:rPr>
              <a:t> </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marL="0" marR="0" lvl="0" indent="0" algn="just" rtl="1">
              <a:lnSpc>
                <a:spcPct val="100000"/>
              </a:lnSpc>
              <a:spcBef>
                <a:spcPts val="0"/>
              </a:spcBef>
              <a:spcAft>
                <a:spcPts val="0"/>
              </a:spcAft>
              <a:buClr>
                <a:srgbClr val="FFFFFF"/>
              </a:buClr>
              <a:buSzPts val="4400"/>
              <a:buFont typeface="Calibri"/>
              <a:buNone/>
            </a:pPr>
            <a:endParaRPr b="1" dirty="0">
              <a:solidFill>
                <a:srgbClr val="C00000"/>
              </a:solidFill>
            </a:endParaRPr>
          </a:p>
        </p:txBody>
      </p:sp>
      <p:sp>
        <p:nvSpPr>
          <p:cNvPr id="2860" name="Google Shape;2860;p409"/>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sym typeface="Arial"/>
              </a:rPr>
              <a:t>+ `A `P=o=c tase `</a:t>
            </a:r>
            <a:r>
              <a:rPr lang="en-US" sz="3600" b="1" i="0" u="none" dirty="0" err="1">
                <a:latin typeface="CS Avva Shenouda" panose="020B7200000000000000" pitchFamily="34" charset="0"/>
                <a:sym typeface="Arial"/>
              </a:rPr>
              <a:t>iri</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neman</a:t>
            </a:r>
            <a:r>
              <a:rPr lang="en-US" sz="3600" b="1" i="0" u="none" dirty="0">
                <a:latin typeface="CS Avva Shenouda" panose="020B7200000000000000" pitchFamily="34" charset="0"/>
                <a:sym typeface="Arial"/>
              </a:rPr>
              <a:t>      @ </a:t>
            </a:r>
            <a:r>
              <a:rPr lang="en-US" sz="3600" b="1" i="0" u="none" dirty="0" err="1">
                <a:latin typeface="CS Avva Shenouda" panose="020B7200000000000000" pitchFamily="34" charset="0"/>
                <a:sym typeface="Arial"/>
              </a:rPr>
              <a:t>answpi</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n`ounof</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mmon</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marenjoc</a:t>
            </a:r>
            <a:r>
              <a:rPr lang="en-US" sz="3600" b="1" i="0" u="none" dirty="0">
                <a:latin typeface="CS Avva Shenouda" panose="020B7200000000000000" pitchFamily="34" charset="0"/>
                <a:sym typeface="Arial"/>
              </a:rPr>
              <a:t> `</a:t>
            </a:r>
            <a:r>
              <a:rPr lang="en-US" sz="3600" b="1" i="0" u="none" dirty="0" err="1">
                <a:latin typeface="CS Avva Shenouda" panose="020B7200000000000000" pitchFamily="34" charset="0"/>
                <a:sym typeface="Arial"/>
              </a:rPr>
              <a:t>n,arwf</a:t>
            </a:r>
            <a:r>
              <a:rPr lang="en-US" sz="3600" b="1" i="0" u="none" dirty="0">
                <a:latin typeface="CS Avva Shenouda" panose="020B7200000000000000" pitchFamily="34" charset="0"/>
                <a:sym typeface="Arial"/>
              </a:rPr>
              <a:t> an@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61" name="Google Shape;2861;p409"/>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nous </a:t>
            </a:r>
            <a:r>
              <a:rPr lang="en-US" sz="3200" b="1" i="0" u="none" dirty="0" err="1">
                <a:latin typeface="Book Antiqua"/>
                <a:ea typeface="Book Antiqua"/>
                <a:cs typeface="Book Antiqua"/>
                <a:sym typeface="Book Antiqua"/>
              </a:rPr>
              <a:t>comble</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bienfaits</a:t>
            </a:r>
            <a:r>
              <a:rPr lang="en-US" sz="3200" b="1" i="0" u="none" dirty="0">
                <a:latin typeface="Book Antiqua"/>
                <a:ea typeface="Book Antiqua"/>
                <a:cs typeface="Book Antiqua"/>
                <a:sym typeface="Book Antiqua"/>
              </a:rPr>
              <a: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Sa joie, nous a </a:t>
            </a:r>
            <a:r>
              <a:rPr lang="en-US" sz="3200" b="1" i="0" u="none" dirty="0" err="1">
                <a:latin typeface="Book Antiqua"/>
                <a:ea typeface="Book Antiqua"/>
                <a:cs typeface="Book Antiqua"/>
                <a:sym typeface="Book Antiqua"/>
              </a:rPr>
              <a:t>donnée</a:t>
            </a:r>
            <a:r>
              <a:rPr lang="en-US" sz="3200" b="1" i="0" u="none" dirty="0">
                <a:latin typeface="Book Antiqua"/>
                <a:ea typeface="Book Antiqua"/>
                <a:cs typeface="Book Antiqua"/>
                <a:sym typeface="Book Antiqua"/>
              </a:rPr>
              <a: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Proclamons</a:t>
            </a:r>
            <a:r>
              <a:rPr lang="en-US" sz="3200" b="1" i="0" u="none" dirty="0">
                <a:latin typeface="Book Antiqua"/>
                <a:ea typeface="Book Antiqua"/>
                <a:cs typeface="Book Antiqua"/>
                <a:sym typeface="Book Antiqua"/>
              </a:rPr>
              <a:t> le à </a:t>
            </a:r>
            <a:r>
              <a:rPr lang="en-US" sz="3200" b="1" i="0" u="none" dirty="0" err="1">
                <a:latin typeface="Book Antiqua"/>
                <a:ea typeface="Book Antiqua"/>
                <a:cs typeface="Book Antiqua"/>
                <a:sym typeface="Book Antiqua"/>
              </a:rPr>
              <a:t>jamais</a:t>
            </a:r>
            <a:r>
              <a:rPr lang="en-US" sz="3200" b="1" i="0" u="none" dirty="0">
                <a:latin typeface="Book Antiqua"/>
                <a:ea typeface="Book Antiqua"/>
                <a:cs typeface="Book Antiqua"/>
                <a:sym typeface="Book Antiqua"/>
              </a:rPr>
              <a:t>.</a:t>
            </a:r>
            <a:endParaRPr b="1" dirty="0"/>
          </a:p>
          <a:p>
            <a:pPr lvl="0" algn="ctr">
              <a:buClr>
                <a:srgbClr val="FFFFFF"/>
              </a:buClr>
              <a:buSzPts val="3200"/>
            </a:pPr>
            <a:r>
              <a:rPr lang="en-US" sz="3600" b="1" dirty="0">
                <a:latin typeface="CS Avva Shenouda" panose="020B7200000000000000" pitchFamily="34" charset="0"/>
                <a:sym typeface="Arial"/>
              </a:rPr>
              <a:t> </a:t>
            </a:r>
            <a:r>
              <a:rPr lang="en-US" sz="3600" b="1" dirty="0" err="1">
                <a:solidFill>
                  <a:srgbClr val="C00000"/>
                </a:solidFill>
                <a:latin typeface="CS Avva Shenouda" panose="020B7200000000000000" pitchFamily="34" charset="0"/>
                <a:sym typeface="Arial"/>
              </a:rPr>
              <a:t>Agioc</a:t>
            </a:r>
            <a:r>
              <a:rPr lang="en-US" sz="3600" b="1" dirty="0">
                <a:solidFill>
                  <a:srgbClr val="C00000"/>
                </a:solidFill>
                <a:latin typeface="CS Avva Shenouda" panose="020B7200000000000000" pitchFamily="34" charset="0"/>
                <a:sym typeface="Arial"/>
              </a:rPr>
              <a:t> </a:t>
            </a:r>
            <a:r>
              <a:rPr lang="en-US" sz="3600" b="1" i="0" u="none" dirty="0">
                <a:solidFill>
                  <a:srgbClr val="C00000"/>
                </a:solidFill>
                <a:latin typeface="CS Avva Shenouda" panose="020B7200000000000000" pitchFamily="34" charset="0"/>
                <a:ea typeface="Arial"/>
                <a:cs typeface="Arial"/>
                <a:sym typeface="Arial"/>
              </a:rPr>
              <a:t>`</a:t>
            </a:r>
            <a:r>
              <a:rPr lang="en-US" sz="3600" b="1" i="0" u="none" dirty="0" err="1">
                <a:solidFill>
                  <a:srgbClr val="C00000"/>
                </a:solidFill>
                <a:latin typeface="CS Avva Shenouda" panose="020B7200000000000000" pitchFamily="34" charset="0"/>
                <a:ea typeface="Arial"/>
                <a:cs typeface="Arial"/>
                <a:sym typeface="Arial"/>
              </a:rPr>
              <a:t>A;anatoc</a:t>
            </a:r>
            <a:r>
              <a:rPr lang="en-US" sz="3600" b="1" i="0" u="none" dirty="0">
                <a:solidFill>
                  <a:srgbClr val="C00000"/>
                </a:solidFill>
                <a:latin typeface="CS Avva Shenouda" panose="020B7200000000000000" pitchFamily="34" charset="0"/>
                <a:ea typeface="Arial"/>
                <a:cs typeface="Arial"/>
                <a:sym typeface="Arial"/>
              </a:rPr>
              <a:t> </a:t>
            </a:r>
            <a:r>
              <a:rPr lang="en-US" sz="3600" b="1" i="0" u="none" dirty="0" err="1">
                <a:solidFill>
                  <a:srgbClr val="C00000"/>
                </a:solidFill>
                <a:latin typeface="CS Avva Shenouda" panose="020B7200000000000000" pitchFamily="34" charset="0"/>
                <a:ea typeface="Arial"/>
                <a:cs typeface="Arial"/>
                <a:sym typeface="Arial"/>
              </a:rPr>
              <a:t>nai</a:t>
            </a:r>
            <a:r>
              <a:rPr lang="en-US" sz="3600" b="1" i="0" u="none" dirty="0">
                <a:solidFill>
                  <a:srgbClr val="C00000"/>
                </a:solidFill>
                <a:latin typeface="CS Avva Shenouda" panose="020B7200000000000000" pitchFamily="34" charset="0"/>
                <a:ea typeface="Arial"/>
                <a:cs typeface="Arial"/>
                <a:sym typeface="Arial"/>
              </a:rPr>
              <a:t> nan. </a:t>
            </a:r>
            <a:endParaRPr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591182422"/>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867" name="Google Shape;2867;p410"/>
          <p:cNvSpPr txBox="1"/>
          <p:nvPr/>
        </p:nvSpPr>
        <p:spPr>
          <a:xfrm>
            <a:off x="6864349" y="718671"/>
            <a:ext cx="5164800" cy="307772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صِرت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مثلنا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إنساناً</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وحيد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الإله</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بغير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إستحالة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تغيير</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868" name="Google Shape;2868;p410"/>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Brotoc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mpenry</a:t>
            </a:r>
            <a:r>
              <a:rPr lang="en-US" sz="3600" b="1" i="0" u="none" dirty="0">
                <a:latin typeface="CS Avva Shenouda" panose="020B7200000000000000" pitchFamily="34" charset="0"/>
                <a:ea typeface="Arial"/>
                <a:cs typeface="Arial"/>
                <a:sym typeface="Arial"/>
              </a:rPr>
              <a:t>] @ `w </a:t>
            </a:r>
            <a:r>
              <a:rPr lang="en-US" sz="3600" b="1" i="0" u="none" dirty="0" err="1">
                <a:latin typeface="CS Avva Shenouda" panose="020B7200000000000000" pitchFamily="34" charset="0"/>
                <a:ea typeface="Arial"/>
                <a:cs typeface="Arial"/>
                <a:sym typeface="Arial"/>
              </a:rPr>
              <a:t>pimonogenyc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oumet`atvwnh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oumetatsib</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69" name="Google Shape;2869;p410"/>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Comme</a:t>
            </a:r>
            <a:r>
              <a:rPr lang="en-US" sz="3200" b="1" i="0" u="none" dirty="0">
                <a:latin typeface="Book Antiqua"/>
                <a:ea typeface="Book Antiqua"/>
                <a:cs typeface="Book Antiqua"/>
                <a:sym typeface="Book Antiqua"/>
              </a:rPr>
              <a:t> nous, Homme Il </a:t>
            </a:r>
            <a:r>
              <a:rPr lang="en-US" sz="3200" b="1" i="0" u="none" dirty="0" err="1">
                <a:latin typeface="Book Antiqua"/>
                <a:ea typeface="Book Antiqua"/>
                <a:cs typeface="Book Antiqua"/>
                <a:sym typeface="Book Antiqua"/>
              </a:rPr>
              <a:t>S'est</a:t>
            </a:r>
            <a:r>
              <a:rPr lang="en-US" sz="3200" b="1" i="0" u="none" dirty="0">
                <a:latin typeface="Book Antiqua"/>
                <a:ea typeface="Book Antiqua"/>
                <a:cs typeface="Book Antiqua"/>
                <a:sym typeface="Book Antiqua"/>
              </a:rPr>
              <a:t> fait.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unique de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Il est.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Sans mélange </a:t>
            </a:r>
            <a:r>
              <a:rPr lang="en-US" sz="3200" b="1" i="0" u="none" dirty="0" err="1">
                <a:latin typeface="Book Antiqua"/>
                <a:ea typeface="Book Antiqua"/>
                <a:cs typeface="Book Antiqua"/>
                <a:sym typeface="Book Antiqua"/>
              </a:rPr>
              <a:t>ou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changement</a:t>
            </a:r>
            <a:r>
              <a:rPr lang="en-US" sz="3200" b="1" i="0" u="none" dirty="0">
                <a:latin typeface="Book Antiqua"/>
                <a:ea typeface="Book Antiqua"/>
                <a:cs typeface="Book Antiqua"/>
                <a:sym typeface="Book Antiqua"/>
              </a:rPr>
              <a:t>.</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0859472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Shape 2874"/>
        <p:cNvGrpSpPr/>
        <p:nvPr/>
      </p:nvGrpSpPr>
      <p:grpSpPr>
        <a:xfrm>
          <a:off x="0" y="0"/>
          <a:ext cx="0" cy="0"/>
          <a:chOff x="0" y="0"/>
          <a:chExt cx="0" cy="0"/>
        </a:xfrm>
      </p:grpSpPr>
      <p:sp>
        <p:nvSpPr>
          <p:cNvPr id="2875" name="Google Shape;2875;p411"/>
          <p:cNvSpPr txBox="1"/>
          <p:nvPr/>
        </p:nvSpPr>
        <p:spPr>
          <a:xfrm>
            <a:off x="6864349" y="772290"/>
            <a:ext cx="5164800" cy="307772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أنت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هو</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يسوع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المسيح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إبن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الله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الكلمة</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الذاتى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الخالق</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876" name="Google Shape;2876;p411"/>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Ge gar `</a:t>
            </a:r>
            <a:r>
              <a:rPr lang="en-US" sz="3600" b="1" i="0" u="none" dirty="0" err="1">
                <a:latin typeface="CS Avva Shenouda" panose="020B7200000000000000" pitchFamily="34" charset="0"/>
                <a:ea typeface="Arial"/>
                <a:cs typeface="Arial"/>
                <a:sym typeface="Arial"/>
              </a:rPr>
              <a:t>N;ok</a:t>
            </a:r>
            <a:r>
              <a:rPr lang="en-US" sz="3600" b="1" i="0" u="none" dirty="0">
                <a:latin typeface="CS Avva Shenouda" panose="020B7200000000000000" pitchFamily="34" charset="0"/>
                <a:ea typeface="Arial"/>
                <a:cs typeface="Arial"/>
                <a:sym typeface="Arial"/>
              </a:rPr>
              <a:t> pe I=y=c P=,=c@ `</a:t>
            </a:r>
            <a:r>
              <a:rPr lang="en-US" sz="3600" b="1" i="0" u="none" dirty="0" err="1">
                <a:latin typeface="CS Avva Shenouda" panose="020B7200000000000000" pitchFamily="34" charset="0"/>
                <a:ea typeface="Arial"/>
                <a:cs typeface="Arial"/>
                <a:sym typeface="Arial"/>
              </a:rPr>
              <a:t>pSyri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piLogoc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pi`Aidioc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nDumiorgoc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77" name="Google Shape;2877;p411"/>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Oui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Messie</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Parole et Vie</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Créateur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Celui</a:t>
            </a:r>
            <a:r>
              <a:rPr lang="en-US" sz="3200" b="1" i="0" u="none" dirty="0">
                <a:latin typeface="Book Antiqua"/>
                <a:ea typeface="Book Antiqua"/>
                <a:cs typeface="Book Antiqua"/>
                <a:sym typeface="Book Antiqua"/>
              </a:rPr>
              <a:t> qui </a:t>
            </a:r>
            <a:r>
              <a:rPr lang="en-US" sz="3200" b="1" i="0" u="none" dirty="0" err="1">
                <a:latin typeface="Book Antiqua"/>
                <a:ea typeface="Book Antiqua"/>
                <a:cs typeface="Book Antiqua"/>
                <a:sym typeface="Book Antiqua"/>
              </a:rPr>
              <a:t>est</a:t>
            </a:r>
            <a:endParaRPr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6623790"/>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412"/>
          <p:cNvSpPr txBox="1"/>
          <p:nvPr/>
        </p:nvSpPr>
        <p:spPr>
          <a:xfrm>
            <a:off x="6864349" y="740932"/>
            <a:ext cx="5164800" cy="2893059"/>
          </a:xfrm>
          <a:prstGeom prst="rect">
            <a:avLst/>
          </a:prstGeom>
          <a:noFill/>
          <a:ln>
            <a:noFill/>
          </a:ln>
        </p:spPr>
        <p:txBody>
          <a:bodyPr spcFirstLastPara="1" wrap="square" lIns="91425" tIns="45700" rIns="91425" bIns="45700" anchor="t" anchorCtr="0">
            <a:spAutoFit/>
          </a:bodyPr>
          <a:lstStyle/>
          <a:p>
            <a:pPr lvl="0" algn="just" rtl="1">
              <a:buClr>
                <a:srgbClr val="FFFFFF"/>
              </a:buClr>
              <a:buSzPts val="4100"/>
            </a:pPr>
            <a:r>
              <a:rPr lang="en-US" sz="4100" b="1" i="0" u="none" dirty="0" err="1">
                <a:latin typeface="Calibri"/>
                <a:ea typeface="Calibri"/>
                <a:cs typeface="Calibri"/>
                <a:sym typeface="Calibri"/>
              </a:rPr>
              <a:t>أيها</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السيد</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محب</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البشر</a:t>
            </a:r>
            <a:r>
              <a:rPr lang="en-US" sz="4100" b="1" i="0" u="none" dirty="0">
                <a:latin typeface="Calibri"/>
                <a:ea typeface="Calibri"/>
                <a:cs typeface="Calibri"/>
                <a:sym typeface="Calibri"/>
              </a:rPr>
              <a:t>،</a:t>
            </a:r>
          </a:p>
          <a:p>
            <a:pPr lvl="0" algn="just" rtl="1">
              <a:buClr>
                <a:srgbClr val="FFFFFF"/>
              </a:buClr>
              <a:buSzPts val="4100"/>
            </a:pP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لك</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المجد</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والتقديس</a:t>
            </a:r>
            <a:r>
              <a:rPr lang="en-US" sz="4100" b="1" i="0" u="none" dirty="0">
                <a:latin typeface="Calibri"/>
                <a:ea typeface="Calibri"/>
                <a:cs typeface="Calibri"/>
                <a:sym typeface="Calibri"/>
              </a:rPr>
              <a:t>،</a:t>
            </a:r>
          </a:p>
          <a:p>
            <a:pPr lvl="0" algn="just" rtl="1">
              <a:buClr>
                <a:srgbClr val="FFFFFF"/>
              </a:buClr>
              <a:buSzPts val="4100"/>
            </a:pP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لأنك</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أتيت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وخلصتنا</a:t>
            </a:r>
            <a:r>
              <a:rPr lang="en-US" sz="4100" b="1" i="0" u="none" dirty="0">
                <a:latin typeface="Calibri"/>
                <a:ea typeface="Calibri"/>
                <a:cs typeface="Calibri"/>
                <a:sym typeface="Calibri"/>
              </a:rPr>
              <a:t>،</a:t>
            </a:r>
          </a:p>
          <a:p>
            <a:pPr lvl="0" algn="r">
              <a:buClr>
                <a:srgbClr val="FFFFFF"/>
              </a:buClr>
              <a:buSzPts val="3200"/>
            </a:pPr>
            <a:r>
              <a:rPr lang="en-US" sz="41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100"/>
            </a:pPr>
            <a:endParaRPr b="1" dirty="0"/>
          </a:p>
        </p:txBody>
      </p:sp>
      <p:sp>
        <p:nvSpPr>
          <p:cNvPr id="2884" name="Google Shape;2884;p412"/>
          <p:cNvSpPr txBox="1"/>
          <p:nvPr/>
        </p:nvSpPr>
        <p:spPr>
          <a:xfrm>
            <a:off x="431800" y="732995"/>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Decpota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Vulan</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ropon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vwk</a:t>
            </a:r>
            <a:r>
              <a:rPr lang="en-US" sz="3600" b="1" i="0" u="none" dirty="0">
                <a:latin typeface="CS Avva Shenouda" panose="020B7200000000000000" pitchFamily="34" charset="0"/>
                <a:ea typeface="Arial"/>
                <a:cs typeface="Arial"/>
                <a:sym typeface="Arial"/>
              </a:rPr>
              <a:t> pe </a:t>
            </a:r>
            <a:r>
              <a:rPr lang="en-US" sz="3600" b="1" i="0" u="none" dirty="0" err="1">
                <a:latin typeface="CS Avva Shenouda" panose="020B7200000000000000" pitchFamily="34" charset="0"/>
                <a:ea typeface="Arial"/>
                <a:cs typeface="Arial"/>
                <a:sym typeface="Arial"/>
              </a:rPr>
              <a:t>pi`w`ou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pi`agion</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ak`i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akcw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mmon</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85" name="Google Shape;2885;p412"/>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Gloire</a:t>
            </a:r>
            <a:r>
              <a:rPr lang="en-US" sz="3200" b="1" i="0" u="none" dirty="0">
                <a:latin typeface="Book Antiqua"/>
                <a:ea typeface="Book Antiqua"/>
                <a:cs typeface="Book Antiqua"/>
                <a:sym typeface="Book Antiqua"/>
              </a:rPr>
              <a:t> et Sanctification</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l'Ami</a:t>
            </a:r>
            <a:r>
              <a:rPr lang="en-US" sz="3200" b="1" i="0" u="none" dirty="0">
                <a:latin typeface="Book Antiqua"/>
                <a:ea typeface="Book Antiqua"/>
                <a:cs typeface="Book Antiqua"/>
                <a:sym typeface="Book Antiqua"/>
              </a:rPr>
              <a:t> du genre </a:t>
            </a:r>
            <a:r>
              <a:rPr lang="en-US" sz="3200" b="1" i="0" u="none" dirty="0" err="1">
                <a:latin typeface="Book Antiqua"/>
                <a:ea typeface="Book Antiqua"/>
                <a:cs typeface="Book Antiqua"/>
                <a:sym typeface="Book Antiqua"/>
              </a:rPr>
              <a:t>humain</a:t>
            </a:r>
            <a:r>
              <a:rPr lang="en-US" sz="3200" b="1" i="0" u="none" dirty="0">
                <a:latin typeface="Book Antiqua"/>
                <a:ea typeface="Book Antiqua"/>
                <a:cs typeface="Book Antiqua"/>
                <a:sym typeface="Book Antiqua"/>
              </a:rPr>
              <a: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Il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venu</a:t>
            </a:r>
            <a:r>
              <a:rPr lang="en-US" sz="3200" b="1" i="0" u="none" dirty="0">
                <a:latin typeface="Book Antiqua"/>
                <a:ea typeface="Book Antiqua"/>
                <a:cs typeface="Book Antiqua"/>
                <a:sym typeface="Book Antiqua"/>
              </a:rPr>
              <a:t> et nous a </a:t>
            </a:r>
            <a:r>
              <a:rPr lang="en-US" sz="3200" b="1" i="0" u="none" dirty="0" err="1">
                <a:latin typeface="Book Antiqua"/>
                <a:ea typeface="Book Antiqua"/>
                <a:cs typeface="Book Antiqua"/>
                <a:sym typeface="Book Antiqua"/>
              </a:rPr>
              <a:t>sauvés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0381156"/>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Shape 2890"/>
        <p:cNvGrpSpPr/>
        <p:nvPr/>
      </p:nvGrpSpPr>
      <p:grpSpPr>
        <a:xfrm>
          <a:off x="0" y="0"/>
          <a:ext cx="0" cy="0"/>
          <a:chOff x="0" y="0"/>
          <a:chExt cx="0" cy="0"/>
        </a:xfrm>
      </p:grpSpPr>
      <p:sp>
        <p:nvSpPr>
          <p:cNvPr id="2891" name="Google Shape;2891;p413"/>
          <p:cNvSpPr txBox="1"/>
          <p:nvPr/>
        </p:nvSpPr>
        <p:spPr>
          <a:xfrm>
            <a:off x="6864349" y="762998"/>
            <a:ext cx="5164800" cy="2523727"/>
          </a:xfrm>
          <a:prstGeom prst="rect">
            <a:avLst/>
          </a:prstGeom>
          <a:noFill/>
          <a:ln>
            <a:noFill/>
          </a:ln>
        </p:spPr>
        <p:txBody>
          <a:bodyPr spcFirstLastPara="1" wrap="square" lIns="91425" tIns="45700" rIns="91425" bIns="45700" anchor="t" anchorCtr="0">
            <a:spAutoFit/>
          </a:bodyPr>
          <a:lstStyle/>
          <a:p>
            <a:pPr lvl="0" algn="just" rtl="1">
              <a:buClr>
                <a:srgbClr val="FFFFFF"/>
              </a:buClr>
              <a:buSzPts val="4000"/>
            </a:pPr>
            <a:r>
              <a:rPr lang="en-US" sz="3200" b="1" i="0" u="none" dirty="0" err="1">
                <a:latin typeface="Calibri"/>
                <a:ea typeface="Calibri"/>
                <a:cs typeface="Calibri"/>
                <a:sym typeface="Calibri"/>
              </a:rPr>
              <a:t>إذ</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وقفت</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في</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موضع</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الحُكم</a:t>
            </a:r>
            <a:r>
              <a:rPr lang="en-US" sz="3200" b="1" i="0" u="none" dirty="0">
                <a:latin typeface="Calibri"/>
                <a:ea typeface="Calibri"/>
                <a:cs typeface="Calibri"/>
                <a:sym typeface="Calibri"/>
              </a:rPr>
              <a:t>،</a:t>
            </a:r>
          </a:p>
          <a:p>
            <a:pPr lvl="0" algn="just" rtl="1">
              <a:buClr>
                <a:srgbClr val="FFFFFF"/>
              </a:buClr>
              <a:buSzPts val="4000"/>
            </a:pP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أمام</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بيلاطس</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أيها</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الغير</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المحوى</a:t>
            </a:r>
            <a:r>
              <a:rPr lang="en-US" sz="3200" b="1" i="0" u="none" dirty="0">
                <a:latin typeface="Calibri"/>
                <a:ea typeface="Calibri"/>
                <a:cs typeface="Calibri"/>
                <a:sym typeface="Calibri"/>
              </a:rPr>
              <a:t>،</a:t>
            </a:r>
          </a:p>
          <a:p>
            <a:pPr lvl="0" algn="just" rtl="1">
              <a:buClr>
                <a:srgbClr val="FFFFFF"/>
              </a:buClr>
              <a:buSzPts val="4000"/>
            </a:pPr>
            <a:r>
              <a:rPr lang="en-US" sz="3600" b="1" i="0" u="none" dirty="0">
                <a:latin typeface="Calibri"/>
                <a:ea typeface="Calibri"/>
                <a:cs typeface="Calibri"/>
                <a:sym typeface="Calibri"/>
              </a:rPr>
              <a:t> </a:t>
            </a:r>
            <a:r>
              <a:rPr lang="en-US" sz="3200" b="1" i="0" u="none" dirty="0" err="1">
                <a:latin typeface="Calibri"/>
                <a:ea typeface="Calibri"/>
                <a:cs typeface="Calibri"/>
                <a:sym typeface="Calibri"/>
              </a:rPr>
              <a:t>لأجل</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خلاص</a:t>
            </a:r>
            <a:r>
              <a:rPr lang="en-US" sz="3200" b="1" i="0" u="none" dirty="0">
                <a:latin typeface="Calibri"/>
                <a:ea typeface="Calibri"/>
                <a:cs typeface="Calibri"/>
                <a:sym typeface="Calibri"/>
              </a:rPr>
              <a:t> </a:t>
            </a:r>
            <a:r>
              <a:rPr lang="en-US" sz="3200" b="1" i="0" u="none" dirty="0" err="1">
                <a:latin typeface="Calibri"/>
                <a:ea typeface="Calibri"/>
                <a:cs typeface="Calibri"/>
                <a:sym typeface="Calibri"/>
              </a:rPr>
              <a:t>العالم</a:t>
            </a:r>
            <a:r>
              <a:rPr lang="en-US" sz="3200" b="1" i="0" u="none" dirty="0">
                <a:latin typeface="Calibri"/>
                <a:ea typeface="Calibri"/>
                <a:cs typeface="Calibri"/>
                <a:sym typeface="Calibri"/>
              </a:rPr>
              <a:t>،</a:t>
            </a:r>
          </a:p>
          <a:p>
            <a:pPr lvl="0" algn="r">
              <a:buClr>
                <a:srgbClr val="FFFFFF"/>
              </a:buClr>
              <a:buSzPts val="3200"/>
            </a:pPr>
            <a:r>
              <a:rPr lang="en-US" sz="3600" b="1" i="0" u="none" dirty="0">
                <a:latin typeface="Calibri"/>
                <a:ea typeface="Calibri"/>
                <a:cs typeface="Calibri"/>
                <a:sym typeface="Calibri"/>
              </a:rPr>
              <a:t> </a:t>
            </a: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a:t>
            </a:r>
            <a:r>
              <a:rPr lang="it-IT" sz="3200" b="1" dirty="0">
                <a:solidFill>
                  <a:srgbClr val="C00000"/>
                </a:solidFill>
                <a:latin typeface="CS Avva Shenouda" panose="020B7200000000000000" pitchFamily="34" charset="0"/>
                <a:ea typeface="Arial"/>
                <a:cs typeface="Arial"/>
                <a:sym typeface="Arial"/>
              </a:rPr>
              <a:t>. </a:t>
            </a:r>
            <a:endParaRPr lang="it-IT" sz="2800" b="1" dirty="0">
              <a:solidFill>
                <a:srgbClr val="C00000"/>
              </a:solidFill>
              <a:latin typeface="CS Avva Shenouda" panose="020B7200000000000000" pitchFamily="34" charset="0"/>
            </a:endParaRPr>
          </a:p>
          <a:p>
            <a:pPr lvl="0" algn="just" rtl="1">
              <a:buClr>
                <a:srgbClr val="FFFFFF"/>
              </a:buClr>
              <a:buSzPts val="4000"/>
            </a:pPr>
            <a:endParaRPr b="1" dirty="0"/>
          </a:p>
        </p:txBody>
      </p:sp>
      <p:sp>
        <p:nvSpPr>
          <p:cNvPr id="2892" name="Google Shape;2892;p413"/>
          <p:cNvSpPr txBox="1"/>
          <p:nvPr/>
        </p:nvSpPr>
        <p:spPr>
          <a:xfrm>
            <a:off x="431800" y="755061"/>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E`ouman</a:t>
            </a:r>
            <a:r>
              <a:rPr lang="en-US" sz="3600" b="1" i="0" u="none" dirty="0">
                <a:latin typeface="CS Avva Shenouda" panose="020B7200000000000000" pitchFamily="34" charset="0"/>
                <a:ea typeface="Arial"/>
                <a:cs typeface="Arial"/>
                <a:sym typeface="Arial"/>
              </a:rPr>
              <a:t>]hap </a:t>
            </a:r>
            <a:r>
              <a:rPr lang="en-US" sz="3600" b="1" i="0" u="none" dirty="0" err="1">
                <a:latin typeface="CS Avva Shenouda" panose="020B7200000000000000" pitchFamily="34" charset="0"/>
                <a:ea typeface="Arial"/>
                <a:cs typeface="Arial"/>
                <a:sym typeface="Arial"/>
              </a:rPr>
              <a:t>nahren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Pilatoc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ak`ohi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pi`A,writoc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vnohem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mpikocmoc</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893" name="Google Shape;2893;p413"/>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Ponce Pilate </a:t>
            </a:r>
            <a:r>
              <a:rPr lang="en-US" sz="3200" b="1" i="0" u="none" dirty="0" err="1">
                <a:latin typeface="Book Antiqua"/>
                <a:ea typeface="Book Antiqua"/>
                <a:cs typeface="Book Antiqua"/>
                <a:sym typeface="Book Antiqua"/>
              </a:rPr>
              <a:t>T'a</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jugé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ô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illimité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t>
            </a:r>
            <a:r>
              <a:rPr lang="en-US" sz="3200" b="1" i="0" u="none" dirty="0" err="1">
                <a:latin typeface="Book Antiqua"/>
                <a:ea typeface="Book Antiqua"/>
                <a:cs typeface="Book Antiqua"/>
                <a:sym typeface="Book Antiqua"/>
              </a:rPr>
              <a:t>sauver</a:t>
            </a:r>
            <a:r>
              <a:rPr lang="en-US" sz="3200" b="1" i="0" u="none" dirty="0">
                <a:latin typeface="Book Antiqua"/>
                <a:ea typeface="Book Antiqua"/>
                <a:cs typeface="Book Antiqua"/>
                <a:sym typeface="Book Antiqua"/>
              </a:rPr>
              <a:t> le monde </a:t>
            </a:r>
            <a:r>
              <a:rPr lang="en-US" sz="3200" b="1" i="0" u="none" dirty="0" err="1">
                <a:latin typeface="Book Antiqua"/>
                <a:ea typeface="Book Antiqua"/>
                <a:cs typeface="Book Antiqua"/>
                <a:sym typeface="Book Antiqua"/>
              </a:rPr>
              <a:t>entier</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66934801"/>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Shape 2898"/>
        <p:cNvGrpSpPr/>
        <p:nvPr/>
      </p:nvGrpSpPr>
      <p:grpSpPr>
        <a:xfrm>
          <a:off x="0" y="0"/>
          <a:ext cx="0" cy="0"/>
          <a:chOff x="0" y="0"/>
          <a:chExt cx="0" cy="0"/>
        </a:xfrm>
      </p:grpSpPr>
      <p:sp>
        <p:nvSpPr>
          <p:cNvPr id="2899" name="Google Shape;2899;p414"/>
          <p:cNvSpPr txBox="1"/>
          <p:nvPr/>
        </p:nvSpPr>
        <p:spPr>
          <a:xfrm>
            <a:off x="6864349" y="772290"/>
            <a:ext cx="5164800" cy="2431394"/>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اللابس</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الحياة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الغير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المدرك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تألم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وقُبر</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أجل</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آدم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ليقيمه</a:t>
            </a:r>
            <a:r>
              <a:rPr lang="en-US" sz="4000" b="1" i="0" u="none" dirty="0">
                <a:latin typeface="Calibri"/>
                <a:ea typeface="Calibri"/>
                <a:cs typeface="Calibri"/>
                <a:sym typeface="Calibri"/>
              </a:rPr>
              <a:t>، </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2900" name="Google Shape;2900;p414"/>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Zw`yvoroc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nAt`stahof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afsep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mkah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aukocf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`Adam </a:t>
            </a:r>
            <a:r>
              <a:rPr lang="en-US" sz="3600" b="1" i="0" u="none" dirty="0" err="1">
                <a:latin typeface="CS Avva Shenouda" panose="020B7200000000000000" pitchFamily="34" charset="0"/>
                <a:ea typeface="Arial"/>
                <a:cs typeface="Arial"/>
                <a:sym typeface="Arial"/>
              </a:rPr>
              <a:t>e;reftounocf</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01" name="Google Shape;2901;p414"/>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l'éternelle</a:t>
            </a:r>
            <a:r>
              <a:rPr lang="en-US" sz="3200" b="1" i="0" u="none" dirty="0">
                <a:latin typeface="Book Antiqua"/>
                <a:ea typeface="Book Antiqua"/>
                <a:cs typeface="Book Antiqua"/>
                <a:sym typeface="Book Antiqua"/>
              </a:rPr>
              <a:t> vie</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Adam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sacrifies</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Crucifié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enseveli</a:t>
            </a:r>
            <a:endParaRPr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59660834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Shape 2906"/>
        <p:cNvGrpSpPr/>
        <p:nvPr/>
      </p:nvGrpSpPr>
      <p:grpSpPr>
        <a:xfrm>
          <a:off x="0" y="0"/>
          <a:ext cx="0" cy="0"/>
          <a:chOff x="0" y="0"/>
          <a:chExt cx="0" cy="0"/>
        </a:xfrm>
      </p:grpSpPr>
      <p:sp>
        <p:nvSpPr>
          <p:cNvPr id="2907" name="Google Shape;2907;p415"/>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هوذا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قِبَل</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صليبك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أنعمت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بالحرية</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ونلنا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الحياة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الحقيقية</a:t>
            </a: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08" name="Google Shape;2908;p415"/>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err="1">
                <a:latin typeface="CS Avva Shenouda" panose="020B7200000000000000" pitchFamily="34" charset="0"/>
                <a:ea typeface="Arial"/>
                <a:cs typeface="Arial"/>
                <a:sym typeface="Arial"/>
              </a:rPr>
              <a:t>Yppe</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pek`ctauroc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ak`er`hmot</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n`eleu;eroc</a:t>
            </a:r>
            <a:r>
              <a:rPr lang="en-US" sz="3600" b="1" i="0" u="none" dirty="0">
                <a:latin typeface="CS Avva Shenouda" panose="020B7200000000000000" pitchFamily="34" charset="0"/>
                <a:ea typeface="Arial"/>
                <a:cs typeface="Arial"/>
                <a:sym typeface="Arial"/>
              </a:rPr>
              <a:t>@ an[</a:t>
            </a:r>
            <a:r>
              <a:rPr lang="en-US" sz="3600" b="1" i="0" u="none" dirty="0" err="1">
                <a:latin typeface="CS Avva Shenouda" panose="020B7200000000000000" pitchFamily="34" charset="0"/>
                <a:ea typeface="Arial"/>
                <a:cs typeface="Arial"/>
                <a:sym typeface="Arial"/>
              </a:rPr>
              <a:t>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mpi`wnq</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n`aly;inoc</a:t>
            </a:r>
            <a:r>
              <a:rPr lang="en-US" sz="3600" b="1" i="0" u="none" dirty="0">
                <a:latin typeface="CS Avva Shenouda" panose="020B7200000000000000" pitchFamily="34" charset="0"/>
                <a:ea typeface="Arial"/>
                <a:cs typeface="Arial"/>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09" name="Google Shape;2909;p415"/>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Car </a:t>
            </a:r>
            <a:r>
              <a:rPr lang="en-US" sz="3200" b="1" i="0" u="none" dirty="0" err="1">
                <a:latin typeface="Book Antiqua"/>
                <a:ea typeface="Book Antiqua"/>
                <a:cs typeface="Book Antiqua"/>
                <a:sym typeface="Book Antiqua"/>
              </a:rPr>
              <a:t>voici</a:t>
            </a:r>
            <a:r>
              <a:rPr lang="en-US" sz="3200" b="1" i="0" u="none" dirty="0">
                <a:latin typeface="Book Antiqua"/>
                <a:ea typeface="Book Antiqua"/>
                <a:cs typeface="Book Antiqua"/>
                <a:sym typeface="Book Antiqua"/>
              </a:rPr>
              <a:t> que par Ta Croix</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Liberté</a:t>
            </a:r>
            <a:r>
              <a:rPr lang="en-US" sz="3200" b="1" i="0" u="none" dirty="0">
                <a:latin typeface="Book Antiqua"/>
                <a:ea typeface="Book Antiqua"/>
                <a:cs typeface="Book Antiqua"/>
                <a:sym typeface="Book Antiqua"/>
              </a:rPr>
              <a:t>, nous </a:t>
            </a:r>
            <a:r>
              <a:rPr lang="en-US" sz="3200" b="1" i="0" u="none" dirty="0" err="1">
                <a:latin typeface="Book Antiqua"/>
                <a:ea typeface="Book Antiqua"/>
                <a:cs typeface="Book Antiqua"/>
                <a:sym typeface="Book Antiqua"/>
              </a:rPr>
              <a:t>accordas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La </a:t>
            </a:r>
            <a:r>
              <a:rPr lang="en-US" sz="3200" b="1" i="0" u="none" dirty="0" err="1">
                <a:latin typeface="Book Antiqua"/>
                <a:ea typeface="Book Antiqua"/>
                <a:cs typeface="Book Antiqua"/>
                <a:sym typeface="Book Antiqua"/>
              </a:rPr>
              <a:t>vraie</a:t>
            </a:r>
            <a:r>
              <a:rPr lang="en-US" sz="3200" b="1" i="0" u="none" dirty="0">
                <a:latin typeface="Book Antiqua"/>
                <a:ea typeface="Book Antiqua"/>
                <a:cs typeface="Book Antiqua"/>
                <a:sym typeface="Book Antiqua"/>
              </a:rPr>
              <a:t> Vie,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nous donnas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7865249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416"/>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ذبيحة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طاهرة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مقبولة</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بغير</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عيب</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ولا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دنس</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رفعت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ذاتك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الحمل</a:t>
            </a: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16" name="Google Shape;2916;p416"/>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ucia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ectoubyout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ecsyp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n`ata</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n`at;wleb</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ak`wlf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e`pswi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piHiyb</a:t>
            </a:r>
            <a:r>
              <a:rPr lang="en-US" sz="3600" b="1" i="0" u="none" dirty="0">
                <a:latin typeface="CS Avva Shenouda" panose="020B7200000000000000" pitchFamily="34" charset="0"/>
                <a:ea typeface="Arial"/>
                <a:cs typeface="Arial"/>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17" name="Google Shape;2917;p416"/>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Sacrifice </a:t>
            </a:r>
            <a:r>
              <a:rPr lang="en-US" sz="3200" b="1" i="0" u="none" dirty="0" err="1">
                <a:latin typeface="Book Antiqua"/>
                <a:ea typeface="Book Antiqua"/>
                <a:cs typeface="Book Antiqua"/>
                <a:sym typeface="Book Antiqua"/>
              </a:rPr>
              <a:t>pur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agréé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Sans </a:t>
            </a:r>
            <a:r>
              <a:rPr lang="en-US" sz="3200" b="1" i="0" u="none" dirty="0" err="1">
                <a:latin typeface="Book Antiqua"/>
                <a:ea typeface="Book Antiqua"/>
                <a:cs typeface="Book Antiqua"/>
                <a:sym typeface="Book Antiqua"/>
              </a:rPr>
              <a:t>souillure</a:t>
            </a:r>
            <a:r>
              <a:rPr lang="en-US" sz="3200" b="1" i="0" u="none" dirty="0">
                <a:latin typeface="Book Antiqua"/>
                <a:ea typeface="Book Antiqua"/>
                <a:cs typeface="Book Antiqua"/>
                <a:sym typeface="Book Antiqua"/>
              </a:rPr>
              <a:t> et sans </a:t>
            </a:r>
            <a:r>
              <a:rPr lang="en-US" sz="3200" b="1" i="0" u="none" dirty="0" err="1">
                <a:latin typeface="Book Antiqua"/>
                <a:ea typeface="Book Antiqua"/>
                <a:cs typeface="Book Antiqua"/>
                <a:sym typeface="Book Antiqua"/>
              </a:rPr>
              <a:t>défaut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élevé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Agneau</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0166367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Shape 2922"/>
        <p:cNvGrpSpPr/>
        <p:nvPr/>
      </p:nvGrpSpPr>
      <p:grpSpPr>
        <a:xfrm>
          <a:off x="0" y="0"/>
          <a:ext cx="0" cy="0"/>
          <a:chOff x="0" y="0"/>
          <a:chExt cx="0" cy="0"/>
        </a:xfrm>
      </p:grpSpPr>
      <p:sp>
        <p:nvSpPr>
          <p:cNvPr id="2923" name="Google Shape;2923;p417"/>
          <p:cNvSpPr txBox="1"/>
          <p:nvPr/>
        </p:nvSpPr>
        <p:spPr>
          <a:xfrm>
            <a:off x="6864349" y="740932"/>
            <a:ext cx="5164800" cy="2754560"/>
          </a:xfrm>
          <a:prstGeom prst="rect">
            <a:avLst/>
          </a:prstGeom>
          <a:noFill/>
          <a:ln>
            <a:noFill/>
          </a:ln>
        </p:spPr>
        <p:txBody>
          <a:bodyPr spcFirstLastPara="1" wrap="square" lIns="91425" tIns="45700" rIns="91425" bIns="45700" anchor="t" anchorCtr="0">
            <a:spAutoFit/>
          </a:bodyPr>
          <a:lstStyle/>
          <a:p>
            <a:pPr lvl="0" algn="just" rtl="1">
              <a:buClr>
                <a:srgbClr val="FFFFFF"/>
              </a:buClr>
              <a:buSzPts val="4100"/>
            </a:pPr>
            <a:r>
              <a:rPr lang="en-US" sz="4100" b="1" i="0" u="none" dirty="0" err="1">
                <a:latin typeface="Calibri"/>
                <a:ea typeface="Calibri"/>
                <a:cs typeface="Calibri"/>
                <a:sym typeface="Calibri"/>
              </a:rPr>
              <a:t>يا</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يسوع</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الحي</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الغير</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المائت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أبطلت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الموت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بموتك</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وحررت</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العالم</a:t>
            </a:r>
            <a:r>
              <a:rPr lang="en-US" sz="4100" b="1" i="0" u="none" dirty="0">
                <a:latin typeface="Calibri"/>
                <a:ea typeface="Calibri"/>
                <a:cs typeface="Calibri"/>
                <a:sym typeface="Calibri"/>
              </a:rPr>
              <a:t> </a:t>
            </a:r>
            <a:r>
              <a:rPr lang="en-US" sz="4100" b="1" i="0" u="none" dirty="0" err="1">
                <a:latin typeface="Calibri"/>
                <a:ea typeface="Calibri"/>
                <a:cs typeface="Calibri"/>
                <a:sym typeface="Calibri"/>
              </a:rPr>
              <a:t>كله</a:t>
            </a:r>
            <a:r>
              <a:rPr lang="en-US" sz="41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100"/>
            </a:pPr>
            <a:endParaRPr b="1" dirty="0"/>
          </a:p>
        </p:txBody>
      </p:sp>
      <p:sp>
        <p:nvSpPr>
          <p:cNvPr id="2924" name="Google Shape;2924;p417"/>
          <p:cNvSpPr txBox="1"/>
          <p:nvPr/>
        </p:nvSpPr>
        <p:spPr>
          <a:xfrm>
            <a:off x="431800" y="732995"/>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I=y=c </a:t>
            </a:r>
            <a:r>
              <a:rPr lang="en-US" sz="3600" b="1" i="0" u="none" dirty="0" err="1">
                <a:latin typeface="CS Avva Shenouda" panose="020B7200000000000000" pitchFamily="34" charset="0"/>
                <a:ea typeface="Arial"/>
                <a:cs typeface="Arial"/>
                <a:sym typeface="Arial"/>
              </a:rPr>
              <a:t>vyet`wnq</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pi`Atmou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akkwrf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m`vmou</a:t>
            </a:r>
            <a:r>
              <a:rPr lang="en-US" sz="3600" b="1" i="0" u="none"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hiten</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Pekmou</a:t>
            </a:r>
            <a:endParaRPr sz="3600" b="1" dirty="0">
              <a:latin typeface="CS Avva Shenouda" panose="020B7200000000000000" pitchFamily="34" charset="0"/>
              <a:ea typeface="Arial"/>
              <a:cs typeface="Arial"/>
            </a:endParaRPr>
          </a:p>
          <a:p>
            <a:pPr marL="0" marR="0" lvl="0" indent="0" algn="just" rtl="0">
              <a:lnSpc>
                <a:spcPct val="100000"/>
              </a:lnSpc>
              <a:spcBef>
                <a:spcPts val="0"/>
              </a:spcBef>
              <a:spcAft>
                <a:spcPts val="0"/>
              </a:spcAft>
              <a:buClr>
                <a:srgbClr val="FFFFFF"/>
              </a:buClr>
              <a:buSzPts val="3600"/>
              <a:buFont typeface="Arial"/>
              <a:buNone/>
            </a:pPr>
            <a:r>
              <a:rPr lang="en-US" sz="3600" b="1" dirty="0">
                <a:latin typeface="CS Avva Shenouda" panose="020B7200000000000000" pitchFamily="34" charset="0"/>
                <a:ea typeface="Arial"/>
                <a:cs typeface="Arial"/>
                <a:sym typeface="Arial"/>
              </a:rPr>
              <a:t>@</a:t>
            </a:r>
            <a:r>
              <a:rPr lang="en-US" sz="3600" b="1" dirty="0" err="1">
                <a:latin typeface="CS Avva Shenouda" panose="020B7200000000000000" pitchFamily="34" charset="0"/>
                <a:ea typeface="Arial"/>
                <a:cs typeface="Arial"/>
                <a:sym typeface="Arial"/>
              </a:rPr>
              <a:t>ak`erremhe</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mpikocmoc</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tyrou</a:t>
            </a:r>
            <a:endParaRPr sz="3600" b="1" dirty="0">
              <a:latin typeface="CS Avva Shenouda" panose="020B7200000000000000" pitchFamily="34" charset="0"/>
              <a:ea typeface="Arial"/>
              <a:cs typeface="Arial"/>
            </a:endParaRPr>
          </a:p>
          <a:p>
            <a:pPr algn="just">
              <a:buClr>
                <a:srgbClr val="FFFFFF"/>
              </a:buClr>
              <a:buSzPts val="3600"/>
            </a:pPr>
            <a:r>
              <a:rPr lang="en-US" sz="3600" b="1" dirty="0">
                <a:latin typeface="CS Avva Shenouda" panose="020B7200000000000000" pitchFamily="34" charset="0"/>
                <a:ea typeface="Arial"/>
                <a:cs typeface="Arial"/>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25" name="Google Shape;2925;p417"/>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vivant et </a:t>
            </a:r>
            <a:r>
              <a:rPr lang="en-US" sz="3200" b="1" i="0" u="none" dirty="0" err="1">
                <a:latin typeface="Book Antiqua"/>
                <a:ea typeface="Book Antiqua"/>
                <a:cs typeface="Book Antiqua"/>
                <a:sym typeface="Book Antiqua"/>
              </a:rPr>
              <a:t>immortel</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Ta mort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vaincu</a:t>
            </a:r>
            <a:r>
              <a:rPr lang="en-US" sz="3200" b="1" i="0" u="none" dirty="0">
                <a:latin typeface="Book Antiqua"/>
                <a:ea typeface="Book Antiqua"/>
                <a:cs typeface="Book Antiqua"/>
                <a:sym typeface="Book Antiqua"/>
              </a:rPr>
              <a:t> la mort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monde </a:t>
            </a:r>
            <a:r>
              <a:rPr lang="en-US" sz="3200" b="1" i="0" u="none" dirty="0" err="1">
                <a:latin typeface="Book Antiqua"/>
                <a:ea typeface="Book Antiqua"/>
                <a:cs typeface="Book Antiqua"/>
                <a:sym typeface="Book Antiqua"/>
              </a:rPr>
              <a:t>entier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libéré</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416155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موضعك المقدس </a:t>
            </a:r>
            <a:r>
              <a:rPr lang="ar-EG" sz="4400" b="1" dirty="0" err="1"/>
              <a:t>يارب</a:t>
            </a:r>
            <a:r>
              <a:rPr lang="ar-EG" sz="4400" b="1" dirty="0"/>
              <a:t> الذي  أعددته يداك. </a:t>
            </a:r>
            <a:r>
              <a:rPr lang="ar-EG" sz="4400" b="1" dirty="0" err="1"/>
              <a:t>يارب</a:t>
            </a:r>
            <a:r>
              <a:rPr lang="ar-EG" sz="4400" b="1" dirty="0"/>
              <a:t> تملك منذ الأزل والآن والى الأبد.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Pekma</a:t>
            </a:r>
            <a:r>
              <a:rPr lang="fr-FR" sz="3600" b="1" dirty="0">
                <a:latin typeface="CS Avva Shenouda" pitchFamily="34" charset="0"/>
              </a:rPr>
              <a:t> =e=;=</a:t>
            </a:r>
            <a:r>
              <a:rPr lang="fr-FR" sz="3600" b="1">
                <a:latin typeface="CS Avva Shenouda" pitchFamily="34" charset="0"/>
              </a:rPr>
              <a:t>u ``P</a:t>
            </a:r>
            <a:r>
              <a:rPr lang="fr-FR" sz="3600" b="1" dirty="0">
                <a:latin typeface="CS Avva Shenouda" pitchFamily="34" charset="0"/>
              </a:rPr>
              <a:t>¡ </a:t>
            </a:r>
            <a:r>
              <a:rPr lang="fr-FR" sz="3600" b="1" err="1">
                <a:latin typeface="CS Avva Shenouda" pitchFamily="34" charset="0"/>
              </a:rPr>
              <a:t>vyetaucebtwtf</a:t>
            </a:r>
            <a:r>
              <a:rPr lang="fr-FR" sz="3600" b="1">
                <a:latin typeface="CS Avva Shenouda" pitchFamily="34" charset="0"/>
              </a:rPr>
              <a:t> `nje </a:t>
            </a:r>
            <a:r>
              <a:rPr lang="fr-FR" sz="3600" b="1" dirty="0" err="1">
                <a:latin typeface="CS Avva Shenouda" pitchFamily="34" charset="0"/>
              </a:rPr>
              <a:t>nekjij</a:t>
            </a:r>
            <a:r>
              <a:rPr lang="fr-FR" sz="3600" b="1" dirty="0">
                <a:latin typeface="CS Avva Shenouda" pitchFamily="34" charset="0"/>
              </a:rPr>
              <a:t> </a:t>
            </a:r>
            <a:r>
              <a:rPr lang="fr-FR" sz="3600" b="1">
                <a:latin typeface="CS Avva Shenouda" pitchFamily="34" charset="0"/>
              </a:rPr>
              <a:t>@ `P</a:t>
            </a:r>
            <a:r>
              <a:rPr lang="fr-FR" sz="3600" b="1" dirty="0">
                <a:latin typeface="CS Avva Shenouda" pitchFamily="34" charset="0"/>
              </a:rPr>
              <a:t>¡ </a:t>
            </a:r>
            <a:r>
              <a:rPr lang="fr-FR" sz="3600" b="1" err="1">
                <a:latin typeface="CS Avva Shenouda" pitchFamily="34" charset="0"/>
              </a:rPr>
              <a:t>ekoi</a:t>
            </a:r>
            <a:r>
              <a:rPr lang="fr-FR" sz="3600" b="1">
                <a:latin typeface="CS Avva Shenouda" pitchFamily="34" charset="0"/>
              </a:rPr>
              <a:t> `nouro sa `eneh </a:t>
            </a:r>
            <a:r>
              <a:rPr lang="fr-FR" sz="3600" b="1" dirty="0">
                <a:latin typeface="CS Avva Shenouda" pitchFamily="34" charset="0"/>
              </a:rPr>
              <a:t>nem </a:t>
            </a:r>
            <a:r>
              <a:rPr lang="fr-FR" sz="3600" b="1" err="1">
                <a:latin typeface="CS Avva Shenouda" pitchFamily="34" charset="0"/>
              </a:rPr>
              <a:t>icjen</a:t>
            </a:r>
            <a:r>
              <a:rPr lang="fr-FR" sz="3600" b="1">
                <a:latin typeface="CS Avva Shenouda" pitchFamily="34" charset="0"/>
              </a:rPr>
              <a:t> `p`eneh </a:t>
            </a:r>
            <a:r>
              <a:rPr lang="fr-FR" sz="3600" b="1" err="1">
                <a:latin typeface="CS Avva Shenouda" pitchFamily="34" charset="0"/>
              </a:rPr>
              <a:t>ouoh</a:t>
            </a:r>
            <a:r>
              <a:rPr lang="fr-FR" sz="3600" b="1">
                <a:latin typeface="CS Avva Shenouda" pitchFamily="34" charset="0"/>
              </a:rPr>
              <a:t> `eti</a:t>
            </a:r>
            <a:r>
              <a:rPr lang="fr-FR" sz="3600" b="1" dirty="0">
                <a:latin typeface="CS Avva Shenouda" pitchFamily="34" charset="0"/>
              </a:rPr>
              <a:t>.</a:t>
            </a:r>
          </a:p>
        </p:txBody>
      </p:sp>
      <p:sp>
        <p:nvSpPr>
          <p:cNvPr id="7" name="Rectangle 6"/>
          <p:cNvSpPr/>
          <p:nvPr/>
        </p:nvSpPr>
        <p:spPr>
          <a:xfrm>
            <a:off x="911424" y="3959185"/>
            <a:ext cx="10081120" cy="1569660"/>
          </a:xfrm>
          <a:prstGeom prst="rect">
            <a:avLst/>
          </a:prstGeom>
        </p:spPr>
        <p:txBody>
          <a:bodyPr wrap="square">
            <a:spAutoFit/>
          </a:bodyPr>
          <a:lstStyle/>
          <a:p>
            <a:pPr algn="ctr"/>
            <a:r>
              <a:rPr lang="fr-FR" sz="3200" b="1" dirty="0">
                <a:latin typeface="Book Antiqua" pitchFamily="18" charset="0"/>
              </a:rPr>
              <a:t>Ton sanctuaire, ô Seigneur</a:t>
            </a:r>
          </a:p>
          <a:p>
            <a:pPr algn="ctr"/>
            <a:r>
              <a:rPr lang="fr-FR" sz="3200" b="1" dirty="0">
                <a:latin typeface="Book Antiqua" pitchFamily="18" charset="0"/>
              </a:rPr>
              <a:t>Celui que Tes mains établirent</a:t>
            </a:r>
          </a:p>
          <a:p>
            <a:pPr algn="ctr"/>
            <a:r>
              <a:rPr lang="fr-FR" sz="3200" b="1" dirty="0">
                <a:latin typeface="Book Antiqua" pitchFamily="18" charset="0"/>
              </a:rPr>
              <a:t>Tu règneras à tout jamais</a:t>
            </a:r>
          </a:p>
        </p:txBody>
      </p:sp>
    </p:spTree>
    <p:extLst>
      <p:ext uri="{BB962C8B-B14F-4D97-AF65-F5344CB8AC3E}">
        <p14:creationId xmlns:p14="http://schemas.microsoft.com/office/powerpoint/2010/main" val="38785060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Shape 2930"/>
        <p:cNvGrpSpPr/>
        <p:nvPr/>
      </p:nvGrpSpPr>
      <p:grpSpPr>
        <a:xfrm>
          <a:off x="0" y="0"/>
          <a:ext cx="0" cy="0"/>
          <a:chOff x="0" y="0"/>
          <a:chExt cx="0" cy="0"/>
        </a:xfrm>
      </p:grpSpPr>
      <p:sp>
        <p:nvSpPr>
          <p:cNvPr id="2931" name="Google Shape;2931;p418"/>
          <p:cNvSpPr txBox="1"/>
          <p:nvPr/>
        </p:nvSpPr>
        <p:spPr>
          <a:xfrm>
            <a:off x="6864349" y="718671"/>
            <a:ext cx="5164800" cy="295461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وسحقت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شوكة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الشيطان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والحية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الصماء</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وأخزيتهما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بقوتك</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32" name="Google Shape;2932;p418"/>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Ke</a:t>
            </a:r>
            <a:r>
              <a:rPr lang="en-US" sz="3600" b="1" i="0" u="none"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akqomqem</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nhancouri</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mpidemwn</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i`hfw</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nkauri</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ak</a:t>
            </a:r>
            <a:r>
              <a:rPr lang="en-US" sz="3600" b="1" dirty="0">
                <a:latin typeface="CS Avva Shenouda" panose="020B7200000000000000" pitchFamily="34" charset="0"/>
                <a:ea typeface="Arial"/>
                <a:cs typeface="Arial"/>
                <a:sym typeface="Arial"/>
              </a:rPr>
              <a:t>[</a:t>
            </a:r>
            <a:r>
              <a:rPr lang="en-US" sz="3600" b="1" dirty="0" err="1">
                <a:latin typeface="CS Avva Shenouda" panose="020B7200000000000000" pitchFamily="34" charset="0"/>
                <a:ea typeface="Arial"/>
                <a:cs typeface="Arial"/>
                <a:sym typeface="Arial"/>
              </a:rPr>
              <a:t>isipi</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mmoc</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qen</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tekmetjwri</a:t>
            </a:r>
            <a:r>
              <a:rPr lang="en-US" sz="3600" b="1" dirty="0">
                <a:latin typeface="CS Avva Shenouda" panose="020B7200000000000000" pitchFamily="34" charset="0"/>
                <a:ea typeface="Arial"/>
                <a:cs typeface="Arial"/>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33" name="Google Shape;2933;p418"/>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Du </a:t>
            </a:r>
            <a:r>
              <a:rPr lang="en-US" sz="3200" b="1" i="0" u="none" dirty="0" err="1">
                <a:latin typeface="Book Antiqua"/>
                <a:ea typeface="Book Antiqua"/>
                <a:cs typeface="Book Antiqua"/>
                <a:sym typeface="Book Antiqua"/>
              </a:rPr>
              <a:t>démon</a:t>
            </a:r>
            <a:r>
              <a:rPr lang="en-US" sz="3200" b="1" i="0" u="none" dirty="0">
                <a:latin typeface="Book Antiqua"/>
                <a:ea typeface="Book Antiqua"/>
                <a:cs typeface="Book Antiqua"/>
                <a:sym typeface="Book Antiqua"/>
              </a:rPr>
              <a:t> et du serpent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détruit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l'aiguillon</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Ta force,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confonds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05544669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Shape 2938"/>
        <p:cNvGrpSpPr/>
        <p:nvPr/>
      </p:nvGrpSpPr>
      <p:grpSpPr>
        <a:xfrm>
          <a:off x="0" y="0"/>
          <a:ext cx="0" cy="0"/>
          <a:chOff x="0" y="0"/>
          <a:chExt cx="0" cy="0"/>
        </a:xfrm>
      </p:grpSpPr>
      <p:sp>
        <p:nvSpPr>
          <p:cNvPr id="2939" name="Google Shape;2939;p419"/>
          <p:cNvSpPr txBox="1"/>
          <p:nvPr/>
        </p:nvSpPr>
        <p:spPr>
          <a:xfrm>
            <a:off x="6864349" y="743253"/>
            <a:ext cx="5164800" cy="2431394"/>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000" b="1" i="0" u="none" dirty="0" err="1">
                <a:latin typeface="Calibri"/>
                <a:ea typeface="Calibri"/>
                <a:cs typeface="Calibri"/>
                <a:sym typeface="Calibri"/>
              </a:rPr>
              <a:t>ثم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خلصت</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شعبك</a:t>
            </a:r>
            <a:r>
              <a:rPr lang="en-US" sz="40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آدم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وحواء</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وجنسهما</a:t>
            </a:r>
            <a:r>
              <a:rPr lang="en-US" sz="40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الجحيم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المملوء</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كآبة</a:t>
            </a:r>
            <a:r>
              <a:rPr lang="en-US" sz="4000" b="1" i="0" u="none" dirty="0">
                <a:latin typeface="Calibri"/>
                <a:ea typeface="Calibri"/>
                <a:cs typeface="Calibri"/>
                <a:sym typeface="Calibri"/>
              </a:rPr>
              <a:t>،</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2940" name="Google Shape;2940;p419"/>
          <p:cNvSpPr txBox="1"/>
          <p:nvPr/>
        </p:nvSpPr>
        <p:spPr>
          <a:xfrm>
            <a:off x="431800" y="735316"/>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Loipon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akcw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mpekla`oc</a:t>
            </a:r>
            <a:r>
              <a:rPr lang="en-US" sz="3600" b="1" i="0" u="none" dirty="0">
                <a:latin typeface="CS Avva Shenouda" panose="020B7200000000000000" pitchFamily="34" charset="0"/>
                <a:ea typeface="Arial"/>
                <a:cs typeface="Arial"/>
                <a:sym typeface="Arial"/>
              </a:rPr>
              <a:t>@ `Adam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Eua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pougenoc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`Amen] </a:t>
            </a:r>
            <a:r>
              <a:rPr lang="en-US" sz="3600" b="1" i="0" u="none" dirty="0" err="1">
                <a:latin typeface="CS Avva Shenouda" panose="020B7200000000000000" pitchFamily="34" charset="0"/>
                <a:ea typeface="Arial"/>
                <a:cs typeface="Arial"/>
                <a:sym typeface="Arial"/>
              </a:rPr>
              <a:t>e;meh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mpa;oc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41" name="Google Shape;2941;p419"/>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Ton </a:t>
            </a:r>
            <a:r>
              <a:rPr lang="en-US" sz="3200" b="1" i="0" u="none" dirty="0" err="1">
                <a:latin typeface="Book Antiqua"/>
                <a:ea typeface="Book Antiqua"/>
                <a:cs typeface="Book Antiqua"/>
                <a:sym typeface="Book Antiqua"/>
              </a:rPr>
              <a:t>peuple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sauvas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 </a:t>
            </a:r>
            <a:r>
              <a:rPr lang="en-US" sz="3200" b="1" i="0" u="none" dirty="0" err="1">
                <a:latin typeface="Book Antiqua"/>
                <a:ea typeface="Book Antiqua"/>
                <a:cs typeface="Book Antiqua"/>
                <a:sym typeface="Book Antiqua"/>
              </a:rPr>
              <a:t>l'enfer</a:t>
            </a:r>
            <a:r>
              <a:rPr lang="en-US" sz="3200" b="1" i="0" u="none" dirty="0">
                <a:latin typeface="Book Antiqua"/>
                <a:ea typeface="Book Antiqua"/>
                <a:cs typeface="Book Antiqua"/>
                <a:sym typeface="Book Antiqua"/>
              </a:rPr>
              <a:t> et du </a:t>
            </a:r>
            <a:r>
              <a:rPr lang="en-US" sz="3200" b="1" i="0" u="none" dirty="0" err="1">
                <a:latin typeface="Book Antiqua"/>
                <a:ea typeface="Book Antiqua"/>
                <a:cs typeface="Book Antiqua"/>
                <a:sym typeface="Book Antiqua"/>
              </a:rPr>
              <a:t>trépas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Adam et Eve </a:t>
            </a:r>
            <a:r>
              <a:rPr lang="en-US" sz="3200" b="1" i="0" u="none" dirty="0" err="1">
                <a:latin typeface="Book Antiqua"/>
                <a:ea typeface="Book Antiqua"/>
                <a:cs typeface="Book Antiqua"/>
                <a:sym typeface="Book Antiqua"/>
              </a:rPr>
              <a:t>délivras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23312593"/>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Shape 2946"/>
        <p:cNvGrpSpPr/>
        <p:nvPr/>
      </p:nvGrpSpPr>
      <p:grpSpPr>
        <a:xfrm>
          <a:off x="0" y="0"/>
          <a:ext cx="0" cy="0"/>
          <a:chOff x="0" y="0"/>
          <a:chExt cx="0" cy="0"/>
        </a:xfrm>
      </p:grpSpPr>
      <p:sp>
        <p:nvSpPr>
          <p:cNvPr id="2947" name="Google Shape;2947;p420"/>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فلنقل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بفرح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a:t>
            </a:r>
            <a:r>
              <a:rPr lang="en-US" sz="44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داود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المبارك</a:t>
            </a:r>
            <a:r>
              <a:rPr lang="en-US" sz="4400" b="1" i="0" u="none" dirty="0">
                <a:latin typeface="Calibri"/>
                <a:ea typeface="Calibri"/>
                <a:cs typeface="Calibri"/>
                <a:sym typeface="Calibri"/>
              </a:rPr>
              <a:t>،</a:t>
            </a:r>
          </a:p>
          <a:p>
            <a:pPr marL="0" marR="0" lvl="0" indent="0" algn="just" rtl="1">
              <a:lnSpc>
                <a:spcPct val="100000"/>
              </a:lnSpc>
              <a:spcBef>
                <a:spcPts val="0"/>
              </a:spcBef>
              <a:spcAft>
                <a:spcPts val="0"/>
              </a:spcAft>
              <a:buClr>
                <a:srgbClr val="FFFFFF"/>
              </a:buClr>
              <a:buSzPts val="4400"/>
              <a:buFont typeface="Calibri"/>
              <a:buNone/>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قم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لماذا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تنام</a:t>
            </a:r>
            <a:r>
              <a:rPr lang="en-US" sz="4400" b="1" i="0" u="none" dirty="0">
                <a:latin typeface="Calibri"/>
                <a:ea typeface="Calibri"/>
                <a:cs typeface="Calibri"/>
                <a:sym typeface="Calibri"/>
              </a:rPr>
              <a:t>، </a:t>
            </a:r>
            <a:endParaRPr lang="en-US" sz="4400" b="1" i="0" u="none" dirty="0">
              <a:solidFill>
                <a:srgbClr val="C00000"/>
              </a:solidFill>
              <a:latin typeface="Calibri"/>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marL="0" marR="0" lvl="0" indent="0" algn="just" rtl="1">
              <a:lnSpc>
                <a:spcPct val="100000"/>
              </a:lnSpc>
              <a:spcBef>
                <a:spcPts val="0"/>
              </a:spcBef>
              <a:spcAft>
                <a:spcPts val="0"/>
              </a:spcAft>
              <a:buClr>
                <a:srgbClr val="FFFFFF"/>
              </a:buClr>
              <a:buSzPts val="4400"/>
              <a:buFont typeface="Calibri"/>
              <a:buNone/>
            </a:pPr>
            <a:endParaRPr b="1" dirty="0">
              <a:solidFill>
                <a:srgbClr val="C00000"/>
              </a:solidFill>
            </a:endParaRPr>
          </a:p>
        </p:txBody>
      </p:sp>
      <p:sp>
        <p:nvSpPr>
          <p:cNvPr id="2948" name="Google Shape;2948;p420"/>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Marenjoc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ourw`out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Dauid</a:t>
            </a:r>
            <a:r>
              <a:rPr lang="en-US" sz="3600" b="1" i="0" u="none" dirty="0">
                <a:latin typeface="CS Avva Shenouda" panose="020B7200000000000000" pitchFamily="34" charset="0"/>
                <a:ea typeface="Arial"/>
                <a:cs typeface="Arial"/>
                <a:sym typeface="Arial"/>
              </a:rPr>
              <a:t> pe </a:t>
            </a:r>
            <a:r>
              <a:rPr lang="en-US" sz="3600" b="1" i="0" u="none" dirty="0" err="1">
                <a:latin typeface="CS Avva Shenouda" panose="020B7200000000000000" pitchFamily="34" charset="0"/>
                <a:ea typeface="Arial"/>
                <a:cs typeface="Arial"/>
                <a:sym typeface="Arial"/>
              </a:rPr>
              <a:t>et`cmarw`out</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twnk</a:t>
            </a:r>
            <a:r>
              <a:rPr lang="en-US" sz="3600" b="1" i="0" u="none" dirty="0">
                <a:latin typeface="CS Avva Shenouda" panose="020B7200000000000000" pitchFamily="34" charset="0"/>
                <a:ea typeface="Arial"/>
                <a:cs typeface="Arial"/>
                <a:sym typeface="Arial"/>
              </a:rPr>
              <a:t> `P=o=c </a:t>
            </a: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enkot</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49" name="Google Shape;2949;p420"/>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Prions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avec David</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Réveille</a:t>
            </a:r>
            <a:r>
              <a:rPr lang="en-US" sz="3200" b="1" i="0" u="none" dirty="0">
                <a:latin typeface="Book Antiqua"/>
                <a:ea typeface="Book Antiqua"/>
                <a:cs typeface="Book Antiqua"/>
                <a:sym typeface="Book Antiqua"/>
              </a:rPr>
              <a:t>-Toi </a:t>
            </a:r>
            <a:r>
              <a:rPr lang="en-US" sz="3200" b="1" i="0" u="none" dirty="0" err="1">
                <a:latin typeface="Book Antiqua"/>
                <a:ea typeface="Book Antiqua"/>
                <a:cs typeface="Book Antiqua"/>
                <a:sym typeface="Book Antiqua"/>
              </a:rPr>
              <a:t>pourquoi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dors-Tu</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Notre </a:t>
            </a:r>
            <a:r>
              <a:rPr lang="en-US" sz="3200" b="1" i="0" u="none" dirty="0" err="1">
                <a:latin typeface="Book Antiqua"/>
                <a:ea typeface="Book Antiqua"/>
                <a:cs typeface="Book Antiqua"/>
                <a:sym typeface="Book Antiqua"/>
              </a:rPr>
              <a:t>âme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abattue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58124168"/>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Shape 2954"/>
        <p:cNvGrpSpPr/>
        <p:nvPr/>
      </p:nvGrpSpPr>
      <p:grpSpPr>
        <a:xfrm>
          <a:off x="0" y="0"/>
          <a:ext cx="0" cy="0"/>
          <a:chOff x="0" y="0"/>
          <a:chExt cx="0" cy="0"/>
        </a:xfrm>
      </p:grpSpPr>
      <p:sp>
        <p:nvSpPr>
          <p:cNvPr id="2955" name="Google Shape;2955;p421"/>
          <p:cNvSpPr txBox="1"/>
          <p:nvPr/>
        </p:nvSpPr>
        <p:spPr>
          <a:xfrm>
            <a:off x="6864349" y="718671"/>
            <a:ext cx="5164800" cy="295461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من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يُشبهك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الآلهة</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أنت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هو</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إله</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الآلهة</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نُسبحك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بأنواع</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كثيرة</a:t>
            </a:r>
            <a:r>
              <a:rPr lang="en-US" sz="4200" b="1" i="0" u="none" dirty="0">
                <a:latin typeface="Calibri"/>
                <a:ea typeface="Calibri"/>
                <a:cs typeface="Calibri"/>
                <a:sym typeface="Calibri"/>
              </a:rPr>
              <a:t>،</a:t>
            </a:r>
          </a:p>
          <a:p>
            <a:pPr lvl="0" algn="r">
              <a:buClr>
                <a:srgbClr val="FFFFFF"/>
              </a:buClr>
              <a:buSzPts val="3200"/>
            </a:pPr>
            <a:r>
              <a:rPr lang="en-US" sz="42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2956" name="Google Shape;2956;p421"/>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pet`oni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N;ok</a:t>
            </a:r>
            <a:r>
              <a:rPr lang="en-US" sz="3600" b="1" i="0" u="none" dirty="0">
                <a:latin typeface="CS Avva Shenouda" panose="020B7200000000000000" pitchFamily="34" charset="0"/>
                <a:ea typeface="Arial"/>
                <a:cs typeface="Arial"/>
                <a:sym typeface="Arial"/>
              </a:rPr>
              <a:t> pe `V]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tenhwc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erok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nry</a:t>
            </a:r>
            <a:r>
              <a:rPr lang="en-US" sz="3600" b="1" i="0" u="none" dirty="0">
                <a:latin typeface="CS Avva Shenouda" panose="020B7200000000000000" pitchFamily="34" charset="0"/>
                <a:ea typeface="Arial"/>
                <a:cs typeface="Arial"/>
                <a:sym typeface="Arial"/>
              </a:rPr>
              <a:t>]</a:t>
            </a:r>
            <a:r>
              <a:rPr lang="en-US" sz="3600" b="1" dirty="0">
                <a:latin typeface="CS Avva Shenouda" panose="020B7200000000000000" pitchFamily="34" charset="0"/>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57" name="Google Shape;2957;p421"/>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ressemble</a:t>
            </a:r>
            <a:r>
              <a:rPr lang="en-US" sz="3200" b="1" i="0" u="none" dirty="0">
                <a:latin typeface="Book Antiqua"/>
                <a:ea typeface="Book Antiqua"/>
                <a:cs typeface="Book Antiqua"/>
                <a:sym typeface="Book Antiqua"/>
              </a:rPr>
              <a:t> ô </a:t>
            </a:r>
            <a:r>
              <a:rPr lang="en-US" sz="3200" b="1" i="0" u="none" dirty="0" err="1">
                <a:latin typeface="Book Antiqua"/>
                <a:ea typeface="Book Antiqua"/>
                <a:cs typeface="Book Antiqua"/>
                <a:sym typeface="Book Antiqua"/>
              </a:rPr>
              <a:t>Dieu</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qui </a:t>
            </a:r>
            <a:r>
              <a:rPr lang="en-US" sz="3200" b="1" i="0" u="none" dirty="0" err="1">
                <a:latin typeface="Book Antiqua"/>
                <a:ea typeface="Book Antiqua"/>
                <a:cs typeface="Book Antiqua"/>
                <a:sym typeface="Book Antiqua"/>
              </a:rPr>
              <a:t>es</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des </a:t>
            </a:r>
            <a:r>
              <a:rPr lang="en-US" sz="3200" b="1" i="0" u="none" dirty="0" err="1">
                <a:latin typeface="Book Antiqua"/>
                <a:ea typeface="Book Antiqua"/>
                <a:cs typeface="Book Antiqua"/>
                <a:sym typeface="Book Antiqua"/>
              </a:rPr>
              <a:t>dieux</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Toi </a:t>
            </a:r>
            <a:r>
              <a:rPr lang="en-US" sz="3200" b="1" i="0" u="none" dirty="0" err="1">
                <a:latin typeface="Book Antiqua"/>
                <a:ea typeface="Book Antiqua"/>
                <a:cs typeface="Book Antiqua"/>
                <a:sym typeface="Book Antiqua"/>
              </a:rPr>
              <a:t>nos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louanges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variées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8173064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Shape 2962"/>
        <p:cNvGrpSpPr/>
        <p:nvPr/>
      </p:nvGrpSpPr>
      <p:grpSpPr>
        <a:xfrm>
          <a:off x="0" y="0"/>
          <a:ext cx="0" cy="0"/>
          <a:chOff x="0" y="0"/>
          <a:chExt cx="0" cy="0"/>
        </a:xfrm>
      </p:grpSpPr>
      <p:sp>
        <p:nvSpPr>
          <p:cNvPr id="2963" name="Google Shape;2963;p422"/>
          <p:cNvSpPr txBox="1"/>
          <p:nvPr/>
        </p:nvSpPr>
        <p:spPr>
          <a:xfrm>
            <a:off x="6864349" y="767934"/>
            <a:ext cx="5164800" cy="2662227"/>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3900" b="1" i="0" u="none" dirty="0" err="1">
                <a:latin typeface="Calibri"/>
                <a:ea typeface="Calibri"/>
                <a:cs typeface="Calibri"/>
                <a:sym typeface="Calibri"/>
              </a:rPr>
              <a:t>تباركت</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يا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يسوع</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المصلوب</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لأنك</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أبدلت</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حزننا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إلى</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فرح</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وخلصتنا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من</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عبوديتنا</a:t>
            </a:r>
            <a:r>
              <a:rPr lang="en-US" sz="3900" b="1" i="0" u="none" dirty="0">
                <a:latin typeface="Calibri"/>
                <a:ea typeface="Calibri"/>
                <a:cs typeface="Calibri"/>
                <a:sym typeface="Calibri"/>
              </a:rPr>
              <a:t> </a:t>
            </a:r>
            <a:r>
              <a:rPr lang="en-US" sz="3900" b="1" i="0" u="none" dirty="0" err="1">
                <a:latin typeface="Calibri"/>
                <a:ea typeface="Calibri"/>
                <a:cs typeface="Calibri"/>
                <a:sym typeface="Calibri"/>
              </a:rPr>
              <a:t>المُرة</a:t>
            </a:r>
            <a:r>
              <a:rPr lang="en-US" sz="39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3900"/>
            </a:pPr>
            <a:endParaRPr b="1" dirty="0"/>
          </a:p>
        </p:txBody>
      </p:sp>
      <p:sp>
        <p:nvSpPr>
          <p:cNvPr id="2964" name="Google Shape;2964;p422"/>
          <p:cNvSpPr txBox="1"/>
          <p:nvPr/>
        </p:nvSpPr>
        <p:spPr>
          <a:xfrm>
            <a:off x="431800" y="759997"/>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X`cmarw`out</a:t>
            </a:r>
            <a:r>
              <a:rPr lang="en-US" sz="3600" b="1" i="0" u="none" dirty="0">
                <a:latin typeface="CS Avva Shenouda" panose="020B7200000000000000" pitchFamily="34" charset="0"/>
                <a:ea typeface="Arial"/>
                <a:cs typeface="Arial"/>
                <a:sym typeface="Arial"/>
              </a:rPr>
              <a:t> I=y=c </a:t>
            </a:r>
            <a:r>
              <a:rPr lang="en-US" sz="3600" b="1" i="0" u="none" dirty="0" err="1">
                <a:latin typeface="CS Avva Shenouda" panose="020B7200000000000000" pitchFamily="34" charset="0"/>
                <a:ea typeface="Arial"/>
                <a:cs typeface="Arial"/>
                <a:sym typeface="Arial"/>
              </a:rPr>
              <a:t>pijin`isi</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akvwnh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mpenhybi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e`ourasi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akcotten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ha ]</a:t>
            </a:r>
            <a:r>
              <a:rPr lang="en-US" sz="3600" b="1" i="0" u="none" dirty="0" err="1">
                <a:latin typeface="CS Avva Shenouda" panose="020B7200000000000000" pitchFamily="34" charset="0"/>
                <a:ea typeface="Arial"/>
                <a:cs typeface="Arial"/>
                <a:sym typeface="Arial"/>
              </a:rPr>
              <a:t>metbwk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ecensasi</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65" name="Google Shape;2965;p422"/>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Sois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béni</a:t>
            </a:r>
            <a:r>
              <a:rPr lang="en-US" sz="3200" b="1" i="0" u="none" dirty="0">
                <a:latin typeface="Book Antiqua"/>
                <a:ea typeface="Book Antiqua"/>
                <a:cs typeface="Book Antiqua"/>
                <a:sym typeface="Book Antiqua"/>
              </a:rPr>
              <a:t> seigneur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Toi </a:t>
            </a:r>
            <a:r>
              <a:rPr lang="en-US" sz="3200" b="1" i="0" u="none" dirty="0" err="1">
                <a:latin typeface="Book Antiqua"/>
                <a:ea typeface="Book Antiqua"/>
                <a:cs typeface="Book Antiqua"/>
                <a:sym typeface="Book Antiqua"/>
              </a:rPr>
              <a:t>tristesse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devient</a:t>
            </a:r>
            <a:r>
              <a:rPr lang="en-US" sz="3200" b="1" i="0" u="none" dirty="0">
                <a:latin typeface="Book Antiqua"/>
                <a:ea typeface="Book Antiqua"/>
                <a:cs typeface="Book Antiqua"/>
                <a:sym typeface="Book Antiqua"/>
              </a:rPr>
              <a:t> joie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Les </a:t>
            </a:r>
            <a:r>
              <a:rPr lang="en-US" sz="3200" b="1" i="0" u="none" dirty="0" err="1">
                <a:latin typeface="Book Antiqua"/>
                <a:ea typeface="Book Antiqua"/>
                <a:cs typeface="Book Antiqua"/>
                <a:sym typeface="Book Antiqua"/>
              </a:rPr>
              <a:t>esclaves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libéras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63692962"/>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Shape 2970"/>
        <p:cNvGrpSpPr/>
        <p:nvPr/>
      </p:nvGrpSpPr>
      <p:grpSpPr>
        <a:xfrm>
          <a:off x="0" y="0"/>
          <a:ext cx="0" cy="0"/>
          <a:chOff x="0" y="0"/>
          <a:chExt cx="0" cy="0"/>
        </a:xfrm>
      </p:grpSpPr>
      <p:sp>
        <p:nvSpPr>
          <p:cNvPr id="2971" name="Google Shape;2971;p423"/>
          <p:cNvSpPr txBox="1"/>
          <p:nvPr/>
        </p:nvSpPr>
        <p:spPr>
          <a:xfrm>
            <a:off x="6864349" y="718671"/>
            <a:ext cx="5164800" cy="2893059"/>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وتحننت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على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ضعفنا</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نحن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الخطاة</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كصالح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ومحب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البشر</a:t>
            </a:r>
            <a:r>
              <a:rPr lang="en-US" sz="4400" b="1" i="0" u="none" dirty="0">
                <a:latin typeface="Calibri"/>
                <a:ea typeface="Calibri"/>
                <a:cs typeface="Calibri"/>
                <a:sym typeface="Calibri"/>
              </a:rPr>
              <a:t>، </a:t>
            </a:r>
            <a:endParaRPr lang="en-US" sz="44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972" name="Google Shape;2972;p423"/>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aksenhyt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tenmetjwbi</a:t>
            </a:r>
            <a:r>
              <a:rPr lang="en-US" sz="3600" b="1" i="0" u="none" dirty="0">
                <a:latin typeface="CS Avva Shenouda" panose="020B7200000000000000" pitchFamily="34" charset="0"/>
                <a:ea typeface="Arial"/>
                <a:cs typeface="Arial"/>
                <a:sym typeface="Arial"/>
              </a:rPr>
              <a:t>@ `anon </a:t>
            </a:r>
            <a:r>
              <a:rPr lang="en-US" sz="3600" b="1" i="0" u="none" dirty="0" err="1">
                <a:latin typeface="CS Avva Shenouda" panose="020B7200000000000000" pitchFamily="34" charset="0"/>
                <a:ea typeface="Arial"/>
                <a:cs typeface="Arial"/>
                <a:sym typeface="Arial"/>
              </a:rPr>
              <a:t>qa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niref`ernobi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hwc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Aga;oc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mMairwmi</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73" name="Google Shape;2973;p423"/>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pitié</a:t>
            </a:r>
            <a:r>
              <a:rPr lang="en-US" sz="3200" b="1" i="0" u="none" dirty="0">
                <a:latin typeface="Book Antiqua"/>
                <a:ea typeface="Book Antiqua"/>
                <a:cs typeface="Book Antiqua"/>
                <a:sym typeface="Book Antiqua"/>
              </a:rPr>
              <a:t> de la </a:t>
            </a:r>
            <a:r>
              <a:rPr lang="en-US" sz="3200" b="1" i="0" u="none" dirty="0" err="1">
                <a:latin typeface="Book Antiqua"/>
                <a:ea typeface="Book Antiqua"/>
                <a:cs typeface="Book Antiqua"/>
                <a:sym typeface="Book Antiqua"/>
              </a:rPr>
              <a:t>faiblesse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des </a:t>
            </a:r>
            <a:r>
              <a:rPr lang="en-US" sz="3200" b="1" i="0" u="none" dirty="0" err="1">
                <a:latin typeface="Book Antiqua"/>
                <a:ea typeface="Book Antiqua"/>
                <a:cs typeface="Book Antiqua"/>
                <a:sym typeface="Book Antiqua"/>
              </a:rPr>
              <a:t>pécheurs</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leur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détresse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Bon Ami du genre </a:t>
            </a:r>
            <a:r>
              <a:rPr lang="en-US" sz="3200" b="1" i="0" u="none" dirty="0" err="1">
                <a:latin typeface="Book Antiqua"/>
                <a:ea typeface="Book Antiqua"/>
                <a:cs typeface="Book Antiqua"/>
                <a:sym typeface="Book Antiqua"/>
              </a:rPr>
              <a:t>humain</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62844036"/>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424"/>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4400" b="1" i="0" u="none" dirty="0" err="1">
                <a:latin typeface="Calibri"/>
                <a:ea typeface="Calibri"/>
                <a:cs typeface="Calibri"/>
                <a:sym typeface="Calibri"/>
              </a:rPr>
              <a:t>قال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الآن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أقوم</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وأكون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علانية</a:t>
            </a:r>
            <a:r>
              <a:rPr lang="en-US" sz="4400" b="1" i="0" u="none" dirty="0">
                <a:latin typeface="Calibri"/>
                <a:ea typeface="Calibri"/>
                <a:cs typeface="Calibri"/>
                <a:sym typeface="Calibri"/>
              </a:rPr>
              <a:t>،</a:t>
            </a:r>
          </a:p>
          <a:p>
            <a:pPr lvl="0" algn="r">
              <a:buClr>
                <a:srgbClr val="FFFFFF"/>
              </a:buClr>
              <a:buSzPts val="32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خلاص</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خليقتى</a:t>
            </a:r>
            <a:r>
              <a:rPr lang="en-US" sz="4400" b="1" i="0" u="none" dirty="0">
                <a:latin typeface="Calibri"/>
                <a:ea typeface="Calibri"/>
                <a:cs typeface="Calibri"/>
                <a:sym typeface="Calibri"/>
              </a:rPr>
              <a:t>، </a:t>
            </a: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2980" name="Google Shape;2980;p424"/>
          <p:cNvSpPr txBox="1"/>
          <p:nvPr/>
        </p:nvSpPr>
        <p:spPr>
          <a:xfrm>
            <a:off x="431800" y="764353"/>
            <a:ext cx="6240000" cy="2585283"/>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err="1">
                <a:latin typeface="CS Avva Shenouda" panose="020B7200000000000000" pitchFamily="34" charset="0"/>
                <a:ea typeface="Arial"/>
                <a:cs typeface="Arial"/>
                <a:sym typeface="Arial"/>
              </a:rPr>
              <a:t>Peje</a:t>
            </a:r>
            <a:r>
              <a:rPr lang="en-US" sz="3600" b="1" i="0" u="none" dirty="0">
                <a:latin typeface="CS Avva Shenouda" panose="020B7200000000000000" pitchFamily="34" charset="0"/>
                <a:ea typeface="Arial"/>
                <a:cs typeface="Arial"/>
                <a:sym typeface="Arial"/>
              </a:rPr>
              <a:t> `P=o=c ]</a:t>
            </a:r>
            <a:r>
              <a:rPr lang="en-US" sz="3600" b="1" i="0" u="none" dirty="0" err="1">
                <a:latin typeface="CS Avva Shenouda" panose="020B7200000000000000" pitchFamily="34" charset="0"/>
                <a:ea typeface="Arial"/>
                <a:cs typeface="Arial"/>
                <a:sym typeface="Arial"/>
              </a:rPr>
              <a:t>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natwnt</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ei`eswpi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ei`ou`wnht</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vnohem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pacwnt</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en-US" sz="2000" b="1" dirty="0">
              <a:solidFill>
                <a:srgbClr val="C00000"/>
              </a:solidFill>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600"/>
              <a:buFont typeface="Arial"/>
              <a:buNone/>
            </a:pPr>
            <a:endParaRPr b="1" dirty="0">
              <a:latin typeface="CS Avva Shenouda" panose="020B7200000000000000" pitchFamily="34" charset="0"/>
            </a:endParaRPr>
          </a:p>
        </p:txBody>
      </p:sp>
      <p:sp>
        <p:nvSpPr>
          <p:cNvPr id="2981" name="Google Shape;2981;p424"/>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Je me </a:t>
            </a:r>
            <a:r>
              <a:rPr lang="en-US" sz="3200" b="1" i="0" u="none" dirty="0" err="1">
                <a:latin typeface="Book Antiqua"/>
                <a:ea typeface="Book Antiqua"/>
                <a:cs typeface="Book Antiqua"/>
                <a:sym typeface="Book Antiqua"/>
              </a:rPr>
              <a:t>lève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 </a:t>
            </a:r>
            <a:r>
              <a:rPr lang="en-US" sz="3200" b="1" i="0" u="none" dirty="0" err="1">
                <a:latin typeface="Book Antiqua"/>
                <a:ea typeface="Book Antiqua"/>
                <a:cs typeface="Book Antiqua"/>
                <a:sym typeface="Book Antiqua"/>
              </a:rPr>
              <a:t>dit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présent</a:t>
            </a:r>
            <a:r>
              <a:rPr lang="en-US" sz="3200" b="1" i="0" u="none" dirty="0">
                <a:latin typeface="Book Antiqua"/>
                <a:ea typeface="Book Antiqua"/>
                <a:cs typeface="Book Antiqua"/>
                <a:sym typeface="Book Antiqua"/>
              </a:rPr>
              <a:t> Me </a:t>
            </a:r>
            <a:r>
              <a:rPr lang="en-US" sz="3200" b="1" i="0" u="none" dirty="0" err="1">
                <a:latin typeface="Book Antiqua"/>
                <a:ea typeface="Book Antiqua"/>
                <a:cs typeface="Book Antiqua"/>
                <a:sym typeface="Book Antiqua"/>
              </a:rPr>
              <a:t>manifeste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t>
            </a:r>
            <a:r>
              <a:rPr lang="en-US" sz="3200" b="1" i="0" u="none" dirty="0" err="1">
                <a:latin typeface="Book Antiqua"/>
                <a:ea typeface="Book Antiqua"/>
                <a:cs typeface="Book Antiqua"/>
                <a:sym typeface="Book Antiqua"/>
              </a:rPr>
              <a:t>sauver</a:t>
            </a:r>
            <a:r>
              <a:rPr lang="en-US" sz="3200" b="1" i="0" u="none" dirty="0">
                <a:latin typeface="Book Antiqua"/>
                <a:ea typeface="Book Antiqua"/>
                <a:cs typeface="Book Antiqua"/>
                <a:sym typeface="Book Antiqua"/>
              </a:rPr>
              <a:t> Ma </a:t>
            </a:r>
            <a:r>
              <a:rPr lang="en-US" sz="3200" b="1" i="0" u="none" dirty="0" err="1">
                <a:latin typeface="Book Antiqua"/>
                <a:ea typeface="Book Antiqua"/>
                <a:cs typeface="Book Antiqua"/>
                <a:sym typeface="Book Antiqua"/>
              </a:rPr>
              <a:t>Création</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82334079"/>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Shape 2986"/>
        <p:cNvGrpSpPr/>
        <p:nvPr/>
      </p:nvGrpSpPr>
      <p:grpSpPr>
        <a:xfrm>
          <a:off x="0" y="0"/>
          <a:ext cx="0" cy="0"/>
          <a:chOff x="0" y="0"/>
          <a:chExt cx="0" cy="0"/>
        </a:xfrm>
      </p:grpSpPr>
      <p:sp>
        <p:nvSpPr>
          <p:cNvPr id="2987" name="Google Shape;2987;p425"/>
          <p:cNvSpPr txBox="1"/>
          <p:nvPr/>
        </p:nvSpPr>
        <p:spPr>
          <a:xfrm>
            <a:off x="6864349" y="772870"/>
            <a:ext cx="5164800" cy="2339061"/>
          </a:xfrm>
          <a:prstGeom prst="rect">
            <a:avLst/>
          </a:prstGeom>
          <a:noFill/>
          <a:ln>
            <a:noFill/>
          </a:ln>
        </p:spPr>
        <p:txBody>
          <a:bodyPr spcFirstLastPara="1" wrap="square" lIns="91425" tIns="45700" rIns="91425" bIns="45700" anchor="t" anchorCtr="0">
            <a:spAutoFit/>
          </a:bodyPr>
          <a:lstStyle/>
          <a:p>
            <a:pPr lvl="0" algn="r">
              <a:buClr>
                <a:srgbClr val="FFFFFF"/>
              </a:buClr>
              <a:buSzPts val="3200"/>
            </a:pPr>
            <a:r>
              <a:rPr lang="en-US" sz="3800" b="1" i="0" u="none" dirty="0" err="1">
                <a:latin typeface="Calibri"/>
                <a:ea typeface="Calibri"/>
                <a:cs typeface="Calibri"/>
                <a:sym typeface="Calibri"/>
              </a:rPr>
              <a:t>إفرحوا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وتهللوا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أيها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المؤمنون</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بإسم</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الرب</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يسوع</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المسيح</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وإصرخوا</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مع</a:t>
            </a:r>
            <a:r>
              <a:rPr lang="en-US" sz="3800" b="1" i="0" u="none" dirty="0">
                <a:latin typeface="Calibri"/>
                <a:ea typeface="Calibri"/>
                <a:cs typeface="Calibri"/>
                <a:sym typeface="Calibri"/>
              </a:rPr>
              <a:t> </a:t>
            </a:r>
            <a:r>
              <a:rPr lang="en-US" sz="3800" b="1" i="0" u="none" dirty="0" err="1">
                <a:latin typeface="Calibri"/>
                <a:ea typeface="Calibri"/>
                <a:cs typeface="Calibri"/>
                <a:sym typeface="Calibri"/>
              </a:rPr>
              <a:t>نيقوديموس</a:t>
            </a:r>
            <a:r>
              <a:rPr lang="en-US" sz="3800" b="1" i="0" u="none" dirty="0">
                <a:latin typeface="Calibri"/>
                <a:ea typeface="Calibri"/>
                <a:cs typeface="Calibri"/>
                <a:sym typeface="Calibri"/>
              </a:rPr>
              <a:t>، </a:t>
            </a: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2988" name="Google Shape;2988;p425"/>
          <p:cNvSpPr txBox="1"/>
          <p:nvPr/>
        </p:nvSpPr>
        <p:spPr>
          <a:xfrm>
            <a:off x="431800" y="764933"/>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elyl</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nipictoc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vran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t>
            </a:r>
            <a:r>
              <a:rPr lang="en-US" sz="3600" b="1" i="0" u="none" dirty="0">
                <a:latin typeface="CS Avva Shenouda" panose="020B7200000000000000" pitchFamily="34" charset="0"/>
                <a:ea typeface="Arial"/>
                <a:cs typeface="Arial"/>
                <a:sym typeface="Arial"/>
              </a:rPr>
              <a:t>=o=c I=y=c P=,=c @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ws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Nikoudimoc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89" name="Google Shape;2989;p425"/>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Soyez</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tous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l'allégresse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Au nom de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Messie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Avec </a:t>
            </a:r>
            <a:r>
              <a:rPr lang="en-US" sz="3200" b="1" i="0" u="none" dirty="0" err="1">
                <a:latin typeface="Book Antiqua"/>
                <a:ea typeface="Book Antiqua"/>
                <a:cs typeface="Book Antiqua"/>
                <a:sym typeface="Book Antiqua"/>
              </a:rPr>
              <a:t>Nicodème</a:t>
            </a:r>
            <a:r>
              <a:rPr lang="en-US" sz="3200" b="1" i="0" u="none" dirty="0">
                <a:latin typeface="Book Antiqua"/>
                <a:ea typeface="Book Antiqua"/>
                <a:cs typeface="Book Antiqua"/>
                <a:sym typeface="Book Antiqua"/>
              </a:rPr>
              <a:t>, on </a:t>
            </a:r>
            <a:r>
              <a:rPr lang="en-US" sz="3200" b="1" i="0" u="none" dirty="0" err="1">
                <a:latin typeface="Book Antiqua"/>
                <a:ea typeface="Book Antiqua"/>
                <a:cs typeface="Book Antiqua"/>
                <a:sym typeface="Book Antiqua"/>
              </a:rPr>
              <a:t>dit</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726933540"/>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Shape 2994"/>
        <p:cNvGrpSpPr/>
        <p:nvPr/>
      </p:nvGrpSpPr>
      <p:grpSpPr>
        <a:xfrm>
          <a:off x="0" y="0"/>
          <a:ext cx="0" cy="0"/>
          <a:chOff x="0" y="0"/>
          <a:chExt cx="0" cy="0"/>
        </a:xfrm>
      </p:grpSpPr>
      <p:sp>
        <p:nvSpPr>
          <p:cNvPr id="2995" name="Google Shape;2995;p426"/>
          <p:cNvSpPr txBox="1"/>
          <p:nvPr/>
        </p:nvSpPr>
        <p:spPr>
          <a:xfrm>
            <a:off x="6864349" y="743253"/>
            <a:ext cx="5164800" cy="267761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انظر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وإرحمنا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أيها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المصلوب</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أجلنا</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وإحسبنا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ديماس</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اللص</a:t>
            </a:r>
            <a:r>
              <a:rPr lang="en-US" sz="40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sz="1600" b="1" dirty="0"/>
          </a:p>
        </p:txBody>
      </p:sp>
      <p:sp>
        <p:nvSpPr>
          <p:cNvPr id="2996" name="Google Shape;2996;p426"/>
          <p:cNvSpPr txBox="1"/>
          <p:nvPr/>
        </p:nvSpPr>
        <p:spPr>
          <a:xfrm>
            <a:off x="431800" y="735316"/>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Comc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eleycon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ymac</a:t>
            </a:r>
            <a:r>
              <a:rPr lang="en-US" sz="3600" b="1" i="0" u="none" dirty="0">
                <a:latin typeface="CS Avva Shenouda" panose="020B7200000000000000" pitchFamily="34" charset="0"/>
                <a:ea typeface="Arial"/>
                <a:cs typeface="Arial"/>
                <a:sym typeface="Arial"/>
              </a:rPr>
              <a:t> @   `w      `</a:t>
            </a:r>
            <a:r>
              <a:rPr lang="en-US" sz="3600" b="1" i="0" u="none" dirty="0" err="1">
                <a:latin typeface="CS Avva Shenouda" panose="020B7200000000000000" pitchFamily="34" charset="0"/>
                <a:ea typeface="Arial"/>
                <a:cs typeface="Arial"/>
                <a:sym typeface="Arial"/>
              </a:rPr>
              <a:t>ctaurw;ic</a:t>
            </a:r>
            <a:r>
              <a:rPr lang="en-US" sz="3600" b="1" i="0" u="none" dirty="0">
                <a:latin typeface="CS Avva Shenouda" panose="020B7200000000000000" pitchFamily="34" charset="0"/>
                <a:ea typeface="Arial"/>
                <a:cs typeface="Arial"/>
                <a:sym typeface="Arial"/>
              </a:rPr>
              <a:t> di `</a:t>
            </a:r>
            <a:r>
              <a:rPr lang="en-US" sz="3600" b="1" i="0" u="none" dirty="0" err="1">
                <a:latin typeface="CS Avva Shenouda" panose="020B7200000000000000" pitchFamily="34" charset="0"/>
                <a:ea typeface="Arial"/>
                <a:cs typeface="Arial"/>
                <a:sym typeface="Arial"/>
              </a:rPr>
              <a:t>ymac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opten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piconi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Diymac</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2997" name="Google Shape;2997;p426"/>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Ô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vois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pitié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Compte</a:t>
            </a:r>
            <a:r>
              <a:rPr lang="en-US" sz="3200" b="1" i="0" u="none" dirty="0">
                <a:latin typeface="Book Antiqua"/>
                <a:ea typeface="Book Antiqua"/>
                <a:cs typeface="Book Antiqua"/>
                <a:sym typeface="Book Antiqua"/>
              </a:rPr>
              <a:t>-nous, ô </a:t>
            </a:r>
            <a:r>
              <a:rPr lang="en-US" sz="3200" b="1" i="0" u="none" dirty="0" err="1">
                <a:latin typeface="Book Antiqua"/>
                <a:ea typeface="Book Antiqua"/>
                <a:cs typeface="Book Antiqua"/>
                <a:sym typeface="Book Antiqua"/>
              </a:rPr>
              <a:t>Crucifié</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Comme</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larron</a:t>
            </a:r>
            <a:r>
              <a:rPr lang="en-US" sz="3200" b="1" i="0" u="none" dirty="0">
                <a:latin typeface="Book Antiqua"/>
                <a:ea typeface="Book Antiqua"/>
                <a:cs typeface="Book Antiqua"/>
                <a:sym typeface="Book Antiqua"/>
              </a:rPr>
              <a:t> Dimas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49981569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Shape 3002"/>
        <p:cNvGrpSpPr/>
        <p:nvPr/>
      </p:nvGrpSpPr>
      <p:grpSpPr>
        <a:xfrm>
          <a:off x="0" y="0"/>
          <a:ext cx="0" cy="0"/>
          <a:chOff x="0" y="0"/>
          <a:chExt cx="0" cy="0"/>
        </a:xfrm>
      </p:grpSpPr>
      <p:sp>
        <p:nvSpPr>
          <p:cNvPr id="3003" name="Google Shape;3003;p427"/>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نسألك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الغالب</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قائلين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اذكرنا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يا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ملكنا</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إذا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جئت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ملكوتك</a:t>
            </a:r>
            <a:r>
              <a:rPr lang="en-US" sz="42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3004" name="Google Shape;3004;p427"/>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600"/>
            </a:pPr>
            <a:r>
              <a:rPr lang="en-US" sz="3600" b="1" i="0" u="none" dirty="0" err="1">
                <a:latin typeface="CS Avva Shenouda" panose="020B7200000000000000" pitchFamily="34" charset="0"/>
                <a:ea typeface="Arial"/>
                <a:cs typeface="Arial"/>
                <a:sym typeface="Arial"/>
              </a:rPr>
              <a:t>Tentwbh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mmok</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piRef</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ro</a:t>
            </a:r>
            <a:r>
              <a:rPr lang="en-US" sz="3600" b="1" i="0" u="none" dirty="0">
                <a:latin typeface="CS Avva Shenouda" panose="020B7200000000000000" pitchFamily="34" charset="0"/>
                <a:ea typeface="Arial"/>
                <a:cs typeface="Arial"/>
                <a:sym typeface="Arial"/>
              </a:rPr>
              <a:t>   @    je `</a:t>
            </a:r>
            <a:r>
              <a:rPr lang="en-US" sz="3600" b="1" i="0" u="none" dirty="0" err="1">
                <a:latin typeface="CS Avva Shenouda" panose="020B7200000000000000" pitchFamily="34" charset="0"/>
                <a:ea typeface="Arial"/>
                <a:cs typeface="Arial"/>
                <a:sym typeface="Arial"/>
              </a:rPr>
              <a:t>aripenmeu`i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pen`Ouro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aksan`i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tekmet`ouro</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3005" name="Google Shape;3005;p427"/>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Ô </a:t>
            </a:r>
            <a:r>
              <a:rPr lang="en-US" sz="3200" b="1" i="0" u="none" dirty="0" err="1">
                <a:latin typeface="Book Antiqua"/>
                <a:ea typeface="Book Antiqua"/>
                <a:cs typeface="Book Antiqua"/>
                <a:sym typeface="Book Antiqua"/>
              </a:rPr>
              <a:t>vainqueur</a:t>
            </a:r>
            <a:r>
              <a:rPr lang="en-US" sz="3200" b="1" i="0" u="none" dirty="0">
                <a:latin typeface="Book Antiqua"/>
                <a:ea typeface="Book Antiqua"/>
                <a:cs typeface="Book Antiqua"/>
                <a:sym typeface="Book Antiqua"/>
              </a:rPr>
              <a:t> ô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Roi</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ton </a:t>
            </a:r>
            <a:r>
              <a:rPr lang="en-US" sz="3200" b="1" i="0" u="none" dirty="0" err="1">
                <a:latin typeface="Book Antiqua"/>
                <a:ea typeface="Book Antiqua"/>
                <a:cs typeface="Book Antiqua"/>
                <a:sym typeface="Book Antiqua"/>
              </a:rPr>
              <a:t>Royaume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souviens</a:t>
            </a:r>
            <a:r>
              <a:rPr lang="en-US" sz="3200" b="1" i="0" u="none" dirty="0">
                <a:latin typeface="Book Antiqua"/>
                <a:ea typeface="Book Antiqua"/>
                <a:cs typeface="Book Antiqua"/>
                <a:sym typeface="Book Antiqua"/>
              </a:rPr>
              <a:t>-Toi</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 nous </a:t>
            </a:r>
            <a:r>
              <a:rPr lang="en-US" sz="3200" b="1" i="0" u="none" dirty="0" err="1">
                <a:latin typeface="Book Antiqua"/>
                <a:ea typeface="Book Antiqua"/>
                <a:cs typeface="Book Antiqua"/>
                <a:sym typeface="Book Antiqua"/>
              </a:rPr>
              <a:t>lorsque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viendras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1294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572437"/>
            <a:ext cx="5702852" cy="3240939"/>
          </a:xfrm>
        </p:spPr>
        <p:txBody>
          <a:bodyPr numCol="1" spcCol="72000" anchor="t" anchorCtr="0">
            <a:noAutofit/>
          </a:bodyPr>
          <a:lstStyle/>
          <a:p>
            <a:pPr marL="0" indent="0" algn="just">
              <a:buNone/>
            </a:pPr>
            <a:r>
              <a:rPr lang="fr-FR" sz="2600" b="1" dirty="0">
                <a:latin typeface="Book Antiqua" panose="02040602050305030304" pitchFamily="18" charset="0"/>
              </a:rPr>
              <a:t>Qui l'annoncera à mon Seigneur ? Le Seigneur lui-même, en personne, entend. Il a envoyé son messager, Il m'a pris au milieu du troupeau de mon père et m'a donné l'onction de Son huile. </a:t>
            </a:r>
            <a:r>
              <a:rPr lang="fr-FR" sz="2600" b="1" dirty="0">
                <a:solidFill>
                  <a:srgbClr val="C00000"/>
                </a:solidFill>
                <a:latin typeface="Book Antiqua" panose="02040602050305030304" pitchFamily="18" charset="0"/>
              </a:rPr>
              <a:t>Alléluia, alléluia, alléluia</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nim</a:t>
            </a:r>
            <a:r>
              <a:rPr lang="fr-FR" sz="3600" b="1" dirty="0">
                <a:latin typeface="Athanasius" pitchFamily="2" charset="0"/>
              </a:rPr>
              <a:t> </a:t>
            </a:r>
            <a:r>
              <a:rPr lang="fr-FR" sz="3600" b="1" dirty="0" err="1">
                <a:latin typeface="Athanasius" pitchFamily="2" charset="0"/>
              </a:rPr>
              <a:t>pe`qna</a:t>
            </a:r>
            <a:r>
              <a:rPr lang="fr-FR" sz="3600" b="1" dirty="0">
                <a:latin typeface="Athanasius" pitchFamily="2" charset="0"/>
              </a:rPr>
              <a:t>`]</a:t>
            </a:r>
            <a:r>
              <a:rPr lang="fr-FR" sz="3600" b="1" dirty="0" err="1">
                <a:latin typeface="Athanasius" pitchFamily="2" charset="0"/>
              </a:rPr>
              <a:t>tame</a:t>
            </a:r>
            <a:r>
              <a:rPr lang="fr-FR" sz="3600" b="1" dirty="0">
                <a:latin typeface="Athanasius" pitchFamily="2" charset="0"/>
              </a:rPr>
              <a:t> </a:t>
            </a:r>
            <a:r>
              <a:rPr lang="fr-FR" sz="3600" b="1" dirty="0" err="1">
                <a:latin typeface="Athanasius" pitchFamily="2" charset="0"/>
              </a:rPr>
              <a:t>pa</a:t>
            </a:r>
            <a:r>
              <a:rPr lang="fr-FR" sz="3600" b="1" dirty="0">
                <a:latin typeface="Athanasius" pitchFamily="2" charset="0"/>
              </a:rPr>
              <a:t>_ &gt; `</a:t>
            </a:r>
            <a:r>
              <a:rPr lang="fr-FR" sz="3600" b="1" dirty="0" err="1">
                <a:latin typeface="Athanasius" pitchFamily="2" charset="0"/>
              </a:rPr>
              <a:t>nqof</a:t>
            </a:r>
            <a:r>
              <a:rPr lang="fr-FR" sz="3600" b="1" dirty="0">
                <a:latin typeface="Athanasius" pitchFamily="2" charset="0"/>
              </a:rPr>
              <a:t> </a:t>
            </a:r>
            <a:r>
              <a:rPr lang="fr-FR" sz="3600" b="1" dirty="0" err="1">
                <a:latin typeface="Athanasius" pitchFamily="2" charset="0"/>
              </a:rPr>
              <a:t>pe</a:t>
            </a:r>
            <a:r>
              <a:rPr lang="fr-FR" sz="3600" b="1" dirty="0">
                <a:latin typeface="Athanasius" pitchFamily="2" charset="0"/>
              </a:rPr>
              <a:t> ~P_ &gt; `</a:t>
            </a:r>
            <a:r>
              <a:rPr lang="fr-FR" sz="3600" b="1" dirty="0" err="1">
                <a:latin typeface="Athanasius" pitchFamily="2" charset="0"/>
              </a:rPr>
              <a:t>nqof</a:t>
            </a:r>
            <a:r>
              <a:rPr lang="fr-FR" sz="3600" b="1" dirty="0">
                <a:latin typeface="Athanasius" pitchFamily="2" charset="0"/>
              </a:rPr>
              <a:t> ]</a:t>
            </a:r>
            <a:r>
              <a:rPr lang="fr-FR" sz="3600" b="1" dirty="0" err="1">
                <a:latin typeface="Athanasius" pitchFamily="2" charset="0"/>
              </a:rPr>
              <a:t>afcwtem</a:t>
            </a:r>
            <a:r>
              <a:rPr lang="fr-FR" sz="3600" b="1" dirty="0">
                <a:latin typeface="Athanasius" pitchFamily="2" charset="0"/>
              </a:rPr>
              <a:t> `</a:t>
            </a:r>
            <a:r>
              <a:rPr lang="fr-FR" sz="3600" b="1" dirty="0" err="1">
                <a:latin typeface="Athanasius" pitchFamily="2" charset="0"/>
              </a:rPr>
              <a:t>eouon</a:t>
            </a:r>
            <a:r>
              <a:rPr lang="fr-FR" sz="3600" b="1" dirty="0">
                <a:latin typeface="Athanasius" pitchFamily="2" charset="0"/>
              </a:rPr>
              <a:t> </a:t>
            </a:r>
            <a:r>
              <a:rPr lang="fr-FR" sz="3600" b="1" dirty="0" err="1">
                <a:latin typeface="Athanasius" pitchFamily="2" charset="0"/>
              </a:rPr>
              <a:t>niben</a:t>
            </a:r>
            <a:r>
              <a:rPr lang="fr-FR" sz="3600" b="1" dirty="0">
                <a:latin typeface="Athanasius" pitchFamily="2" charset="0"/>
              </a:rPr>
              <a:t> </a:t>
            </a:r>
            <a:r>
              <a:rPr lang="fr-FR" sz="3600" b="1" dirty="0" err="1">
                <a:latin typeface="Athanasius" pitchFamily="2" charset="0"/>
              </a:rPr>
              <a:t>etw</a:t>
            </a:r>
            <a:r>
              <a:rPr lang="fr-FR" sz="3600" b="1" dirty="0">
                <a:latin typeface="Athanasius" pitchFamily="2" charset="0"/>
              </a:rPr>
              <a:t>] `e`\</a:t>
            </a:r>
            <a:r>
              <a:rPr lang="fr-FR" sz="3600" b="1" dirty="0" err="1">
                <a:latin typeface="Athanasius" pitchFamily="2" charset="0"/>
              </a:rPr>
              <a:t>rhi</a:t>
            </a:r>
            <a:r>
              <a:rPr lang="fr-FR" sz="3600" b="1" dirty="0">
                <a:latin typeface="Athanasius" pitchFamily="2" charset="0"/>
              </a:rPr>
              <a:t> </a:t>
            </a:r>
            <a:r>
              <a:rPr lang="fr-FR" sz="3600" b="1" dirty="0" err="1">
                <a:latin typeface="Athanasius" pitchFamily="2" charset="0"/>
              </a:rPr>
              <a:t>oubhf</a:t>
            </a:r>
            <a:r>
              <a:rPr lang="fr-FR" sz="3600" b="1" dirty="0">
                <a:latin typeface="Athanasius" pitchFamily="2" charset="0"/>
              </a:rPr>
              <a:t>. </a:t>
            </a:r>
            <a:r>
              <a:rPr lang="fr-FR" sz="3600" b="1" dirty="0" err="1">
                <a:latin typeface="Athanasius" pitchFamily="2" charset="0"/>
              </a:rPr>
              <a:t>Nqof</a:t>
            </a:r>
            <a:r>
              <a:rPr lang="fr-FR" sz="3600" b="1" dirty="0">
                <a:latin typeface="Athanasius" pitchFamily="2" charset="0"/>
              </a:rPr>
              <a:t> </a:t>
            </a:r>
            <a:r>
              <a:rPr lang="fr-FR" sz="3600" b="1" dirty="0" err="1">
                <a:latin typeface="Athanasius" pitchFamily="2" charset="0"/>
              </a:rPr>
              <a:t>afouwrp</a:t>
            </a:r>
            <a:r>
              <a:rPr lang="fr-FR" sz="3600" b="1" dirty="0">
                <a:latin typeface="Athanasius" pitchFamily="2" charset="0"/>
              </a:rPr>
              <a:t> `</a:t>
            </a:r>
            <a:r>
              <a:rPr lang="fr-FR" sz="3600" b="1" dirty="0" err="1">
                <a:latin typeface="Athanasius" pitchFamily="2" charset="0"/>
              </a:rPr>
              <a:t>mpefaggeloc</a:t>
            </a:r>
            <a:r>
              <a:rPr lang="fr-FR" sz="3600" b="1" dirty="0">
                <a:latin typeface="Athanasius" pitchFamily="2" charset="0"/>
              </a:rPr>
              <a: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afolt</a:t>
            </a:r>
            <a:r>
              <a:rPr lang="fr-FR" sz="3600" b="1" dirty="0">
                <a:latin typeface="Athanasius" pitchFamily="2" charset="0"/>
              </a:rPr>
              <a:t> `</a:t>
            </a:r>
            <a:r>
              <a:rPr lang="fr-FR" sz="3600" b="1" dirty="0" err="1">
                <a:latin typeface="Athanasius" pitchFamily="2" charset="0"/>
              </a:rPr>
              <a:t>ebol'en</a:t>
            </a:r>
            <a:r>
              <a:rPr lang="fr-FR" sz="3600" b="1" dirty="0">
                <a:latin typeface="Athanasius" pitchFamily="2" charset="0"/>
              </a:rPr>
              <a:t> </a:t>
            </a:r>
            <a:r>
              <a:rPr lang="fr-FR" sz="3600" b="1" dirty="0" err="1">
                <a:latin typeface="Athanasius" pitchFamily="2" charset="0"/>
              </a:rPr>
              <a:t>ni`eqwou</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paiwt</a:t>
            </a:r>
            <a:r>
              <a:rPr lang="fr-FR" sz="3600" b="1" dirty="0">
                <a:latin typeface="Athanasius" pitchFamily="2" charset="0"/>
              </a:rPr>
              <a:t> &gt;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afqa</a:t>
            </a:r>
            <a:r>
              <a:rPr lang="fr-FR" sz="3600" b="1" dirty="0">
                <a:latin typeface="Athanasius" pitchFamily="2" charset="0"/>
              </a:rPr>
              <a:t>\ct 'en `</a:t>
            </a:r>
            <a:r>
              <a:rPr lang="fr-FR" sz="3600" b="1" dirty="0" err="1">
                <a:latin typeface="Athanasius" pitchFamily="2" charset="0"/>
              </a:rPr>
              <a:t>vne</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pefqw</a:t>
            </a:r>
            <a:r>
              <a:rPr lang="fr-FR" sz="3600" b="1" dirty="0">
                <a:latin typeface="Athanasius" pitchFamily="2" charset="0"/>
              </a:rPr>
              <a:t>\c.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72064" y="3538755"/>
            <a:ext cx="5095589" cy="2554545"/>
          </a:xfrm>
          <a:prstGeom prst="rect">
            <a:avLst/>
          </a:prstGeom>
        </p:spPr>
        <p:txBody>
          <a:bodyPr wrap="square" anchor="ctr" anchorCtr="0">
            <a:spAutoFit/>
          </a:bodyPr>
          <a:lstStyle/>
          <a:p>
            <a:pPr algn="just" rtl="1"/>
            <a:r>
              <a:rPr lang="ar-AE" sz="3200" b="1" dirty="0">
                <a:latin typeface="Book Antiqua" panose="02040602050305030304" pitchFamily="18" charset="0"/>
              </a:rPr>
              <a:t>مَنْ هو الذي يُخْبِر سَيِدي، هو الربُّ الذي يَسْتَجِيبُ لجَميعَ الذينَ يَصرُخُونَ إلَيِهِ</a:t>
            </a:r>
            <a:r>
              <a:rPr lang="fr-FR" sz="3200" b="1" dirty="0">
                <a:latin typeface="Book Antiqua" panose="02040602050305030304" pitchFamily="18" charset="0"/>
              </a:rPr>
              <a:t> .</a:t>
            </a:r>
            <a:r>
              <a:rPr lang="ar-AE" sz="3200" b="1" dirty="0">
                <a:latin typeface="Book Antiqua" panose="02040602050305030304" pitchFamily="18" charset="0"/>
              </a:rPr>
              <a:t>هو أرسَلْ مَلاكَهُ ورَفَعَني من غَنَم أبي، ومَسَحَني بدُهنِ مِسْحَتِهِ.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fr-FR" sz="3200" b="1" dirty="0">
                <a:solidFill>
                  <a:srgbClr val="C00000"/>
                </a:solidFill>
                <a:latin typeface="Book Antiqua" panose="02040602050305030304" pitchFamily="18" charset="0"/>
              </a:rPr>
              <a:t> .</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75735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1446550"/>
          </a:xfrm>
          <a:prstGeom prst="rect">
            <a:avLst/>
          </a:prstGeom>
        </p:spPr>
        <p:txBody>
          <a:bodyPr wrap="square">
            <a:spAutoFit/>
          </a:bodyPr>
          <a:lstStyle/>
          <a:p>
            <a:pPr algn="just" rtl="1"/>
            <a:r>
              <a:rPr lang="ar-EG" sz="4400" b="1" dirty="0"/>
              <a:t>لأنه قد دخل إلى البحر خيل فرعون ومركباته وفرسانه.</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a:latin typeface="CS Avva Shenouda" pitchFamily="34" charset="0"/>
              </a:rPr>
              <a:t>¿</a:t>
            </a:r>
            <a:r>
              <a:rPr lang="fr-FR" sz="3600" b="1">
                <a:latin typeface="CS Avva Shenouda" pitchFamily="34" charset="0"/>
              </a:rPr>
              <a:t>Je   au`i     `eqoun `e`viom `nje ni`h;wr `nte Vara`w </a:t>
            </a:r>
            <a:r>
              <a:rPr lang="fr-FR" sz="3600" b="1" dirty="0">
                <a:latin typeface="CS Avva Shenouda" pitchFamily="34" charset="0"/>
              </a:rPr>
              <a:t>nem </a:t>
            </a:r>
            <a:r>
              <a:rPr lang="fr-FR" sz="3600" b="1" dirty="0" err="1">
                <a:latin typeface="CS Avva Shenouda" pitchFamily="34" charset="0"/>
              </a:rPr>
              <a:t>nefbere</a:t>
            </a:r>
            <a:r>
              <a:rPr lang="fr-FR" sz="3600" b="1" dirty="0">
                <a:latin typeface="CS Avva Shenouda" pitchFamily="34" charset="0"/>
              </a:rPr>
              <a:t>[</a:t>
            </a:r>
            <a:r>
              <a:rPr lang="fr-FR" sz="3600" b="1" dirty="0" err="1">
                <a:latin typeface="CS Avva Shenouda" pitchFamily="34" charset="0"/>
              </a:rPr>
              <a:t>woutc</a:t>
            </a:r>
            <a:r>
              <a:rPr lang="fr-FR" sz="3600" b="1" dirty="0">
                <a:latin typeface="CS Avva Shenouda" pitchFamily="34" charset="0"/>
              </a:rPr>
              <a:t> </a:t>
            </a:r>
            <a:r>
              <a:rPr lang="fr-FR" sz="3600" b="1">
                <a:latin typeface="CS Avva Shenouda" pitchFamily="34" charset="0"/>
              </a:rPr>
              <a:t>nem nef[aci`h;o</a:t>
            </a:r>
            <a:r>
              <a:rPr lang="fr-FR" sz="3600" b="1" dirty="0">
                <a:latin typeface="CS Avva Shenouda" pitchFamily="34" charset="0"/>
              </a:rPr>
              <a:t>.</a:t>
            </a:r>
          </a:p>
        </p:txBody>
      </p:sp>
      <p:sp>
        <p:nvSpPr>
          <p:cNvPr id="7" name="Rectangle 6"/>
          <p:cNvSpPr/>
          <p:nvPr/>
        </p:nvSpPr>
        <p:spPr>
          <a:xfrm>
            <a:off x="1786363" y="3959185"/>
            <a:ext cx="8544949" cy="1569660"/>
          </a:xfrm>
          <a:prstGeom prst="rect">
            <a:avLst/>
          </a:prstGeom>
        </p:spPr>
        <p:txBody>
          <a:bodyPr wrap="square">
            <a:spAutoFit/>
          </a:bodyPr>
          <a:lstStyle/>
          <a:p>
            <a:pPr algn="ctr"/>
            <a:r>
              <a:rPr lang="fr-FR" sz="3200" b="1" dirty="0">
                <a:latin typeface="Book Antiqua" pitchFamily="18" charset="0"/>
              </a:rPr>
              <a:t>Car les chevaux de Pharaon</a:t>
            </a:r>
          </a:p>
          <a:p>
            <a:pPr algn="ctr"/>
            <a:r>
              <a:rPr lang="fr-FR" sz="3200" b="1" dirty="0">
                <a:latin typeface="Book Antiqua" pitchFamily="18" charset="0"/>
              </a:rPr>
              <a:t>Avec ses chars, ses cavaliers</a:t>
            </a:r>
          </a:p>
          <a:p>
            <a:pPr algn="ctr"/>
            <a:r>
              <a:rPr lang="fr-FR" sz="3200" b="1" dirty="0">
                <a:latin typeface="Book Antiqua" pitchFamily="18" charset="0"/>
              </a:rPr>
              <a:t>Etaient entrés en pleine mer</a:t>
            </a:r>
          </a:p>
        </p:txBody>
      </p:sp>
    </p:spTree>
    <p:extLst>
      <p:ext uri="{BB962C8B-B14F-4D97-AF65-F5344CB8AC3E}">
        <p14:creationId xmlns:p14="http://schemas.microsoft.com/office/powerpoint/2010/main" val="3756082452"/>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428"/>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يا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إبن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الله</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مجيئك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الثانى</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المخوف</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إصنع</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معنا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رحمة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وخلاصاً</a:t>
            </a:r>
            <a:r>
              <a:rPr lang="en-US" sz="42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3012" name="Google Shape;3012;p428"/>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err="1">
                <a:latin typeface="CS Avva Shenouda" panose="020B7200000000000000" pitchFamily="34" charset="0"/>
                <a:ea typeface="Arial"/>
                <a:cs typeface="Arial"/>
                <a:sym typeface="Arial"/>
              </a:rPr>
              <a:t>Uioc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tekmah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cnou</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mParoucia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nho</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ari`ounai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n`oucw</a:t>
            </a:r>
            <a:r>
              <a:rPr lang="en-US" sz="3600" b="1" i="0" u="none" dirty="0">
                <a:latin typeface="CS Avva Shenouda" panose="020B7200000000000000" pitchFamily="34" charset="0"/>
                <a:ea typeface="Arial"/>
                <a:cs typeface="Arial"/>
                <a:sym typeface="Arial"/>
              </a:rPr>
              <a:t>]</a:t>
            </a:r>
            <a:r>
              <a:rPr lang="en-US" sz="3600" b="1" dirty="0">
                <a:latin typeface="CS Avva Shenouda" panose="020B7200000000000000" pitchFamily="34" charset="0"/>
                <a:sym typeface="Arial"/>
              </a:rPr>
              <a:t> @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3013" name="Google Shape;3013;p428"/>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ton second </a:t>
            </a:r>
            <a:r>
              <a:rPr lang="en-US" sz="3200" b="1" i="0" u="none" dirty="0" err="1">
                <a:latin typeface="Book Antiqua"/>
                <a:ea typeface="Book Antiqua"/>
                <a:cs typeface="Book Antiqua"/>
                <a:sym typeface="Book Antiqua"/>
              </a:rPr>
              <a:t>avènement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Redoutable</a:t>
            </a:r>
            <a:r>
              <a:rPr lang="en-US" sz="3200" b="1" i="0" u="none" dirty="0">
                <a:latin typeface="Book Antiqua"/>
                <a:ea typeface="Book Antiqua"/>
                <a:cs typeface="Book Antiqua"/>
                <a:sym typeface="Book Antiqua"/>
              </a:rPr>
              <a:t>, ô </a:t>
            </a: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Dieu</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pitié</a:t>
            </a:r>
            <a:r>
              <a:rPr lang="en-US" sz="3200" b="1" i="0" u="none" dirty="0">
                <a:latin typeface="Book Antiqua"/>
                <a:ea typeface="Book Antiqua"/>
                <a:cs typeface="Book Antiqua"/>
                <a:sym typeface="Book Antiqua"/>
              </a:rPr>
              <a:t> et </a:t>
            </a:r>
            <a:r>
              <a:rPr lang="en-US" sz="3200" b="1" i="0" u="none" dirty="0" err="1">
                <a:latin typeface="Book Antiqua"/>
                <a:ea typeface="Book Antiqua"/>
                <a:cs typeface="Book Antiqua"/>
                <a:sym typeface="Book Antiqua"/>
              </a:rPr>
              <a:t>sauve</a:t>
            </a:r>
            <a:r>
              <a:rPr lang="en-US" sz="3200" b="1" i="0" u="none" dirty="0">
                <a:latin typeface="Book Antiqua"/>
                <a:ea typeface="Book Antiqua"/>
                <a:cs typeface="Book Antiqua"/>
                <a:sym typeface="Book Antiqua"/>
              </a:rPr>
              <a:t>-nous</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41778321"/>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3019" name="Google Shape;3019;p429"/>
          <p:cNvSpPr txBox="1"/>
          <p:nvPr/>
        </p:nvSpPr>
        <p:spPr>
          <a:xfrm>
            <a:off x="6864349" y="744388"/>
            <a:ext cx="5164800" cy="3046948"/>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يا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حامل</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خطية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العالم</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أسكِنا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الصديقين</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يوسف</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ونيقوديموس</a:t>
            </a:r>
            <a:r>
              <a:rPr lang="en-US" sz="40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sz="4000" b="1" dirty="0"/>
          </a:p>
        </p:txBody>
      </p:sp>
      <p:sp>
        <p:nvSpPr>
          <p:cNvPr id="3020" name="Google Shape;3020;p429"/>
          <p:cNvSpPr txBox="1"/>
          <p:nvPr/>
        </p:nvSpPr>
        <p:spPr>
          <a:xfrm>
            <a:off x="431800" y="736451"/>
            <a:ext cx="6240000" cy="3170058"/>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Vyet`wli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m`vnobi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mpikocmoc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ak</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renswpi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nidike`oc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Iwcyv</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Nikoudimoc</a:t>
            </a:r>
            <a:r>
              <a:rPr lang="en-US" sz="3600" b="1" i="0" u="none" dirty="0">
                <a:latin typeface="CS Avva Shenouda" panose="020B7200000000000000" pitchFamily="34" charset="0"/>
                <a:ea typeface="Arial"/>
                <a:cs typeface="Arial"/>
                <a:sym typeface="Arial"/>
              </a:rPr>
              <a:t> </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a:p>
            <a:pPr lvl="0" algn="just">
              <a:buClr>
                <a:srgbClr val="FFFFFF"/>
              </a:buClr>
              <a:buSzPts val="3400"/>
            </a:pPr>
            <a:endParaRPr lang="en-US" sz="2000" b="1" dirty="0">
              <a:solidFill>
                <a:srgbClr val="C00000"/>
              </a:solidFill>
              <a:latin typeface="CS Avva Shenouda" panose="020B7200000000000000" pitchFamily="34" charset="0"/>
            </a:endParaRPr>
          </a:p>
        </p:txBody>
      </p:sp>
      <p:sp>
        <p:nvSpPr>
          <p:cNvPr id="3021" name="Google Shape;3021;p429"/>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qui </a:t>
            </a:r>
            <a:r>
              <a:rPr lang="en-US" sz="3200" b="1" i="0" u="none" dirty="0" err="1">
                <a:latin typeface="Book Antiqua"/>
                <a:ea typeface="Book Antiqua"/>
                <a:cs typeface="Book Antiqua"/>
                <a:sym typeface="Book Antiqua"/>
              </a:rPr>
              <a:t>portes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nos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péchés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Fais</a:t>
            </a:r>
            <a:r>
              <a:rPr lang="en-US" sz="3200" b="1" i="0" u="none" dirty="0">
                <a:latin typeface="Book Antiqua"/>
                <a:ea typeface="Book Antiqua"/>
                <a:cs typeface="Book Antiqua"/>
                <a:sym typeface="Book Antiqua"/>
              </a:rPr>
              <a:t>-nous </a:t>
            </a:r>
            <a:r>
              <a:rPr lang="en-US" sz="3200" b="1" i="0" u="none" dirty="0" err="1">
                <a:latin typeface="Book Antiqua"/>
                <a:ea typeface="Book Antiqua"/>
                <a:cs typeface="Book Antiqua"/>
                <a:sym typeface="Book Antiqua"/>
              </a:rPr>
              <a:t>aussi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habiter</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Avec Joseph et </a:t>
            </a:r>
            <a:r>
              <a:rPr lang="en-US" sz="3200" b="1" i="0" u="none" dirty="0" err="1">
                <a:latin typeface="Book Antiqua"/>
                <a:ea typeface="Book Antiqua"/>
                <a:cs typeface="Book Antiqua"/>
                <a:sym typeface="Book Antiqua"/>
              </a:rPr>
              <a:t>Nicodème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5655866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Shape 3026"/>
        <p:cNvGrpSpPr/>
        <p:nvPr/>
      </p:nvGrpSpPr>
      <p:grpSpPr>
        <a:xfrm>
          <a:off x="0" y="0"/>
          <a:ext cx="0" cy="0"/>
          <a:chOff x="0" y="0"/>
          <a:chExt cx="0" cy="0"/>
        </a:xfrm>
      </p:grpSpPr>
      <p:sp>
        <p:nvSpPr>
          <p:cNvPr id="3027" name="Google Shape;3027;p430"/>
          <p:cNvSpPr txBox="1"/>
          <p:nvPr/>
        </p:nvSpPr>
        <p:spPr>
          <a:xfrm>
            <a:off x="6864349" y="772290"/>
            <a:ext cx="5164800" cy="2708393"/>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000" b="1" i="0" u="none" dirty="0" err="1">
                <a:latin typeface="Calibri"/>
                <a:ea typeface="Calibri"/>
                <a:cs typeface="Calibri"/>
                <a:sym typeface="Calibri"/>
              </a:rPr>
              <a:t>إغفر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آثامنا</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قِبَل</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طلبات</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وشفاعات</a:t>
            </a:r>
            <a:r>
              <a:rPr lang="en-US" sz="4000" b="1" i="0" u="none" dirty="0">
                <a:latin typeface="Calibri"/>
                <a:ea typeface="Calibri"/>
                <a:cs typeface="Calibri"/>
                <a:sym typeface="Calibri"/>
              </a:rPr>
              <a:t>،</a:t>
            </a:r>
          </a:p>
          <a:p>
            <a:pPr lvl="0" algn="just" rtl="1">
              <a:buClr>
                <a:srgbClr val="FFFFFF"/>
              </a:buClr>
              <a:buSzPts val="4400"/>
            </a:pP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سيدتنا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كلنا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مريم</a:t>
            </a:r>
            <a:r>
              <a:rPr lang="en-US" sz="40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3028" name="Google Shape;3028;p430"/>
          <p:cNvSpPr txBox="1"/>
          <p:nvPr/>
        </p:nvSpPr>
        <p:spPr>
          <a:xfrm>
            <a:off x="431800" y="764353"/>
            <a:ext cx="6240000" cy="2616060"/>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 &lt;w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nnen`anomia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ni`precbia</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ten=o=c </a:t>
            </a:r>
            <a:r>
              <a:rPr lang="en-US" sz="3600" b="1" i="0" u="none" dirty="0" err="1">
                <a:latin typeface="CS Avva Shenouda" panose="020B7200000000000000" pitchFamily="34" charset="0"/>
                <a:ea typeface="Arial"/>
                <a:cs typeface="Arial"/>
                <a:sym typeface="Arial"/>
              </a:rPr>
              <a:t>tyren</a:t>
            </a:r>
            <a:r>
              <a:rPr lang="en-US" sz="3600" b="1" i="0" u="none" dirty="0">
                <a:latin typeface="CS Avva Shenouda" panose="020B7200000000000000" pitchFamily="34" charset="0"/>
                <a:ea typeface="Arial"/>
                <a:cs typeface="Arial"/>
                <a:sym typeface="Arial"/>
              </a:rPr>
              <a:t> Maria</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a:p>
            <a:pPr lvl="0" algn="just">
              <a:buClr>
                <a:srgbClr val="FFFFFF"/>
              </a:buClr>
              <a:buSzPts val="3400"/>
            </a:pPr>
            <a:endParaRPr lang="en-US" sz="2000" b="1" dirty="0">
              <a:solidFill>
                <a:srgbClr val="C00000"/>
              </a:solidFill>
              <a:latin typeface="CS Avva Shenouda" panose="020B7200000000000000" pitchFamily="34" charset="0"/>
            </a:endParaRPr>
          </a:p>
        </p:txBody>
      </p:sp>
      <p:sp>
        <p:nvSpPr>
          <p:cNvPr id="3029" name="Google Shape;3029;p430"/>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pardonne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nos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péchés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les intercessions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 Marie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Dame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03658984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Shape 3034"/>
        <p:cNvGrpSpPr/>
        <p:nvPr/>
      </p:nvGrpSpPr>
      <p:grpSpPr>
        <a:xfrm>
          <a:off x="0" y="0"/>
          <a:ext cx="0" cy="0"/>
          <a:chOff x="0" y="0"/>
          <a:chExt cx="0" cy="0"/>
        </a:xfrm>
      </p:grpSpPr>
      <p:sp>
        <p:nvSpPr>
          <p:cNvPr id="3035" name="Google Shape;3035;p431"/>
          <p:cNvSpPr txBox="1"/>
          <p:nvPr/>
        </p:nvSpPr>
        <p:spPr>
          <a:xfrm>
            <a:off x="6864349" y="751384"/>
            <a:ext cx="5164800" cy="2800726"/>
          </a:xfrm>
          <a:prstGeom prst="rect">
            <a:avLst/>
          </a:prstGeom>
          <a:noFill/>
          <a:ln>
            <a:noFill/>
          </a:ln>
        </p:spPr>
        <p:txBody>
          <a:bodyPr spcFirstLastPara="1" wrap="square" lIns="91425" tIns="45700" rIns="91425" bIns="45700" anchor="t" anchorCtr="0">
            <a:spAutoFit/>
          </a:bodyPr>
          <a:lstStyle/>
          <a:p>
            <a:pPr lvl="0" algn="just" rtl="1">
              <a:buClr>
                <a:srgbClr val="FFFFFF"/>
              </a:buClr>
              <a:buSzPts val="4200"/>
            </a:pPr>
            <a:r>
              <a:rPr lang="en-US" sz="4200" b="1" i="0" u="none" dirty="0" err="1">
                <a:latin typeface="Calibri"/>
                <a:ea typeface="Calibri"/>
                <a:cs typeface="Calibri"/>
                <a:sym typeface="Calibri"/>
              </a:rPr>
              <a:t>كل</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أنفس</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الارثوذكسيين</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عُلهم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في</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فردوس</a:t>
            </a:r>
            <a:r>
              <a:rPr lang="en-US" sz="4200" b="1" i="0" u="none" dirty="0">
                <a:latin typeface="Calibri"/>
                <a:ea typeface="Calibri"/>
                <a:cs typeface="Calibri"/>
                <a:sym typeface="Calibri"/>
              </a:rPr>
              <a:t>،</a:t>
            </a:r>
          </a:p>
          <a:p>
            <a:pPr lvl="0" algn="just" rtl="1">
              <a:buClr>
                <a:srgbClr val="FFFFFF"/>
              </a:buClr>
              <a:buSzPts val="4200"/>
            </a:pP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النعيم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والفرح</a:t>
            </a:r>
            <a:r>
              <a:rPr lang="en-US" sz="4200" b="1" i="0" u="none" dirty="0">
                <a:latin typeface="Calibri"/>
                <a:ea typeface="Calibri"/>
                <a:cs typeface="Calibri"/>
                <a:sym typeface="Calibri"/>
              </a:rPr>
              <a:t>، </a:t>
            </a:r>
            <a:endParaRPr lang="en-US" sz="40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200"/>
            </a:pPr>
            <a:endParaRPr b="1" dirty="0"/>
          </a:p>
        </p:txBody>
      </p:sp>
      <p:sp>
        <p:nvSpPr>
          <p:cNvPr id="3036" name="Google Shape;3036;p431"/>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u,y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n`Or;odoxoc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sanousou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piparadicoc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p`ounof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nikyporoc</a:t>
            </a:r>
            <a:endParaRPr b="1" dirty="0">
              <a:latin typeface="CS Avva Shenouda" panose="020B7200000000000000" pitchFamily="34" charset="0"/>
            </a:endParaRPr>
          </a:p>
          <a:p>
            <a:pPr lvl="0">
              <a:buClr>
                <a:srgbClr val="FFFFFF"/>
              </a:buClr>
              <a:buSzPts val="3200"/>
            </a:pP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p:txBody>
      </p:sp>
      <p:sp>
        <p:nvSpPr>
          <p:cNvPr id="3037" name="Google Shape;3037;p431"/>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Prends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soin</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toutes</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âmes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Des </a:t>
            </a:r>
            <a:r>
              <a:rPr lang="en-US" sz="3200" b="1" i="0" u="none" dirty="0" err="1">
                <a:latin typeface="Book Antiqua"/>
                <a:ea typeface="Book Antiqua"/>
                <a:cs typeface="Book Antiqua"/>
                <a:sym typeface="Book Antiqua"/>
              </a:rPr>
              <a:t>fidèles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orthodoxes</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Ton Paradis de la Joie</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224402837"/>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Shape 3042"/>
        <p:cNvGrpSpPr/>
        <p:nvPr/>
      </p:nvGrpSpPr>
      <p:grpSpPr>
        <a:xfrm>
          <a:off x="0" y="0"/>
          <a:ext cx="0" cy="0"/>
          <a:chOff x="0" y="0"/>
          <a:chExt cx="0" cy="0"/>
        </a:xfrm>
      </p:grpSpPr>
      <p:sp>
        <p:nvSpPr>
          <p:cNvPr id="3043" name="Google Shape;3043;p432"/>
          <p:cNvSpPr txBox="1"/>
          <p:nvPr/>
        </p:nvSpPr>
        <p:spPr>
          <a:xfrm>
            <a:off x="6864349" y="772290"/>
            <a:ext cx="5164800" cy="2893059"/>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en-US" sz="4400" b="1" i="0" u="none" dirty="0" err="1">
                <a:latin typeface="Calibri"/>
                <a:ea typeface="Calibri"/>
                <a:cs typeface="Calibri"/>
                <a:sym typeface="Calibri"/>
              </a:rPr>
              <a:t>كل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مجد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وترتيل</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يليق</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بسلطانك</a:t>
            </a:r>
            <a:r>
              <a:rPr lang="en-US" sz="4400" b="1" i="0" u="none" dirty="0">
                <a:latin typeface="Calibri"/>
                <a:ea typeface="Calibri"/>
                <a:cs typeface="Calibri"/>
                <a:sym typeface="Calibri"/>
              </a:rPr>
              <a:t>،</a:t>
            </a:r>
          </a:p>
          <a:p>
            <a:pPr lvl="0" algn="just" rtl="1">
              <a:buClr>
                <a:srgbClr val="FFFFFF"/>
              </a:buClr>
              <a:buSzPts val="4400"/>
            </a:pP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الآن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وإلى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الإنقضاء</a:t>
            </a:r>
            <a:r>
              <a:rPr lang="en-US" sz="4400" b="1" i="0" u="none" dirty="0">
                <a:latin typeface="Calibri"/>
                <a:ea typeface="Calibri"/>
                <a:cs typeface="Calibri"/>
                <a:sym typeface="Calibri"/>
              </a:rPr>
              <a:t>، </a:t>
            </a:r>
            <a:endParaRPr lang="en-US" sz="4400" b="1" dirty="0">
              <a:solidFill>
                <a:srgbClr val="C00000"/>
              </a:solidFill>
              <a:ea typeface="Calibri"/>
              <a:cs typeface="Calibri"/>
              <a:sym typeface="Calibri"/>
            </a:endParaRPr>
          </a:p>
          <a:p>
            <a:pPr lvl="0" algn="r">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a:p>
            <a:pPr lvl="0" algn="just" rtl="1">
              <a:buClr>
                <a:srgbClr val="FFFFFF"/>
              </a:buClr>
              <a:buSzPts val="4400"/>
            </a:pPr>
            <a:endParaRPr b="1" dirty="0"/>
          </a:p>
        </p:txBody>
      </p:sp>
      <p:sp>
        <p:nvSpPr>
          <p:cNvPr id="3044" name="Google Shape;3044;p432"/>
          <p:cNvSpPr txBox="1"/>
          <p:nvPr/>
        </p:nvSpPr>
        <p:spPr>
          <a:xfrm>
            <a:off x="431800" y="764353"/>
            <a:ext cx="6240000" cy="2616060"/>
          </a:xfrm>
          <a:prstGeom prst="rect">
            <a:avLst/>
          </a:prstGeom>
          <a:noFill/>
          <a:ln>
            <a:noFill/>
          </a:ln>
        </p:spPr>
        <p:txBody>
          <a:bodyPr spcFirstLastPara="1" wrap="square" lIns="91425" tIns="45700" rIns="91425" bIns="45700" anchor="t" anchorCtr="0">
            <a:spAutoFit/>
          </a:bodyPr>
          <a:lstStyle/>
          <a:p>
            <a:pPr algn="just">
              <a:buClr>
                <a:srgbClr val="FFFFFF"/>
              </a:buClr>
              <a:buSzPts val="3400"/>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han'alia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er`prepi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tek`exoucia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icjen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cuntelia</a:t>
            </a:r>
            <a:r>
              <a:rPr lang="en-US"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3600" b="1" dirty="0">
              <a:solidFill>
                <a:srgbClr val="C00000"/>
              </a:solidFill>
              <a:latin typeface="CS Avva Shenouda" panose="020B7200000000000000" pitchFamily="34" charset="0"/>
            </a:endParaRPr>
          </a:p>
          <a:p>
            <a:pPr lvl="0" algn="just">
              <a:buClr>
                <a:srgbClr val="FFFFFF"/>
              </a:buClr>
              <a:buSzPts val="3400"/>
            </a:pPr>
            <a:endParaRPr lang="en-US" sz="2000" b="1" dirty="0">
              <a:solidFill>
                <a:srgbClr val="C00000"/>
              </a:solidFill>
              <a:latin typeface="CS Avva Shenouda" panose="020B7200000000000000" pitchFamily="34" charset="0"/>
            </a:endParaRPr>
          </a:p>
        </p:txBody>
      </p:sp>
      <p:sp>
        <p:nvSpPr>
          <p:cNvPr id="3045" name="Google Shape;3045;p432"/>
          <p:cNvSpPr txBox="1"/>
          <p:nvPr/>
        </p:nvSpPr>
        <p:spPr>
          <a:xfrm>
            <a:off x="260349" y="4103687"/>
            <a:ext cx="115972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Tous</a:t>
            </a:r>
            <a:r>
              <a:rPr lang="en-US" sz="3200" b="1" i="0" u="none" dirty="0">
                <a:latin typeface="Book Antiqua"/>
                <a:ea typeface="Book Antiqua"/>
                <a:cs typeface="Book Antiqua"/>
                <a:sym typeface="Book Antiqua"/>
              </a:rPr>
              <a:t> les chants et </a:t>
            </a:r>
            <a:r>
              <a:rPr lang="en-US" sz="3200" b="1" i="0" u="none" dirty="0" err="1">
                <a:latin typeface="Book Antiqua"/>
                <a:ea typeface="Book Antiqua"/>
                <a:cs typeface="Book Antiqua"/>
                <a:sym typeface="Book Antiqua"/>
              </a:rPr>
              <a:t>toute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gloire</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Dignes</a:t>
            </a:r>
            <a:r>
              <a:rPr lang="en-US" sz="3200" b="1" i="0" u="none" dirty="0">
                <a:latin typeface="Book Antiqua"/>
                <a:ea typeface="Book Antiqua"/>
                <a:cs typeface="Book Antiqua"/>
                <a:sym typeface="Book Antiqua"/>
              </a:rPr>
              <a:t> de Ton Saint </a:t>
            </a:r>
            <a:r>
              <a:rPr lang="en-US" sz="3200" b="1" i="0" u="none" dirty="0" err="1">
                <a:latin typeface="Book Antiqua"/>
                <a:ea typeface="Book Antiqua"/>
                <a:cs typeface="Book Antiqua"/>
                <a:sym typeface="Book Antiqua"/>
              </a:rPr>
              <a:t>pouvoir</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Maintenant</a:t>
            </a:r>
            <a:r>
              <a:rPr lang="en-US" sz="3200" b="1" i="0" u="none" dirty="0">
                <a:latin typeface="Book Antiqua"/>
                <a:ea typeface="Book Antiqua"/>
                <a:cs typeface="Book Antiqua"/>
                <a:sym typeface="Book Antiqua"/>
              </a:rPr>
              <a:t> et à la fin</a:t>
            </a:r>
            <a:endParaRPr b="1" dirty="0"/>
          </a:p>
          <a:p>
            <a:pPr lvl="0" algn="ctr">
              <a:buClr>
                <a:srgbClr val="FFFFFF"/>
              </a:buClr>
              <a:buSzPts val="3200"/>
            </a:pPr>
            <a:r>
              <a:rPr lang="it-IT" sz="3600" b="1" dirty="0">
                <a:latin typeface="CS Avva Shenouda" panose="020B7200000000000000" pitchFamily="34" charset="0"/>
                <a:sym typeface="Arial"/>
              </a:rPr>
              <a:t> </a:t>
            </a:r>
            <a:r>
              <a:rPr lang="it-IT" sz="3600" b="1" dirty="0">
                <a:solidFill>
                  <a:srgbClr val="C00000"/>
                </a:solidFill>
                <a:latin typeface="CS Avva Shenouda" panose="020B7200000000000000" pitchFamily="34" charset="0"/>
                <a:sym typeface="Arial"/>
              </a:rPr>
              <a:t>Agioc </a:t>
            </a:r>
            <a:r>
              <a:rPr lang="it-IT" sz="3600" b="1" dirty="0">
                <a:solidFill>
                  <a:srgbClr val="C00000"/>
                </a:solidFill>
                <a:latin typeface="CS Avva Shenouda" panose="020B7200000000000000" pitchFamily="34" charset="0"/>
                <a:ea typeface="Arial"/>
                <a:cs typeface="Arial"/>
                <a:sym typeface="Arial"/>
              </a:rPr>
              <a:t>`A;anatoc nai nan. </a:t>
            </a:r>
            <a:endParaRPr lang="it-IT" sz="20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601663020"/>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3056" name="Google Shape;3056;p434"/>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أبدأ</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بإسم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القدوس</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الحي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الأبدي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الديان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مخلصنا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مُحيي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النفوس</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57" name="Google Shape;3057;p434"/>
          <p:cNvSpPr txBox="1"/>
          <p:nvPr/>
        </p:nvSpPr>
        <p:spPr>
          <a:xfrm>
            <a:off x="408904" y="450850"/>
            <a:ext cx="6623200" cy="21082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1. Au Saint nom de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Père</a:t>
            </a:r>
            <a:endParaRPr b="1"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Eternel</a:t>
            </a:r>
            <a:r>
              <a:rPr lang="en-US" sz="3200" b="1" i="0" u="none" dirty="0">
                <a:latin typeface="Book Antiqua"/>
                <a:ea typeface="Book Antiqua"/>
                <a:cs typeface="Book Antiqua"/>
                <a:sym typeface="Book Antiqua"/>
              </a:rPr>
              <a:t>, vivant et Saint</a:t>
            </a:r>
            <a:endParaRPr b="1"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Donne vie sur </a:t>
            </a:r>
            <a:r>
              <a:rPr lang="en-US" sz="3100" b="1" i="0" u="none" dirty="0" err="1">
                <a:latin typeface="Book Antiqua"/>
                <a:ea typeface="Book Antiqua"/>
                <a:cs typeface="Book Antiqua"/>
                <a:sym typeface="Book Antiqua"/>
              </a:rPr>
              <a:t>Ciel</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terre</a:t>
            </a:r>
            <a:endParaRPr b="1"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b="1" dirty="0">
              <a:solidFill>
                <a:srgbClr val="C00000"/>
              </a:solidFill>
              <a:latin typeface="CS Avva Shenouda" panose="020B7200000000000000" pitchFamily="34" charset="0"/>
            </a:endParaRPr>
          </a:p>
        </p:txBody>
      </p:sp>
      <p:sp>
        <p:nvSpPr>
          <p:cNvPr id="3059" name="Google Shape;3059;p434"/>
          <p:cNvSpPr txBox="1"/>
          <p:nvPr/>
        </p:nvSpPr>
        <p:spPr>
          <a:xfrm>
            <a:off x="389854" y="3544887"/>
            <a:ext cx="64008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 Ô </a:t>
            </a:r>
            <a:r>
              <a:rPr lang="en-US" sz="3100" b="1" i="0" u="none" dirty="0" err="1">
                <a:latin typeface="Book Antiqua"/>
                <a:ea typeface="Book Antiqua"/>
                <a:cs typeface="Book Antiqua"/>
                <a:sym typeface="Book Antiqua"/>
              </a:rPr>
              <a:t>Sagesse</a:t>
            </a:r>
            <a:r>
              <a:rPr lang="en-US" sz="3100" b="1" i="0" u="none" dirty="0">
                <a:latin typeface="Book Antiqua"/>
                <a:ea typeface="Book Antiqua"/>
                <a:cs typeface="Book Antiqua"/>
                <a:sym typeface="Book Antiqua"/>
              </a:rPr>
              <a:t> qui </a:t>
            </a:r>
            <a:r>
              <a:rPr lang="en-US" sz="3100" b="1" i="0" u="none" dirty="0" err="1">
                <a:latin typeface="Book Antiqua"/>
                <a:ea typeface="Book Antiqua"/>
                <a:cs typeface="Book Antiqua"/>
                <a:sym typeface="Book Antiqua"/>
              </a:rPr>
              <a:t>créa</a:t>
            </a:r>
            <a:r>
              <a:rPr lang="en-US" sz="3100" b="1" i="0" u="none" dirty="0">
                <a:latin typeface="Book Antiqua"/>
                <a:ea typeface="Book Antiqua"/>
                <a:cs typeface="Book Antiqua"/>
                <a:sym typeface="Book Antiqua"/>
              </a:rPr>
              <a:t> </a:t>
            </a:r>
            <a:endParaRPr b="1"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S'est</a:t>
            </a:r>
            <a:r>
              <a:rPr lang="en-US" sz="3100" b="1" i="0" u="none" dirty="0">
                <a:latin typeface="Book Antiqua"/>
                <a:ea typeface="Book Antiqua"/>
                <a:cs typeface="Book Antiqua"/>
                <a:sym typeface="Book Antiqua"/>
              </a:rPr>
              <a:t> fait chair, </a:t>
            </a:r>
            <a:r>
              <a:rPr lang="en-US" sz="3100" b="1" i="0" u="none" dirty="0" err="1">
                <a:latin typeface="Book Antiqua"/>
                <a:ea typeface="Book Antiqua"/>
                <a:cs typeface="Book Antiqua"/>
                <a:sym typeface="Book Antiqua"/>
              </a:rPr>
              <a:t>prit</a:t>
            </a:r>
            <a:r>
              <a:rPr lang="en-US" sz="3100" b="1" i="0" u="none" dirty="0">
                <a:latin typeface="Book Antiqua"/>
                <a:ea typeface="Book Antiqua"/>
                <a:cs typeface="Book Antiqua"/>
                <a:sym typeface="Book Antiqua"/>
              </a:rPr>
              <a:t> corps </a:t>
            </a:r>
            <a:r>
              <a:rPr lang="en-US" sz="3100" b="1" i="0" u="none" dirty="0" err="1">
                <a:latin typeface="Book Antiqua"/>
                <a:ea typeface="Book Antiqua"/>
                <a:cs typeface="Book Antiqua"/>
                <a:sym typeface="Book Antiqua"/>
              </a:rPr>
              <a:t>humain</a:t>
            </a:r>
            <a:endParaRPr b="1"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Sur la </a:t>
            </a:r>
            <a:r>
              <a:rPr lang="en-US" sz="3100" b="1" i="0" u="none" dirty="0" err="1">
                <a:latin typeface="Book Antiqua"/>
                <a:ea typeface="Book Antiqua"/>
                <a:cs typeface="Book Antiqua"/>
                <a:sym typeface="Book Antiqua"/>
              </a:rPr>
              <a:t>croix</a:t>
            </a:r>
            <a:r>
              <a:rPr lang="en-US" sz="3100" b="1" i="0" u="none" dirty="0">
                <a:latin typeface="Book Antiqua"/>
                <a:ea typeface="Book Antiqua"/>
                <a:cs typeface="Book Antiqua"/>
                <a:sym typeface="Book Antiqua"/>
              </a:rPr>
              <a:t> nous </a:t>
            </a:r>
            <a:r>
              <a:rPr lang="en-US" sz="3100" b="1" i="0" u="none" dirty="0" err="1">
                <a:latin typeface="Book Antiqua"/>
                <a:ea typeface="Book Antiqua"/>
                <a:cs typeface="Book Antiqua"/>
                <a:sym typeface="Book Antiqua"/>
              </a:rPr>
              <a:t>libéra</a:t>
            </a:r>
            <a:endParaRPr b="1"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60" name="Google Shape;3060;p434"/>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بالتدبير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والحكمة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وافانا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ولَبَس</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جسداً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مثل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وعتقنا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أسر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أعدائنا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2400300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Shape 3064"/>
        <p:cNvGrpSpPr/>
        <p:nvPr/>
      </p:nvGrpSpPr>
      <p:grpSpPr>
        <a:xfrm>
          <a:off x="0" y="0"/>
          <a:ext cx="0" cy="0"/>
          <a:chOff x="0" y="0"/>
          <a:chExt cx="0" cy="0"/>
        </a:xfrm>
      </p:grpSpPr>
      <p:sp>
        <p:nvSpPr>
          <p:cNvPr id="3065" name="Google Shape;3065;p435"/>
          <p:cNvSpPr txBox="1"/>
          <p:nvPr/>
        </p:nvSpPr>
        <p:spPr>
          <a:xfrm>
            <a:off x="6672064" y="450850"/>
            <a:ext cx="50800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تَشبَّه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خلقُه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عبداً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لأجل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خلاص</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كان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في</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أحزان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والكلمة</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الأزلي</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صار</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جسداً</a:t>
            </a:r>
            <a:r>
              <a:rPr lang="en-US" sz="33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66" name="Google Shape;3066;p435"/>
          <p:cNvSpPr txBox="1"/>
          <p:nvPr/>
        </p:nvSpPr>
        <p:spPr>
          <a:xfrm>
            <a:off x="409154" y="450850"/>
            <a:ext cx="63816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3</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Créateur</a:t>
            </a:r>
            <a:r>
              <a:rPr lang="en-US" sz="3200" b="1" i="0" u="none" dirty="0">
                <a:latin typeface="Book Antiqua"/>
                <a:ea typeface="Book Antiqua"/>
                <a:cs typeface="Book Antiqua"/>
                <a:sym typeface="Book Antiqua"/>
              </a:rPr>
              <a:t> de </a:t>
            </a:r>
            <a:r>
              <a:rPr lang="en-US" sz="3200" b="1" i="0" u="none" dirty="0" err="1">
                <a:latin typeface="Book Antiqua"/>
                <a:ea typeface="Book Antiqua"/>
                <a:cs typeface="Book Antiqua"/>
                <a:sym typeface="Book Antiqua"/>
              </a:rPr>
              <a:t>Ciel</a:t>
            </a:r>
            <a:r>
              <a:rPr lang="en-US" sz="3200" b="1" i="0" u="none" dirty="0">
                <a:latin typeface="Book Antiqua"/>
                <a:ea typeface="Book Antiqua"/>
                <a:cs typeface="Book Antiqua"/>
                <a:sym typeface="Book Antiqua"/>
              </a:rPr>
              <a:t> et </a:t>
            </a:r>
            <a:r>
              <a:rPr lang="en-US" sz="3200" b="1" i="0" u="none" dirty="0" err="1">
                <a:latin typeface="Book Antiqua"/>
                <a:ea typeface="Book Antiqua"/>
                <a:cs typeface="Book Antiqua"/>
                <a:sym typeface="Book Antiqua"/>
              </a:rPr>
              <a:t>terre</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Serviteur</a:t>
            </a:r>
            <a:r>
              <a:rPr lang="en-US" sz="3200" b="1" i="0" u="none" dirty="0">
                <a:latin typeface="Book Antiqua"/>
                <a:ea typeface="Book Antiqua"/>
                <a:cs typeface="Book Antiqua"/>
                <a:sym typeface="Book Antiqua"/>
              </a:rPr>
              <a:t>, se fait </a:t>
            </a:r>
            <a:r>
              <a:rPr lang="en-US" sz="32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La parole se fit chair</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68" name="Google Shape;3068;p435"/>
          <p:cNvSpPr txBox="1"/>
          <p:nvPr/>
        </p:nvSpPr>
        <p:spPr>
          <a:xfrm>
            <a:off x="390104" y="3544887"/>
            <a:ext cx="66420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4. Sa </a:t>
            </a:r>
            <a:r>
              <a:rPr lang="en-US" sz="3200" b="1" i="0" u="none" dirty="0" err="1">
                <a:latin typeface="Book Antiqua"/>
                <a:ea typeface="Book Antiqua"/>
                <a:cs typeface="Book Antiqua"/>
                <a:sym typeface="Book Antiqua"/>
              </a:rPr>
              <a:t>divinité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s'unit</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ce</a:t>
            </a:r>
            <a:r>
              <a:rPr lang="en-US" sz="3200" b="1" i="0" u="none" dirty="0">
                <a:latin typeface="Book Antiqua"/>
                <a:ea typeface="Book Antiqua"/>
                <a:cs typeface="Book Antiqua"/>
                <a:sym typeface="Book Antiqua"/>
              </a:rPr>
              <a:t> corps </a:t>
            </a:r>
            <a:r>
              <a:rPr lang="en-US" sz="3200" b="1" i="0" u="none" dirty="0" err="1">
                <a:latin typeface="Book Antiqua"/>
                <a:ea typeface="Book Antiqua"/>
                <a:cs typeface="Book Antiqua"/>
                <a:sym typeface="Book Antiqua"/>
              </a:rPr>
              <a:t>qu'Il</a:t>
            </a:r>
            <a:r>
              <a:rPr lang="en-US" sz="3200" b="1" i="0" u="none" dirty="0">
                <a:latin typeface="Book Antiqua"/>
                <a:ea typeface="Book Antiqua"/>
                <a:cs typeface="Book Antiqua"/>
                <a:sym typeface="Book Antiqua"/>
              </a:rPr>
              <a:t> fit </a:t>
            </a:r>
            <a:r>
              <a:rPr lang="en-US" sz="32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Je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loue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glorifie</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69" name="Google Shape;3069;p435"/>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جعل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لاهوته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مُتحداً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بناسوته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الديان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نُسَبِح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ونُزيده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مجداً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86717846"/>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Shape 3073"/>
        <p:cNvGrpSpPr/>
        <p:nvPr/>
      </p:nvGrpSpPr>
      <p:grpSpPr>
        <a:xfrm>
          <a:off x="0" y="0"/>
          <a:ext cx="0" cy="0"/>
          <a:chOff x="0" y="0"/>
          <a:chExt cx="0" cy="0"/>
        </a:xfrm>
      </p:grpSpPr>
      <p:sp>
        <p:nvSpPr>
          <p:cNvPr id="3074" name="Google Shape;3074;p436"/>
          <p:cNvSpPr txBox="1"/>
          <p:nvPr/>
        </p:nvSpPr>
        <p:spPr>
          <a:xfrm>
            <a:off x="6168008" y="450850"/>
            <a:ext cx="55140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حَمَلَت</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مريم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له</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التسبيح</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تسعة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أشهر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غير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نُقصان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بذِكرهِ</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الطغمات</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تصيح</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75" name="Google Shape;3075;p436"/>
          <p:cNvSpPr txBox="1"/>
          <p:nvPr/>
        </p:nvSpPr>
        <p:spPr>
          <a:xfrm>
            <a:off x="434794"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5. Car Marie, </a:t>
            </a:r>
            <a:r>
              <a:rPr lang="en-US" sz="3000" b="1" i="0" u="none" dirty="0" err="1">
                <a:latin typeface="Book Antiqua"/>
                <a:ea typeface="Book Antiqua"/>
                <a:cs typeface="Book Antiqua"/>
                <a:sym typeface="Book Antiqua"/>
              </a:rPr>
              <a:t>neuf</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mois</a:t>
            </a:r>
            <a:r>
              <a:rPr lang="en-US" sz="3000" b="1" i="0" u="none" dirty="0">
                <a:latin typeface="Book Antiqua"/>
                <a:ea typeface="Book Antiqua"/>
                <a:cs typeface="Book Antiqua"/>
                <a:sym typeface="Book Antiqua"/>
              </a:rPr>
              <a:t> porta</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La Lumière </a:t>
            </a:r>
            <a:r>
              <a:rPr lang="en-US" sz="3000" b="1" i="0" u="none" dirty="0" err="1">
                <a:latin typeface="Book Antiqua"/>
                <a:ea typeface="Book Antiqua"/>
                <a:cs typeface="Book Antiqua"/>
                <a:sym typeface="Book Antiqua"/>
              </a:rPr>
              <a:t>dans</a:t>
            </a:r>
            <a:r>
              <a:rPr lang="en-US" sz="3000" b="1" i="0" u="none" dirty="0">
                <a:latin typeface="Book Antiqua"/>
                <a:ea typeface="Book Antiqua"/>
                <a:cs typeface="Book Antiqua"/>
                <a:sym typeface="Book Antiqua"/>
              </a:rPr>
              <a:t> son sein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Choeur</a:t>
            </a:r>
            <a:r>
              <a:rPr lang="en-US" sz="3000" b="1" i="0" u="none" dirty="0">
                <a:latin typeface="Book Antiqua"/>
                <a:ea typeface="Book Antiqua"/>
                <a:cs typeface="Book Antiqua"/>
                <a:sym typeface="Book Antiqua"/>
              </a:rPr>
              <a:t> des </a:t>
            </a:r>
            <a:r>
              <a:rPr lang="en-US" sz="3000" b="1" i="0" u="none" dirty="0" err="1">
                <a:latin typeface="Book Antiqua"/>
                <a:ea typeface="Book Antiqua"/>
                <a:cs typeface="Book Antiqua"/>
                <a:sym typeface="Book Antiqua"/>
              </a:rPr>
              <a:t>anges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s'écria</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77" name="Google Shape;3077;p436"/>
          <p:cNvSpPr txBox="1"/>
          <p:nvPr/>
        </p:nvSpPr>
        <p:spPr>
          <a:xfrm>
            <a:off x="415744" y="3544887"/>
            <a:ext cx="6976400" cy="206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6. Ta </a:t>
            </a:r>
            <a:r>
              <a:rPr lang="en-US" sz="3200" b="1" i="0" u="none" dirty="0" err="1">
                <a:latin typeface="Book Antiqua"/>
                <a:ea typeface="Book Antiqua"/>
                <a:cs typeface="Book Antiqua"/>
                <a:sym typeface="Book Antiqua"/>
              </a:rPr>
              <a:t>bonté</a:t>
            </a:r>
            <a:r>
              <a:rPr lang="en-US" sz="3200" b="1" i="0" u="none" dirty="0">
                <a:latin typeface="Book Antiqua"/>
                <a:ea typeface="Book Antiqua"/>
                <a:cs typeface="Book Antiqua"/>
                <a:sym typeface="Book Antiqua"/>
              </a:rPr>
              <a:t> Seigneur </a:t>
            </a:r>
            <a:r>
              <a:rPr lang="en-US" sz="3200" b="1" i="0" u="none" dirty="0" err="1">
                <a:latin typeface="Book Antiqua"/>
                <a:ea typeface="Book Antiqua"/>
                <a:cs typeface="Book Antiqua"/>
                <a:sym typeface="Book Antiqua"/>
              </a:rPr>
              <a:t>sauva</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Adam de </a:t>
            </a:r>
            <a:r>
              <a:rPr lang="en-US" sz="3200" b="1" i="0" u="none" dirty="0" err="1">
                <a:latin typeface="Book Antiqua"/>
                <a:ea typeface="Book Antiqua"/>
                <a:cs typeface="Book Antiqua"/>
                <a:sym typeface="Book Antiqua"/>
              </a:rPr>
              <a:t>l'exil</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enfin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 </a:t>
            </a:r>
            <a:r>
              <a:rPr lang="en-US" sz="3200" b="1" i="0" u="none" dirty="0" err="1">
                <a:latin typeface="Book Antiqua"/>
                <a:ea typeface="Book Antiqua"/>
                <a:cs typeface="Book Antiqua"/>
                <a:sym typeface="Book Antiqua"/>
              </a:rPr>
              <a:t>souffrance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portas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78" name="Google Shape;3078;p436"/>
          <p:cNvSpPr txBox="1"/>
          <p:nvPr/>
        </p:nvSpPr>
        <p:spPr>
          <a:xfrm>
            <a:off x="6601925" y="3698875"/>
            <a:ext cx="5202800" cy="2108229"/>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خلَّصنا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سيدنا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برِضاه</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وأعاد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للأوطان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بعد</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أن</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عمُّه</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الكَربِ</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وأضناه</a:t>
            </a:r>
            <a:r>
              <a:rPr lang="en-US" sz="33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1305692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Shape 3082"/>
        <p:cNvGrpSpPr/>
        <p:nvPr/>
      </p:nvGrpSpPr>
      <p:grpSpPr>
        <a:xfrm>
          <a:off x="0" y="0"/>
          <a:ext cx="0" cy="0"/>
          <a:chOff x="0" y="0"/>
          <a:chExt cx="0" cy="0"/>
        </a:xfrm>
      </p:grpSpPr>
      <p:sp>
        <p:nvSpPr>
          <p:cNvPr id="3083" name="Google Shape;3083;p437"/>
          <p:cNvSpPr txBox="1"/>
          <p:nvPr/>
        </p:nvSpPr>
        <p:spPr>
          <a:xfrm>
            <a:off x="6600056"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دائم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أزلي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معبود</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مُحوِل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الماء</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خمراً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الأدنان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قد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صلبه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قَوْمِ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اليهود</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84" name="Google Shape;3084;p437"/>
          <p:cNvSpPr txBox="1"/>
          <p:nvPr/>
        </p:nvSpPr>
        <p:spPr>
          <a:xfrm>
            <a:off x="409154" y="450850"/>
            <a:ext cx="6381600" cy="20620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7. A </a:t>
            </a:r>
            <a:r>
              <a:rPr lang="en-US" sz="3200" b="1" i="0" u="none" dirty="0" err="1">
                <a:latin typeface="Book Antiqua"/>
                <a:ea typeface="Book Antiqua"/>
                <a:cs typeface="Book Antiqua"/>
                <a:sym typeface="Book Antiqua"/>
              </a:rPr>
              <a:t>toi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toute</a:t>
            </a:r>
            <a:r>
              <a:rPr lang="en-US" sz="3200" b="1" i="0" u="none" dirty="0">
                <a:latin typeface="Book Antiqua"/>
                <a:ea typeface="Book Antiqua"/>
                <a:cs typeface="Book Antiqua"/>
                <a:sym typeface="Book Antiqua"/>
              </a:rPr>
              <a:t> adoration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qui </a:t>
            </a:r>
            <a:r>
              <a:rPr lang="en-US" sz="3200" b="1" i="0" u="none" dirty="0" err="1">
                <a:latin typeface="Book Antiqua"/>
                <a:ea typeface="Book Antiqua"/>
                <a:cs typeface="Book Antiqua"/>
                <a:sym typeface="Book Antiqua"/>
              </a:rPr>
              <a:t>changeas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l'eau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vin</a:t>
            </a:r>
            <a:endParaRPr dirty="0"/>
          </a:p>
          <a:p>
            <a:pPr marL="0" marR="0" lvl="0" indent="0" algn="l"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Crucifié</a:t>
            </a:r>
            <a:r>
              <a:rPr lang="en-US" sz="3200" b="1" i="0" u="none" dirty="0">
                <a:latin typeface="Book Antiqua"/>
                <a:ea typeface="Book Antiqua"/>
                <a:cs typeface="Book Antiqua"/>
                <a:sym typeface="Book Antiqua"/>
              </a:rPr>
              <a:t> par </a:t>
            </a:r>
            <a:r>
              <a:rPr lang="en-US" sz="3200" b="1" i="0" u="none" dirty="0" err="1">
                <a:latin typeface="Book Antiqua"/>
                <a:ea typeface="Book Antiqua"/>
                <a:cs typeface="Book Antiqua"/>
                <a:sym typeface="Book Antiqua"/>
              </a:rPr>
              <a:t>trahison</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86" name="Google Shape;3086;p437"/>
          <p:cNvSpPr txBox="1"/>
          <p:nvPr/>
        </p:nvSpPr>
        <p:spPr>
          <a:xfrm>
            <a:off x="390104" y="3544887"/>
            <a:ext cx="6642000" cy="19543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8. </a:t>
            </a:r>
            <a:r>
              <a:rPr lang="en-US" sz="3000" b="1" dirty="0" err="1">
                <a:latin typeface="Book Antiqua"/>
                <a:ea typeface="Book Antiqua"/>
                <a:cs typeface="Book Antiqua"/>
                <a:sym typeface="Book Antiqua"/>
              </a:rPr>
              <a:t>Dieu</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clément</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majestueux</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2900"/>
              <a:buFont typeface="Book Antiqua"/>
              <a:buNone/>
            </a:pPr>
            <a:r>
              <a:rPr lang="en-US" sz="3000" b="1" dirty="0" err="1">
                <a:latin typeface="Book Antiqua"/>
                <a:ea typeface="Book Antiqua"/>
                <a:cs typeface="Book Antiqua"/>
                <a:sym typeface="Book Antiqua"/>
              </a:rPr>
              <a:t>Vierge</a:t>
            </a:r>
            <a:r>
              <a:rPr lang="en-US" sz="3000" b="1" dirty="0">
                <a:latin typeface="Book Antiqua"/>
                <a:ea typeface="Book Antiqua"/>
                <a:cs typeface="Book Antiqua"/>
                <a:sym typeface="Book Antiqua"/>
              </a:rPr>
              <a:t> a </a:t>
            </a:r>
            <a:r>
              <a:rPr lang="en-US" sz="3000" b="1" dirty="0" err="1">
                <a:latin typeface="Book Antiqua"/>
                <a:ea typeface="Book Antiqua"/>
                <a:cs typeface="Book Antiqua"/>
                <a:sym typeface="Book Antiqua"/>
              </a:rPr>
              <a:t>porté</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dans</a:t>
            </a:r>
            <a:r>
              <a:rPr lang="en-US" sz="3000" b="1" dirty="0">
                <a:latin typeface="Book Antiqua"/>
                <a:ea typeface="Book Antiqua"/>
                <a:cs typeface="Book Antiqua"/>
                <a:sym typeface="Book Antiqua"/>
              </a:rPr>
              <a:t> son sein</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dirty="0" err="1">
                <a:latin typeface="Book Antiqua"/>
                <a:ea typeface="Book Antiqua"/>
                <a:cs typeface="Book Antiqua"/>
                <a:sym typeface="Book Antiqua"/>
              </a:rPr>
              <a:t>Paix</a:t>
            </a:r>
            <a:r>
              <a:rPr lang="en-US" sz="3000" b="1" dirty="0">
                <a:latin typeface="Book Antiqua"/>
                <a:ea typeface="Book Antiqua"/>
                <a:cs typeface="Book Antiqua"/>
                <a:sym typeface="Book Antiqua"/>
              </a:rPr>
              <a:t> sur </a:t>
            </a:r>
            <a:r>
              <a:rPr lang="en-US" sz="3000" b="1" dirty="0" err="1">
                <a:latin typeface="Book Antiqua"/>
                <a:ea typeface="Book Antiqua"/>
                <a:cs typeface="Book Antiqua"/>
                <a:sym typeface="Book Antiqua"/>
              </a:rPr>
              <a:t>terre</a:t>
            </a:r>
            <a:r>
              <a:rPr lang="en-US" sz="3000" b="1" dirty="0">
                <a:latin typeface="Book Antiqua"/>
                <a:ea typeface="Book Antiqua"/>
                <a:cs typeface="Book Antiqua"/>
                <a:sym typeface="Book Antiqua"/>
              </a:rPr>
              <a:t> et </a:t>
            </a:r>
            <a:r>
              <a:rPr lang="en-US" sz="3000" b="1" dirty="0" err="1">
                <a:latin typeface="Book Antiqua"/>
                <a:ea typeface="Book Antiqua"/>
                <a:cs typeface="Book Antiqua"/>
                <a:sym typeface="Book Antiqua"/>
              </a:rPr>
              <a:t>gloire</a:t>
            </a:r>
            <a:r>
              <a:rPr lang="en-US" sz="3000" b="1" dirty="0">
                <a:latin typeface="Book Antiqua"/>
                <a:ea typeface="Book Antiqua"/>
                <a:cs typeface="Book Antiqua"/>
                <a:sym typeface="Book Antiqua"/>
              </a:rPr>
              <a:t> aux </a:t>
            </a:r>
            <a:r>
              <a:rPr lang="en-US" sz="3000" b="1" dirty="0" err="1">
                <a:latin typeface="Book Antiqua"/>
                <a:ea typeface="Book Antiqua"/>
                <a:cs typeface="Book Antiqua"/>
                <a:sym typeface="Book Antiqua"/>
              </a:rPr>
              <a:t>Cieux</a:t>
            </a:r>
            <a:endParaRPr sz="3000" b="1" dirty="0">
              <a:latin typeface="Book Antiqua"/>
              <a:ea typeface="Book Antiqua"/>
              <a:cs typeface="Book Antiqua"/>
            </a:endParaRPr>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87" name="Google Shape;3087;p437"/>
          <p:cNvSpPr txBox="1"/>
          <p:nvPr/>
        </p:nvSpPr>
        <p:spPr>
          <a:xfrm>
            <a:off x="6600056"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رؤوف</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رحيم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عالٍ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وكريم</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العَظمة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والسلطان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سكن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أحشاء</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إبنة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يواقيم</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735066739"/>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Shape 3091"/>
        <p:cNvGrpSpPr/>
        <p:nvPr/>
      </p:nvGrpSpPr>
      <p:grpSpPr>
        <a:xfrm>
          <a:off x="0" y="0"/>
          <a:ext cx="0" cy="0"/>
          <a:chOff x="0" y="0"/>
          <a:chExt cx="0" cy="0"/>
        </a:xfrm>
      </p:grpSpPr>
      <p:sp>
        <p:nvSpPr>
          <p:cNvPr id="3092" name="Google Shape;3092;p438"/>
          <p:cNvSpPr txBox="1"/>
          <p:nvPr/>
        </p:nvSpPr>
        <p:spPr>
          <a:xfrm>
            <a:off x="6384032" y="450850"/>
            <a:ext cx="53212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أزال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العار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وبنيه</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بحلوله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سيدة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الأكوان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وقد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فرحَ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الكون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فيه</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093" name="Google Shape;3093;p438"/>
          <p:cNvSpPr txBox="1"/>
          <p:nvPr/>
        </p:nvSpPr>
        <p:spPr>
          <a:xfrm>
            <a:off x="408904" y="450850"/>
            <a:ext cx="6623200" cy="2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9. </a:t>
            </a:r>
            <a:r>
              <a:rPr lang="en-US" sz="3100" b="1" i="0" u="none" dirty="0" err="1">
                <a:latin typeface="Book Antiqua"/>
                <a:ea typeface="Book Antiqua"/>
                <a:cs typeface="Book Antiqua"/>
                <a:sym typeface="Book Antiqua"/>
              </a:rPr>
              <a:t>Honte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d'Adam</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effacée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Brisés</a:t>
            </a:r>
            <a:r>
              <a:rPr lang="en-US" sz="3100" b="1" i="0" u="none" dirty="0">
                <a:latin typeface="Book Antiqua"/>
                <a:ea typeface="Book Antiqua"/>
                <a:cs typeface="Book Antiqua"/>
                <a:sym typeface="Book Antiqua"/>
              </a:rPr>
              <a:t>, les liens du </a:t>
            </a:r>
            <a:r>
              <a:rPr lang="en-US" sz="3100" b="1" i="0" u="none" dirty="0" err="1">
                <a:latin typeface="Book Antiqua"/>
                <a:ea typeface="Book Antiqua"/>
                <a:cs typeface="Book Antiqua"/>
                <a:sym typeface="Book Antiqua"/>
              </a:rPr>
              <a:t>Malin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de </a:t>
            </a:r>
            <a:r>
              <a:rPr lang="en-US" sz="3100" b="1" i="0" u="none" dirty="0" err="1">
                <a:latin typeface="Book Antiqua"/>
                <a:ea typeface="Book Antiqua"/>
                <a:cs typeface="Book Antiqua"/>
                <a:sym typeface="Book Antiqua"/>
              </a:rPr>
              <a:t>l'univers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louez</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95" name="Google Shape;3095;p438"/>
          <p:cNvSpPr txBox="1"/>
          <p:nvPr/>
        </p:nvSpPr>
        <p:spPr>
          <a:xfrm>
            <a:off x="389854" y="3544887"/>
            <a:ext cx="6642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900"/>
              <a:buFont typeface="Book Antiqua"/>
              <a:buNone/>
            </a:pPr>
            <a:r>
              <a:rPr lang="en-US" sz="3000" b="1" dirty="0">
                <a:latin typeface="Book Antiqua"/>
                <a:ea typeface="Book Antiqua"/>
                <a:cs typeface="Book Antiqua"/>
                <a:sym typeface="Book Antiqua"/>
              </a:rPr>
              <a:t>10. On </a:t>
            </a:r>
            <a:r>
              <a:rPr lang="en-US" sz="3000" b="1" dirty="0" err="1">
                <a:latin typeface="Book Antiqua"/>
                <a:ea typeface="Book Antiqua"/>
                <a:cs typeface="Book Antiqua"/>
                <a:sym typeface="Book Antiqua"/>
              </a:rPr>
              <a:t>L'appelle</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Fils</a:t>
            </a:r>
            <a:r>
              <a:rPr lang="en-US" sz="3000" b="1" dirty="0">
                <a:latin typeface="Book Antiqua"/>
                <a:ea typeface="Book Antiqua"/>
                <a:cs typeface="Book Antiqua"/>
                <a:sym typeface="Book Antiqua"/>
              </a:rPr>
              <a:t> de </a:t>
            </a:r>
            <a:r>
              <a:rPr lang="en-US" sz="3000" b="1" dirty="0" err="1">
                <a:latin typeface="Book Antiqua"/>
                <a:ea typeface="Book Antiqua"/>
                <a:cs typeface="Book Antiqua"/>
                <a:sym typeface="Book Antiqua"/>
              </a:rPr>
              <a:t>Dieu</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Fils</a:t>
            </a:r>
            <a:r>
              <a:rPr lang="en-US" sz="3000" b="1" i="0" u="none" dirty="0">
                <a:latin typeface="Book Antiqua"/>
                <a:ea typeface="Book Antiqua"/>
                <a:cs typeface="Book Antiqua"/>
                <a:sym typeface="Book Antiqua"/>
              </a:rPr>
              <a:t> de </a:t>
            </a:r>
            <a:r>
              <a:rPr lang="en-US" sz="3000" b="1" i="0" u="none" dirty="0" err="1">
                <a:latin typeface="Book Antiqua"/>
                <a:ea typeface="Book Antiqua"/>
                <a:cs typeface="Book Antiqua"/>
                <a:sym typeface="Book Antiqua"/>
              </a:rPr>
              <a:t>l'homme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aussi</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2800"/>
              <a:buFont typeface="Book Antiqua"/>
              <a:buNone/>
            </a:pPr>
            <a:r>
              <a:rPr lang="en-US" sz="3000" b="1" dirty="0">
                <a:latin typeface="Book Antiqua"/>
                <a:ea typeface="Book Antiqua"/>
                <a:cs typeface="Book Antiqua"/>
                <a:sym typeface="Book Antiqua"/>
              </a:rPr>
              <a:t>Car </a:t>
            </a:r>
            <a:r>
              <a:rPr lang="en-US" sz="3000" b="1" dirty="0" err="1">
                <a:latin typeface="Book Antiqua"/>
                <a:ea typeface="Book Antiqua"/>
                <a:cs typeface="Book Antiqua"/>
                <a:sym typeface="Book Antiqua"/>
              </a:rPr>
              <a:t>c'est</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Lui</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l'unique</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Dieu</a:t>
            </a:r>
            <a:endParaRPr sz="3000" b="1" dirty="0">
              <a:latin typeface="Book Antiqua"/>
              <a:ea typeface="Book Antiqua"/>
              <a:cs typeface="Book Antiqua"/>
            </a:endParaRPr>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096" name="Google Shape;3096;p438"/>
          <p:cNvSpPr txBox="1"/>
          <p:nvPr/>
        </p:nvSpPr>
        <p:spPr>
          <a:xfrm>
            <a:off x="6625332"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سُميَّ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إبن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بالتحقيق</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وسُميَّ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أيضاً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إبن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واحد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بغير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تفريق</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7576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800767"/>
          </a:xfrm>
          <a:prstGeom prst="rect">
            <a:avLst/>
          </a:prstGeom>
        </p:spPr>
        <p:txBody>
          <a:bodyPr wrap="square">
            <a:spAutoFit/>
          </a:bodyPr>
          <a:lstStyle/>
          <a:p>
            <a:pPr algn="just" rtl="1"/>
            <a:r>
              <a:rPr lang="ar-EG" sz="4400" b="1" dirty="0"/>
              <a:t>والرب غمرهم بماء البحر. أما بنو إسرائيل فكانوا يمشون على اليابسة في وسط البحر.</a:t>
            </a:r>
            <a:endParaRPr lang="fr-FR" sz="4400" b="1" dirty="0"/>
          </a:p>
        </p:txBody>
      </p:sp>
      <p:sp>
        <p:nvSpPr>
          <p:cNvPr id="6" name="Rectangle 5"/>
          <p:cNvSpPr/>
          <p:nvPr/>
        </p:nvSpPr>
        <p:spPr>
          <a:xfrm>
            <a:off x="431371" y="764313"/>
            <a:ext cx="6240693" cy="2308324"/>
          </a:xfrm>
          <a:prstGeom prst="rect">
            <a:avLst/>
          </a:prstGeom>
        </p:spPr>
        <p:txBody>
          <a:bodyPr wrap="square">
            <a:spAutoFit/>
          </a:bodyPr>
          <a:lstStyle/>
          <a:p>
            <a:pPr algn="just"/>
            <a:r>
              <a:rPr lang="fr-FR" sz="3600" b="1">
                <a:latin typeface="CS Avva Shenouda" pitchFamily="34" charset="0"/>
              </a:rPr>
              <a:t>A ``P</a:t>
            </a:r>
            <a:r>
              <a:rPr lang="fr-FR" sz="3600" b="1" dirty="0">
                <a:latin typeface="CS Avva Shenouda" pitchFamily="34" charset="0"/>
              </a:rPr>
              <a:t>¡ en </a:t>
            </a:r>
            <a:r>
              <a:rPr lang="fr-FR" sz="3600" b="1" err="1">
                <a:latin typeface="CS Avva Shenouda" pitchFamily="34" charset="0"/>
              </a:rPr>
              <a:t>pimwou</a:t>
            </a:r>
            <a:r>
              <a:rPr lang="fr-FR" sz="3600" b="1">
                <a:latin typeface="CS Avva Shenouda" pitchFamily="34" charset="0"/>
              </a:rPr>
              <a:t> `nte `viom ``e`hryi  `ejwou </a:t>
            </a:r>
            <a:r>
              <a:rPr lang="fr-FR" sz="3600" b="1" dirty="0">
                <a:latin typeface="CS Avva Shenouda" pitchFamily="34" charset="0"/>
              </a:rPr>
              <a:t>@  </a:t>
            </a:r>
            <a:r>
              <a:rPr lang="fr-FR" sz="3600" b="1" dirty="0" err="1">
                <a:latin typeface="CS Avva Shenouda" pitchFamily="34" charset="0"/>
              </a:rPr>
              <a:t>nensyri</a:t>
            </a:r>
            <a:r>
              <a:rPr lang="fr-FR" sz="3600" b="1" dirty="0">
                <a:latin typeface="CS Avva Shenouda" pitchFamily="34" charset="0"/>
              </a:rPr>
              <a:t> </a:t>
            </a:r>
            <a:r>
              <a:rPr lang="fr-FR" sz="3600" b="1">
                <a:latin typeface="CS Avva Shenouda" pitchFamily="34" charset="0"/>
              </a:rPr>
              <a:t>de `mPicrayl </a:t>
            </a:r>
            <a:r>
              <a:rPr lang="fr-FR" sz="3600" b="1" dirty="0" err="1">
                <a:latin typeface="CS Avva Shenouda" pitchFamily="34" charset="0"/>
              </a:rPr>
              <a:t>naumosi</a:t>
            </a:r>
            <a:r>
              <a:rPr lang="fr-FR" sz="3600" b="1" dirty="0">
                <a:latin typeface="CS Avva Shenouda" pitchFamily="34" charset="0"/>
              </a:rPr>
              <a:t> </a:t>
            </a:r>
            <a:r>
              <a:rPr lang="fr-FR" sz="3600" b="1" err="1">
                <a:latin typeface="CS Avva Shenouda" pitchFamily="34" charset="0"/>
              </a:rPr>
              <a:t>qen</a:t>
            </a:r>
            <a:r>
              <a:rPr lang="fr-FR" sz="3600" b="1">
                <a:latin typeface="CS Avva Shenouda" pitchFamily="34" charset="0"/>
              </a:rPr>
              <a:t> petsou`wou </a:t>
            </a:r>
            <a:r>
              <a:rPr lang="fr-FR" sz="3600" b="1" err="1">
                <a:latin typeface="CS Avva Shenouda" pitchFamily="34" charset="0"/>
              </a:rPr>
              <a:t>qen</a:t>
            </a:r>
            <a:r>
              <a:rPr lang="fr-FR" sz="3600" b="1">
                <a:latin typeface="CS Avva Shenouda" pitchFamily="34" charset="0"/>
              </a:rPr>
              <a:t> `;</a:t>
            </a:r>
            <a:r>
              <a:rPr lang="fr-FR" sz="3600" b="1" dirty="0" err="1">
                <a:latin typeface="CS Avva Shenouda" pitchFamily="34" charset="0"/>
              </a:rPr>
              <a:t>my</a:t>
            </a:r>
            <a:r>
              <a:rPr lang="fr-FR" sz="3600" b="1">
                <a:latin typeface="CS Avva Shenouda" pitchFamily="34" charset="0"/>
              </a:rPr>
              <a:t>] `m`viom</a:t>
            </a:r>
            <a:r>
              <a:rPr lang="fr-FR" sz="3600" b="1" dirty="0">
                <a:latin typeface="CS Avva Shenouda" pitchFamily="34" charset="0"/>
              </a:rPr>
              <a:t>.</a:t>
            </a:r>
          </a:p>
        </p:txBody>
      </p:sp>
      <p:sp>
        <p:nvSpPr>
          <p:cNvPr id="7" name="Rectangle 6"/>
          <p:cNvSpPr/>
          <p:nvPr/>
        </p:nvSpPr>
        <p:spPr>
          <a:xfrm>
            <a:off x="911424" y="3959186"/>
            <a:ext cx="10081120" cy="2062103"/>
          </a:xfrm>
          <a:prstGeom prst="rect">
            <a:avLst/>
          </a:prstGeom>
        </p:spPr>
        <p:txBody>
          <a:bodyPr wrap="square">
            <a:spAutoFit/>
          </a:bodyPr>
          <a:lstStyle/>
          <a:p>
            <a:pPr algn="ctr"/>
            <a:r>
              <a:rPr lang="fr-FR" sz="3200" b="1" dirty="0">
                <a:latin typeface="Book Antiqua" pitchFamily="18" charset="0"/>
              </a:rPr>
              <a:t>Et le Seigneur ramena sur eux</a:t>
            </a:r>
          </a:p>
          <a:p>
            <a:pPr algn="ctr"/>
            <a:r>
              <a:rPr lang="fr-FR" sz="3200" b="1" dirty="0">
                <a:latin typeface="Book Antiqua" pitchFamily="18" charset="0"/>
              </a:rPr>
              <a:t>Les eaux puissantes de la mer</a:t>
            </a:r>
          </a:p>
          <a:p>
            <a:pPr algn="ctr"/>
            <a:r>
              <a:rPr lang="fr-FR" sz="3200" b="1" dirty="0">
                <a:latin typeface="Book Antiqua" pitchFamily="18" charset="0"/>
              </a:rPr>
              <a:t>Alors que les fils d’Israël</a:t>
            </a:r>
          </a:p>
          <a:p>
            <a:pPr algn="ctr"/>
            <a:r>
              <a:rPr lang="fr-FR" sz="3200" b="1" dirty="0">
                <a:latin typeface="Book Antiqua" pitchFamily="18" charset="0"/>
              </a:rPr>
              <a:t>Marchaient à sec en pleine mer</a:t>
            </a:r>
          </a:p>
        </p:txBody>
      </p:sp>
    </p:spTree>
    <p:extLst>
      <p:ext uri="{BB962C8B-B14F-4D97-AF65-F5344CB8AC3E}">
        <p14:creationId xmlns:p14="http://schemas.microsoft.com/office/powerpoint/2010/main" val="2708489042"/>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Shape 3100"/>
        <p:cNvGrpSpPr/>
        <p:nvPr/>
      </p:nvGrpSpPr>
      <p:grpSpPr>
        <a:xfrm>
          <a:off x="0" y="0"/>
          <a:ext cx="0" cy="0"/>
          <a:chOff x="0" y="0"/>
          <a:chExt cx="0" cy="0"/>
        </a:xfrm>
      </p:grpSpPr>
      <p:sp>
        <p:nvSpPr>
          <p:cNvPr id="3101" name="Google Shape;3101;p439"/>
          <p:cNvSpPr txBox="1"/>
          <p:nvPr/>
        </p:nvSpPr>
        <p:spPr>
          <a:xfrm>
            <a:off x="6023992" y="450850"/>
            <a:ext cx="5704400" cy="21240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شُوهِد</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الشيروبيم</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والسيرافيم</a:t>
            </a:r>
            <a:r>
              <a:rPr lang="en-US" sz="3300" b="1" i="0" u="none" dirty="0">
                <a:latin typeface="Calibri"/>
                <a:ea typeface="Calibri"/>
                <a:cs typeface="Calibri"/>
                <a:sym typeface="Calibri"/>
              </a:rPr>
              <a:t>،</a:t>
            </a:r>
            <a:endParaRPr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سجوداً</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أمام</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الديان</a:t>
            </a:r>
            <a:r>
              <a:rPr lang="en-US" sz="3300" b="1" i="0" u="none" dirty="0">
                <a:latin typeface="Calibri"/>
                <a:ea typeface="Calibri"/>
                <a:cs typeface="Calibri"/>
                <a:sym typeface="Calibri"/>
              </a:rPr>
              <a:t>،</a:t>
            </a:r>
            <a:endParaRPr dirty="0"/>
          </a:p>
          <a:p>
            <a:pPr marL="0" marR="0" lvl="0" indent="0" algn="just" rtl="1">
              <a:lnSpc>
                <a:spcPct val="100000"/>
              </a:lnSpc>
              <a:spcBef>
                <a:spcPts val="0"/>
              </a:spcBef>
              <a:spcAft>
                <a:spcPts val="0"/>
              </a:spcAft>
              <a:buClr>
                <a:srgbClr val="FFFFFF"/>
              </a:buClr>
              <a:buSzPts val="3300"/>
              <a:buFont typeface="Calibri"/>
              <a:buNone/>
            </a:pPr>
            <a:r>
              <a:rPr lang="en-US" sz="3300" b="1" i="0" u="none" dirty="0" err="1">
                <a:latin typeface="Calibri"/>
                <a:ea typeface="Calibri"/>
                <a:cs typeface="Calibri"/>
                <a:sym typeface="Calibri"/>
              </a:rPr>
              <a:t>صائحين</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بالأفراح</a:t>
            </a:r>
            <a:r>
              <a:rPr lang="en-US" sz="3300" b="1" i="0" u="none" dirty="0">
                <a:latin typeface="Calibri"/>
                <a:ea typeface="Calibri"/>
                <a:cs typeface="Calibri"/>
                <a:sym typeface="Calibri"/>
              </a:rPr>
              <a:t> </a:t>
            </a:r>
            <a:r>
              <a:rPr lang="en-US" sz="3300" b="1" i="0" u="none" dirty="0" err="1">
                <a:latin typeface="Calibri"/>
                <a:ea typeface="Calibri"/>
                <a:cs typeface="Calibri"/>
                <a:sym typeface="Calibri"/>
              </a:rPr>
              <a:t>والتعظيم</a:t>
            </a:r>
            <a:r>
              <a:rPr lang="en-US" sz="3300" b="1" i="0" u="none" dirty="0">
                <a:latin typeface="Calibri"/>
                <a:ea typeface="Calibri"/>
                <a:cs typeface="Calibri"/>
                <a:sym typeface="Calibri"/>
              </a:rPr>
              <a:t>،</a:t>
            </a:r>
            <a:endParaRPr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02" name="Google Shape;3102;p439"/>
          <p:cNvSpPr txBox="1"/>
          <p:nvPr/>
        </p:nvSpPr>
        <p:spPr>
          <a:xfrm>
            <a:off x="385978"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11. </a:t>
            </a:r>
            <a:r>
              <a:rPr lang="en-US" sz="3000" b="1" i="0" u="none" dirty="0" err="1">
                <a:latin typeface="Book Antiqua"/>
                <a:ea typeface="Book Antiqua"/>
                <a:cs typeface="Book Antiqua"/>
                <a:sym typeface="Book Antiqua"/>
              </a:rPr>
              <a:t>Devant</a:t>
            </a:r>
            <a:r>
              <a:rPr lang="en-US" sz="3000" b="1" i="0" u="none" dirty="0">
                <a:latin typeface="Book Antiqua"/>
                <a:ea typeface="Book Antiqua"/>
                <a:cs typeface="Book Antiqua"/>
                <a:sym typeface="Book Antiqua"/>
              </a:rPr>
              <a:t> Toi </a:t>
            </a:r>
            <a:r>
              <a:rPr lang="en-US" sz="3000" b="1" i="0" u="none" dirty="0" err="1">
                <a:latin typeface="Book Antiqua"/>
                <a:ea typeface="Book Antiqua"/>
                <a:cs typeface="Book Antiqua"/>
                <a:sym typeface="Book Antiqua"/>
              </a:rPr>
              <a:t>sont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prosternés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Chérubins</a:t>
            </a:r>
            <a:r>
              <a:rPr lang="en-US" sz="3000" b="1" i="0" u="none" dirty="0">
                <a:latin typeface="Book Antiqua"/>
                <a:ea typeface="Book Antiqua"/>
                <a:cs typeface="Book Antiqua"/>
                <a:sym typeface="Book Antiqua"/>
              </a:rPr>
              <a:t> et </a:t>
            </a:r>
            <a:r>
              <a:rPr lang="en-US" sz="3000" b="1" i="0" u="none" dirty="0" err="1">
                <a:latin typeface="Book Antiqua"/>
                <a:ea typeface="Book Antiqua"/>
                <a:cs typeface="Book Antiqua"/>
                <a:sym typeface="Book Antiqua"/>
              </a:rPr>
              <a:t>Séraphins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Par des chants </a:t>
            </a:r>
            <a:r>
              <a:rPr lang="en-US" sz="3000" b="1" i="0" u="none" dirty="0" err="1">
                <a:latin typeface="Book Antiqua"/>
                <a:ea typeface="Book Antiqua"/>
                <a:cs typeface="Book Antiqua"/>
                <a:sym typeface="Book Antiqua"/>
              </a:rPr>
              <a:t>T'ont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glorifié</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04" name="Google Shape;3104;p439"/>
          <p:cNvSpPr txBox="1"/>
          <p:nvPr/>
        </p:nvSpPr>
        <p:spPr>
          <a:xfrm>
            <a:off x="366928" y="3544887"/>
            <a:ext cx="6881200" cy="2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12. Second </a:t>
            </a:r>
            <a:r>
              <a:rPr lang="en-US" sz="3100" b="1" i="0" u="none" dirty="0" err="1">
                <a:latin typeface="Book Antiqua"/>
                <a:ea typeface="Book Antiqua"/>
                <a:cs typeface="Book Antiqua"/>
                <a:sym typeface="Book Antiqua"/>
              </a:rPr>
              <a:t>Ciel</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es</a:t>
            </a:r>
            <a:r>
              <a:rPr lang="en-US" sz="3100" b="1" i="0" u="none" dirty="0">
                <a:latin typeface="Book Antiqua"/>
                <a:ea typeface="Book Antiqua"/>
                <a:cs typeface="Book Antiqua"/>
                <a:sym typeface="Book Antiqua"/>
              </a:rPr>
              <a:t> Marie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Trône</a:t>
            </a:r>
            <a:r>
              <a:rPr lang="en-US" sz="3100" b="1" i="0" u="none" dirty="0">
                <a:latin typeface="Book Antiqua"/>
                <a:ea typeface="Book Antiqua"/>
                <a:cs typeface="Book Antiqua"/>
                <a:sym typeface="Book Antiqua"/>
              </a:rPr>
              <a:t> de </a:t>
            </a: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devins</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Aucun</a:t>
            </a:r>
            <a:r>
              <a:rPr lang="en-US" sz="3100" b="1" i="0" u="none" dirty="0">
                <a:latin typeface="Book Antiqua"/>
                <a:ea typeface="Book Antiqua"/>
                <a:cs typeface="Book Antiqua"/>
                <a:sym typeface="Book Antiqua"/>
              </a:rPr>
              <a:t> sage ne </a:t>
            </a:r>
            <a:r>
              <a:rPr lang="en-US" sz="3100" b="1" i="0" u="none" dirty="0" err="1">
                <a:latin typeface="Book Antiqua"/>
                <a:ea typeface="Book Antiqua"/>
                <a:cs typeface="Book Antiqua"/>
                <a:sym typeface="Book Antiqua"/>
              </a:rPr>
              <a:t>comprit</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05" name="Google Shape;3105;p439"/>
          <p:cNvSpPr txBox="1"/>
          <p:nvPr/>
        </p:nvSpPr>
        <p:spPr>
          <a:xfrm>
            <a:off x="6648409"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صارت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مريم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شِبهِ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سماء</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لإبن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مانح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الغفران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فتحيَّر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أمرها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الفُهماء</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86544738"/>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Shape 3109"/>
        <p:cNvGrpSpPr/>
        <p:nvPr/>
      </p:nvGrpSpPr>
      <p:grpSpPr>
        <a:xfrm>
          <a:off x="0" y="0"/>
          <a:ext cx="0" cy="0"/>
          <a:chOff x="0" y="0"/>
          <a:chExt cx="0" cy="0"/>
        </a:xfrm>
      </p:grpSpPr>
      <p:sp>
        <p:nvSpPr>
          <p:cNvPr id="3110" name="Google Shape;3110;p440"/>
          <p:cNvSpPr txBox="1"/>
          <p:nvPr/>
        </p:nvSpPr>
        <p:spPr>
          <a:xfrm>
            <a:off x="6384032" y="450850"/>
            <a:ext cx="53212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ضوء</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أشرق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بيت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داود</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فإهتدى</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بنو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طغمات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العرش</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سُجود</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11" name="Google Shape;3111;p440"/>
          <p:cNvSpPr txBox="1"/>
          <p:nvPr/>
        </p:nvSpPr>
        <p:spPr>
          <a:xfrm>
            <a:off x="434362" y="450850"/>
            <a:ext cx="63816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13. De la </a:t>
            </a:r>
            <a:r>
              <a:rPr lang="en-US" sz="3000" b="1" i="0" u="none" dirty="0" err="1">
                <a:latin typeface="Book Antiqua"/>
                <a:ea typeface="Book Antiqua"/>
                <a:cs typeface="Book Antiqua"/>
                <a:sym typeface="Book Antiqua"/>
              </a:rPr>
              <a:t>maison</a:t>
            </a:r>
            <a:r>
              <a:rPr lang="en-US" sz="3000" b="1" i="0" u="none" dirty="0">
                <a:latin typeface="Book Antiqua"/>
                <a:ea typeface="Book Antiqua"/>
                <a:cs typeface="Book Antiqua"/>
                <a:sym typeface="Book Antiqua"/>
              </a:rPr>
              <a:t> de David</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La lumière monte </a:t>
            </a:r>
            <a:r>
              <a:rPr lang="en-US" sz="3000" b="1" i="0" u="none" dirty="0" err="1">
                <a:latin typeface="Book Antiqua"/>
                <a:ea typeface="Book Antiqua"/>
                <a:cs typeface="Book Antiqua"/>
                <a:sym typeface="Book Antiqua"/>
              </a:rPr>
              <a:t>enfin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Celle qui conduit et guide</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13" name="Google Shape;3113;p440"/>
          <p:cNvSpPr txBox="1"/>
          <p:nvPr/>
        </p:nvSpPr>
        <p:spPr>
          <a:xfrm>
            <a:off x="415312" y="3544887"/>
            <a:ext cx="66888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14. Terre et </a:t>
            </a:r>
            <a:r>
              <a:rPr lang="en-US" sz="3000" b="1" dirty="0" err="1">
                <a:latin typeface="Book Antiqua"/>
                <a:ea typeface="Book Antiqua"/>
                <a:cs typeface="Book Antiqua"/>
                <a:sym typeface="Book Antiqua"/>
              </a:rPr>
              <a:t>Ciel</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sont</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ébranlés</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Pour </a:t>
            </a:r>
            <a:r>
              <a:rPr lang="en-US" sz="3000" b="1" dirty="0" err="1">
                <a:latin typeface="Book Antiqua"/>
                <a:ea typeface="Book Antiqua"/>
                <a:cs typeface="Book Antiqua"/>
                <a:sym typeface="Book Antiqua"/>
              </a:rPr>
              <a:t>sauver</a:t>
            </a:r>
            <a:r>
              <a:rPr lang="en-US" sz="3000" b="1" dirty="0">
                <a:latin typeface="Book Antiqua"/>
                <a:ea typeface="Book Antiqua"/>
                <a:cs typeface="Book Antiqua"/>
                <a:sym typeface="Book Antiqua"/>
              </a:rPr>
              <a:t> Adam </a:t>
            </a:r>
            <a:r>
              <a:rPr lang="en-US" sz="3000" b="1" dirty="0" err="1">
                <a:latin typeface="Book Antiqua"/>
                <a:ea typeface="Book Antiqua"/>
                <a:cs typeface="Book Antiqua"/>
                <a:sym typeface="Book Antiqua"/>
              </a:rPr>
              <a:t>l'humain</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dirty="0" err="1">
                <a:latin typeface="Book Antiqua"/>
                <a:ea typeface="Book Antiqua"/>
                <a:cs typeface="Book Antiqua"/>
                <a:sym typeface="Book Antiqua"/>
              </a:rPr>
              <a:t>Chantez</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tous</a:t>
            </a:r>
            <a:r>
              <a:rPr lang="en-US" sz="3000" b="1" dirty="0">
                <a:latin typeface="Book Antiqua"/>
                <a:ea typeface="Book Antiqua"/>
                <a:cs typeface="Book Antiqua"/>
                <a:sym typeface="Book Antiqua"/>
              </a:rPr>
              <a:t> et </a:t>
            </a:r>
            <a:r>
              <a:rPr lang="en-US" sz="3000" b="1" dirty="0" err="1">
                <a:latin typeface="Book Antiqua"/>
                <a:ea typeface="Book Antiqua"/>
                <a:cs typeface="Book Antiqua"/>
                <a:sym typeface="Book Antiqua"/>
              </a:rPr>
              <a:t>glorifiez</a:t>
            </a:r>
            <a:endParaRPr sz="3000" b="1" dirty="0">
              <a:latin typeface="Book Antiqua"/>
              <a:ea typeface="Book Antiqua"/>
              <a:cs typeface="Book Antiqua"/>
            </a:endParaRPr>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14" name="Google Shape;3114;p440"/>
          <p:cNvSpPr txBox="1"/>
          <p:nvPr/>
        </p:nvSpPr>
        <p:spPr>
          <a:xfrm>
            <a:off x="6384032" y="3698875"/>
            <a:ext cx="5444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طأطأ</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السموات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ونزل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بيَقين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لخلاص</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عبده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الإنسان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فلنرتل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جميعاً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قائلين</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7380916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Shape 3118"/>
        <p:cNvGrpSpPr/>
        <p:nvPr/>
      </p:nvGrpSpPr>
      <p:grpSpPr>
        <a:xfrm>
          <a:off x="0" y="0"/>
          <a:ext cx="0" cy="0"/>
          <a:chOff x="0" y="0"/>
          <a:chExt cx="0" cy="0"/>
        </a:xfrm>
      </p:grpSpPr>
      <p:sp>
        <p:nvSpPr>
          <p:cNvPr id="3119" name="Google Shape;3119;p441"/>
          <p:cNvSpPr txBox="1"/>
          <p:nvPr/>
        </p:nvSpPr>
        <p:spPr>
          <a:xfrm>
            <a:off x="6653840"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ظهر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مُتحداً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بالناسوت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وفتح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أعين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العميان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ذو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العَظمة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والجَبَروت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20" name="Google Shape;3120;p441"/>
          <p:cNvSpPr txBox="1"/>
          <p:nvPr/>
        </p:nvSpPr>
        <p:spPr>
          <a:xfrm>
            <a:off x="409154"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15.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enfin</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est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apparu</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qui </a:t>
            </a:r>
            <a:r>
              <a:rPr lang="en-US" sz="3000" b="1" i="0" u="none" dirty="0" err="1">
                <a:latin typeface="Book Antiqua"/>
                <a:ea typeface="Book Antiqua"/>
                <a:cs typeface="Book Antiqua"/>
                <a:sym typeface="Book Antiqua"/>
              </a:rPr>
              <a:t>s'était</a:t>
            </a:r>
            <a:r>
              <a:rPr lang="en-US" sz="3000" b="1" i="0" u="none" dirty="0">
                <a:latin typeface="Book Antiqua"/>
                <a:ea typeface="Book Antiqua"/>
                <a:cs typeface="Book Antiqua"/>
                <a:sym typeface="Book Antiqua"/>
              </a:rPr>
              <a:t> fait </a:t>
            </a:r>
            <a:r>
              <a:rPr lang="en-US" sz="3000" b="1" i="0" u="none" dirty="0" err="1">
                <a:latin typeface="Book Antiqua"/>
                <a:ea typeface="Book Antiqua"/>
                <a:cs typeface="Book Antiqua"/>
                <a:sym typeface="Book Antiqua"/>
              </a:rPr>
              <a:t>humain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Les </a:t>
            </a:r>
            <a:r>
              <a:rPr lang="en-US" sz="3000" b="1" i="0" u="none" dirty="0" err="1">
                <a:latin typeface="Book Antiqua"/>
                <a:ea typeface="Book Antiqua"/>
                <a:cs typeface="Book Antiqua"/>
                <a:sym typeface="Book Antiqua"/>
              </a:rPr>
              <a:t>yeux</a:t>
            </a:r>
            <a:r>
              <a:rPr lang="en-US" sz="3000" b="1" i="0" u="none" dirty="0">
                <a:latin typeface="Book Antiqua"/>
                <a:ea typeface="Book Antiqua"/>
                <a:cs typeface="Book Antiqua"/>
                <a:sym typeface="Book Antiqua"/>
              </a:rPr>
              <a:t> des </a:t>
            </a:r>
            <a:r>
              <a:rPr lang="en-US" sz="3000" b="1" i="0" u="none" dirty="0" err="1">
                <a:latin typeface="Book Antiqua"/>
                <a:ea typeface="Book Antiqua"/>
                <a:cs typeface="Book Antiqua"/>
                <a:sym typeface="Book Antiqua"/>
              </a:rPr>
              <a:t>aveugles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ont</a:t>
            </a:r>
            <a:r>
              <a:rPr lang="en-US" sz="3000" b="1" i="0" u="none" dirty="0">
                <a:latin typeface="Book Antiqua"/>
                <a:ea typeface="Book Antiqua"/>
                <a:cs typeface="Book Antiqua"/>
                <a:sym typeface="Book Antiqua"/>
              </a:rPr>
              <a:t> vu</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22" name="Google Shape;3122;p441"/>
          <p:cNvSpPr txBox="1"/>
          <p:nvPr/>
        </p:nvSpPr>
        <p:spPr>
          <a:xfrm>
            <a:off x="390104" y="3544887"/>
            <a:ext cx="66420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16.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est</a:t>
            </a:r>
            <a:r>
              <a:rPr lang="en-US" sz="3000" b="1" i="0" u="none" dirty="0">
                <a:latin typeface="Book Antiqua"/>
                <a:ea typeface="Book Antiqua"/>
                <a:cs typeface="Book Antiqua"/>
                <a:sym typeface="Book Antiqua"/>
              </a:rPr>
              <a:t> grand, </a:t>
            </a:r>
            <a:r>
              <a:rPr lang="en-US" sz="3000" b="1" i="0" u="none" dirty="0" err="1">
                <a:latin typeface="Book Antiqua"/>
                <a:ea typeface="Book Antiqua"/>
                <a:cs typeface="Book Antiqua"/>
                <a:sym typeface="Book Antiqua"/>
              </a:rPr>
              <a:t>courbez</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vos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têtes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Jean </a:t>
            </a:r>
            <a:r>
              <a:rPr lang="en-US" sz="3000" b="1" i="0" u="none" dirty="0" err="1">
                <a:latin typeface="Book Antiqua"/>
                <a:ea typeface="Book Antiqua"/>
                <a:cs typeface="Book Antiqua"/>
                <a:sym typeface="Book Antiqua"/>
              </a:rPr>
              <a:t>s'incline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dans</a:t>
            </a:r>
            <a:r>
              <a:rPr lang="en-US" sz="3000" b="1" i="0" u="none" dirty="0">
                <a:latin typeface="Book Antiqua"/>
                <a:ea typeface="Book Antiqua"/>
                <a:cs typeface="Book Antiqua"/>
                <a:sym typeface="Book Antiqua"/>
              </a:rPr>
              <a:t> le sein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De </a:t>
            </a:r>
            <a:r>
              <a:rPr lang="en-US" sz="3000" b="1" i="0" u="none" dirty="0" err="1">
                <a:latin typeface="Book Antiqua"/>
                <a:ea typeface="Book Antiqua"/>
                <a:cs typeface="Book Antiqua"/>
                <a:sym typeface="Book Antiqua"/>
              </a:rPr>
              <a:t>sa</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mère</a:t>
            </a:r>
            <a:r>
              <a:rPr lang="en-US" sz="3000" b="1" i="0" u="none" dirty="0">
                <a:latin typeface="Book Antiqua"/>
                <a:ea typeface="Book Antiqua"/>
                <a:cs typeface="Book Antiqua"/>
                <a:sym typeface="Book Antiqua"/>
              </a:rPr>
              <a:t> Elisabeth</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23" name="Google Shape;3123;p441"/>
          <p:cNvSpPr txBox="1"/>
          <p:nvPr/>
        </p:nvSpPr>
        <p:spPr>
          <a:xfrm>
            <a:off x="6653840"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عظيم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رب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القوات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سجد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له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يوحنا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بإذعان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وهو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بطن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أُمه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أليصابات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380253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Shape 3127"/>
        <p:cNvGrpSpPr/>
        <p:nvPr/>
      </p:nvGrpSpPr>
      <p:grpSpPr>
        <a:xfrm>
          <a:off x="0" y="0"/>
          <a:ext cx="0" cy="0"/>
          <a:chOff x="0" y="0"/>
          <a:chExt cx="0" cy="0"/>
        </a:xfrm>
      </p:grpSpPr>
      <p:sp>
        <p:nvSpPr>
          <p:cNvPr id="3128" name="Google Shape;3128;p442"/>
          <p:cNvSpPr txBox="1"/>
          <p:nvPr/>
        </p:nvSpPr>
        <p:spPr>
          <a:xfrm>
            <a:off x="6023992" y="450850"/>
            <a:ext cx="57044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غافر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كل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الخطايا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والذنوب</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شفى</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المرضى</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وأبرأ</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حماة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سمعان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أجل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خلاص</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آدم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صار</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مصلوب</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29" name="Google Shape;3129;p442"/>
          <p:cNvSpPr txBox="1"/>
          <p:nvPr/>
        </p:nvSpPr>
        <p:spPr>
          <a:xfrm>
            <a:off x="434330"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dirty="0">
                <a:latin typeface="Book Antiqua"/>
                <a:ea typeface="Book Antiqua"/>
                <a:cs typeface="Book Antiqua"/>
                <a:sym typeface="Book Antiqua"/>
              </a:rPr>
              <a:t>17. </a:t>
            </a:r>
            <a:r>
              <a:rPr lang="en-US" sz="3000" b="1" dirty="0" err="1">
                <a:latin typeface="Book Antiqua"/>
                <a:ea typeface="Book Antiqua"/>
                <a:cs typeface="Book Antiqua"/>
                <a:sym typeface="Book Antiqua"/>
              </a:rPr>
              <a:t>Tu</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pardonnes</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nos</a:t>
            </a:r>
            <a:r>
              <a:rPr lang="en-US" sz="3000" b="1" dirty="0">
                <a:latin typeface="Book Antiqua"/>
                <a:ea typeface="Book Antiqua"/>
                <a:cs typeface="Book Antiqua"/>
                <a:sym typeface="Book Antiqua"/>
              </a:rPr>
              <a:t> </a:t>
            </a:r>
            <a:r>
              <a:rPr lang="en-US" sz="3000" b="1" dirty="0" err="1">
                <a:latin typeface="Book Antiqua"/>
                <a:ea typeface="Book Antiqua"/>
                <a:cs typeface="Book Antiqua"/>
                <a:sym typeface="Book Antiqua"/>
              </a:rPr>
              <a:t>péchés</a:t>
            </a:r>
            <a:endParaRPr sz="3000" b="1" dirty="0">
              <a:latin typeface="Book Antiqua"/>
              <a:ea typeface="Book Antiqua"/>
              <a:cs typeface="Book Antiqua"/>
            </a:endParaRPr>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Fièvres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guéries</a:t>
            </a:r>
            <a:r>
              <a:rPr lang="en-US" sz="3000" b="1" i="0" u="none" dirty="0">
                <a:latin typeface="Book Antiqua"/>
                <a:ea typeface="Book Antiqua"/>
                <a:cs typeface="Book Antiqua"/>
                <a:sym typeface="Book Antiqua"/>
              </a:rPr>
              <a:t> par Ta main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Pour Adam </a:t>
            </a:r>
            <a:r>
              <a:rPr lang="en-US" sz="3000" b="1" i="0" u="none" dirty="0" err="1">
                <a:latin typeface="Book Antiqua"/>
                <a:ea typeface="Book Antiqua"/>
                <a:cs typeface="Book Antiqua"/>
                <a:sym typeface="Book Antiqua"/>
              </a:rPr>
              <a:t>fut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crucifié</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31" name="Google Shape;3131;p442"/>
          <p:cNvSpPr txBox="1"/>
          <p:nvPr/>
        </p:nvSpPr>
        <p:spPr>
          <a:xfrm>
            <a:off x="415280" y="3544887"/>
            <a:ext cx="64008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18. Adam, </a:t>
            </a:r>
            <a:r>
              <a:rPr lang="en-US" sz="3000" b="1" i="0" u="none" dirty="0" err="1">
                <a:latin typeface="Book Antiqua"/>
                <a:ea typeface="Book Antiqua"/>
                <a:cs typeface="Book Antiqua"/>
                <a:sym typeface="Book Antiqua"/>
              </a:rPr>
              <a:t>tu</a:t>
            </a:r>
            <a:r>
              <a:rPr lang="en-US" sz="3000" b="1" i="0" u="none" dirty="0">
                <a:latin typeface="Book Antiqua"/>
                <a:ea typeface="Book Antiqua"/>
                <a:cs typeface="Book Antiqua"/>
                <a:sym typeface="Book Antiqua"/>
              </a:rPr>
              <a:t> as </a:t>
            </a:r>
            <a:r>
              <a:rPr lang="en-US" sz="3000" b="1" i="0" u="none" dirty="0" err="1">
                <a:latin typeface="Book Antiqua"/>
                <a:ea typeface="Book Antiqua"/>
                <a:cs typeface="Book Antiqua"/>
                <a:sym typeface="Book Antiqua"/>
              </a:rPr>
              <a:t>délivré</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De Satan, </a:t>
            </a:r>
            <a:r>
              <a:rPr lang="en-US" sz="3000" b="1" i="0" u="none" dirty="0" err="1">
                <a:latin typeface="Book Antiqua"/>
                <a:ea typeface="Book Antiqua"/>
                <a:cs typeface="Book Antiqua"/>
                <a:sym typeface="Book Antiqua"/>
              </a:rPr>
              <a:t>brisas</a:t>
            </a:r>
            <a:r>
              <a:rPr lang="en-US" sz="3000" b="1" i="0" u="none" dirty="0">
                <a:latin typeface="Book Antiqua"/>
                <a:ea typeface="Book Antiqua"/>
                <a:cs typeface="Book Antiqua"/>
                <a:sym typeface="Book Antiqua"/>
              </a:rPr>
              <a:t> les liens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Sa </a:t>
            </a:r>
            <a:r>
              <a:rPr lang="en-US" sz="3000" b="1" i="0" u="none" dirty="0" err="1">
                <a:latin typeface="Book Antiqua"/>
                <a:ea typeface="Book Antiqua"/>
                <a:cs typeface="Book Antiqua"/>
                <a:sym typeface="Book Antiqua"/>
              </a:rPr>
              <a:t>détresse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est</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effacée</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32" name="Google Shape;3132;p442"/>
          <p:cNvSpPr txBox="1"/>
          <p:nvPr/>
        </p:nvSpPr>
        <p:spPr>
          <a:xfrm>
            <a:off x="6407109" y="3846512"/>
            <a:ext cx="5444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فدى</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آدم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وأعطاه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عربون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الخلاص</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سائر</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الأحزان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ونجاه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الضيق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والسجون</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72713912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Shape 3136"/>
        <p:cNvGrpSpPr/>
        <p:nvPr/>
      </p:nvGrpSpPr>
      <p:grpSpPr>
        <a:xfrm>
          <a:off x="0" y="0"/>
          <a:ext cx="0" cy="0"/>
          <a:chOff x="0" y="0"/>
          <a:chExt cx="0" cy="0"/>
        </a:xfrm>
      </p:grpSpPr>
      <p:sp>
        <p:nvSpPr>
          <p:cNvPr id="3137" name="Google Shape;3137;p443"/>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قَبَل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تلك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الأتعاب</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المخالفين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قيافا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وحنان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وشعب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اليهود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غليظ</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الرقاب</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38" name="Google Shape;3138;p443"/>
          <p:cNvSpPr txBox="1"/>
          <p:nvPr/>
        </p:nvSpPr>
        <p:spPr>
          <a:xfrm>
            <a:off x="408904" y="450850"/>
            <a:ext cx="66232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19. Coupe </a:t>
            </a:r>
            <a:r>
              <a:rPr lang="en-US" sz="3100" b="1" i="0" u="none" dirty="0" err="1">
                <a:latin typeface="Book Antiqua"/>
                <a:ea typeface="Book Antiqua"/>
                <a:cs typeface="Book Antiqua"/>
                <a:sym typeface="Book Antiqua"/>
              </a:rPr>
              <a:t>amère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as </a:t>
            </a:r>
            <a:r>
              <a:rPr lang="en-US" sz="3100" b="1" i="0" u="none" dirty="0" err="1">
                <a:latin typeface="Book Antiqua"/>
                <a:ea typeface="Book Antiqua"/>
                <a:cs typeface="Book Antiqua"/>
                <a:sym typeface="Book Antiqua"/>
              </a:rPr>
              <a:t>bue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Par </a:t>
            </a:r>
            <a:r>
              <a:rPr lang="en-US" sz="3100" b="1" i="0" u="none" dirty="0" err="1">
                <a:latin typeface="Book Antiqua"/>
                <a:ea typeface="Book Antiqua"/>
                <a:cs typeface="Book Antiqua"/>
                <a:sym typeface="Book Antiqua"/>
              </a:rPr>
              <a:t>Caïphe</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tous</a:t>
            </a:r>
            <a:r>
              <a:rPr lang="en-US" sz="3100" b="1" i="0" u="none" dirty="0">
                <a:latin typeface="Book Antiqua"/>
                <a:ea typeface="Book Antiqua"/>
                <a:cs typeface="Book Antiqua"/>
                <a:sym typeface="Book Antiqua"/>
              </a:rPr>
              <a:t> les </a:t>
            </a:r>
            <a:r>
              <a:rPr lang="en-US" sz="3100" b="1" i="0" u="none" dirty="0" err="1">
                <a:latin typeface="Book Antiqua"/>
                <a:ea typeface="Book Antiqua"/>
                <a:cs typeface="Book Antiqua"/>
                <a:sym typeface="Book Antiqua"/>
              </a:rPr>
              <a:t>siens</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Pour nous,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souffris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Jésus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40" name="Google Shape;3140;p443"/>
          <p:cNvSpPr txBox="1"/>
          <p:nvPr/>
        </p:nvSpPr>
        <p:spPr>
          <a:xfrm>
            <a:off x="389854" y="3544887"/>
            <a:ext cx="66420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20. </a:t>
            </a: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de Compassion </a:t>
            </a:r>
            <a:r>
              <a:rPr lang="en-US" sz="3100" b="1" i="0" u="none" dirty="0" err="1">
                <a:latin typeface="Book Antiqua"/>
                <a:ea typeface="Book Antiqua"/>
                <a:cs typeface="Book Antiqua"/>
                <a:sym typeface="Book Antiqua"/>
              </a:rPr>
              <a:t>sait</a:t>
            </a:r>
            <a:r>
              <a:rPr lang="en-US" sz="3100" b="1" i="0" u="none" dirty="0">
                <a:latin typeface="Book Antiqua"/>
                <a:ea typeface="Book Antiqua"/>
                <a:cs typeface="Book Antiqua"/>
                <a:sym typeface="Book Antiqua"/>
              </a:rPr>
              <a:t> tout</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A Marie, </a:t>
            </a:r>
            <a:r>
              <a:rPr lang="en-US" sz="3100" b="1" i="0" u="none" dirty="0" err="1">
                <a:latin typeface="Book Antiqua"/>
                <a:ea typeface="Book Antiqua"/>
                <a:cs typeface="Book Antiqua"/>
                <a:sym typeface="Book Antiqua"/>
              </a:rPr>
              <a:t>parle</a:t>
            </a:r>
            <a:r>
              <a:rPr lang="en-US" sz="3100" b="1" i="0" u="none" dirty="0">
                <a:latin typeface="Book Antiqua"/>
                <a:ea typeface="Book Antiqua"/>
                <a:cs typeface="Book Antiqua"/>
                <a:sym typeface="Book Antiqua"/>
              </a:rPr>
              <a:t> au </a:t>
            </a:r>
            <a:r>
              <a:rPr lang="en-US" sz="3100" b="1" i="0" u="none" dirty="0" err="1">
                <a:latin typeface="Book Antiqua"/>
                <a:ea typeface="Book Antiqua"/>
                <a:cs typeface="Book Antiqua"/>
                <a:sym typeface="Book Antiqua"/>
              </a:rPr>
              <a:t>jardin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Le </a:t>
            </a:r>
            <a:r>
              <a:rPr lang="en-US" sz="3100" b="1" i="0" u="none" dirty="0" err="1">
                <a:latin typeface="Book Antiqua"/>
                <a:ea typeface="Book Antiqua"/>
                <a:cs typeface="Book Antiqua"/>
                <a:sym typeface="Book Antiqua"/>
              </a:rPr>
              <a:t>Sauveur</a:t>
            </a:r>
            <a:r>
              <a:rPr lang="en-US" sz="3100" b="1" i="0" u="none" dirty="0">
                <a:latin typeface="Book Antiqua"/>
                <a:ea typeface="Book Antiqua"/>
                <a:cs typeface="Book Antiqua"/>
                <a:sym typeface="Book Antiqua"/>
              </a:rPr>
              <a:t> puissant et </a:t>
            </a:r>
            <a:r>
              <a:rPr lang="en-US" sz="3100" b="1" i="0" u="none" dirty="0" err="1">
                <a:latin typeface="Book Antiqua"/>
                <a:ea typeface="Book Antiqua"/>
                <a:cs typeface="Book Antiqua"/>
                <a:sym typeface="Book Antiqua"/>
              </a:rPr>
              <a:t>doux</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41" name="Google Shape;3141;p443"/>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كريم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تَوَّاب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عالم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وخبير</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قد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خاطب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مريم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البُستان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مخلصنا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الرب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القدير</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9788930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Shape 3145"/>
        <p:cNvGrpSpPr/>
        <p:nvPr/>
      </p:nvGrpSpPr>
      <p:grpSpPr>
        <a:xfrm>
          <a:off x="0" y="0"/>
          <a:ext cx="0" cy="0"/>
          <a:chOff x="0" y="0"/>
          <a:chExt cx="0" cy="0"/>
        </a:xfrm>
      </p:grpSpPr>
      <p:sp>
        <p:nvSpPr>
          <p:cNvPr id="3146" name="Google Shape;3146;p444"/>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للرب</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الأرض</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وما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فيها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جميع</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المُدن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والسكان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يَميت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الخَلَقِ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ويُحييها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47" name="Google Shape;3147;p444"/>
          <p:cNvSpPr txBox="1"/>
          <p:nvPr/>
        </p:nvSpPr>
        <p:spPr>
          <a:xfrm>
            <a:off x="385728" y="450850"/>
            <a:ext cx="68624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21. </a:t>
            </a:r>
            <a:r>
              <a:rPr lang="en-US" sz="3100" b="1" i="0" u="none" dirty="0" err="1">
                <a:latin typeface="Book Antiqua"/>
                <a:ea typeface="Book Antiqua"/>
                <a:cs typeface="Book Antiqua"/>
                <a:sym typeface="Book Antiqua"/>
              </a:rPr>
              <a:t>Ciel</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terre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à </a:t>
            </a:r>
            <a:r>
              <a:rPr lang="en-US" sz="3100" b="1" i="0" u="none" dirty="0" err="1">
                <a:latin typeface="Book Antiqua"/>
                <a:ea typeface="Book Antiqua"/>
                <a:cs typeface="Book Antiqua"/>
                <a:sym typeface="Book Antiqua"/>
              </a:rPr>
              <a:t>Dieu</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L'univers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ce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qu'il</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contient</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Tout puissant, le </a:t>
            </a:r>
            <a:r>
              <a:rPr lang="en-US" sz="3100" b="1" i="0" u="none" dirty="0" err="1">
                <a:latin typeface="Book Antiqua"/>
                <a:ea typeface="Book Antiqua"/>
                <a:cs typeface="Book Antiqua"/>
                <a:sym typeface="Book Antiqua"/>
              </a:rPr>
              <a:t>Roi</a:t>
            </a:r>
            <a:r>
              <a:rPr lang="en-US" sz="3100" b="1" i="0" u="none" dirty="0">
                <a:latin typeface="Book Antiqua"/>
                <a:ea typeface="Book Antiqua"/>
                <a:cs typeface="Book Antiqua"/>
                <a:sym typeface="Book Antiqua"/>
              </a:rPr>
              <a:t> des </a:t>
            </a:r>
            <a:r>
              <a:rPr lang="en-US" sz="3100" b="1" i="0" u="none" dirty="0" err="1">
                <a:latin typeface="Book Antiqua"/>
                <a:ea typeface="Book Antiqua"/>
                <a:cs typeface="Book Antiqua"/>
                <a:sym typeface="Book Antiqua"/>
              </a:rPr>
              <a:t>Cieux</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49" name="Google Shape;3149;p444"/>
          <p:cNvSpPr txBox="1"/>
          <p:nvPr/>
        </p:nvSpPr>
        <p:spPr>
          <a:xfrm>
            <a:off x="366678" y="3544887"/>
            <a:ext cx="6642000" cy="20158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22. Les </a:t>
            </a:r>
            <a:r>
              <a:rPr lang="en-US" sz="3100" b="1" i="0" u="none" dirty="0" err="1">
                <a:latin typeface="Book Antiqua"/>
                <a:ea typeface="Book Antiqua"/>
                <a:cs typeface="Book Antiqua"/>
                <a:sym typeface="Book Antiqua"/>
              </a:rPr>
              <a:t>rois</a:t>
            </a:r>
            <a:r>
              <a:rPr lang="en-US" sz="3100" b="1" i="0" u="none" dirty="0">
                <a:latin typeface="Book Antiqua"/>
                <a:ea typeface="Book Antiqua"/>
                <a:cs typeface="Book Antiqua"/>
                <a:sym typeface="Book Antiqua"/>
              </a:rPr>
              <a:t> mages </a:t>
            </a: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venus</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Avec </a:t>
            </a:r>
            <a:r>
              <a:rPr lang="en-US" sz="3100" b="1" i="0" u="none" dirty="0" err="1">
                <a:latin typeface="Book Antiqua"/>
                <a:ea typeface="Book Antiqua"/>
                <a:cs typeface="Book Antiqua"/>
                <a:sym typeface="Book Antiqua"/>
              </a:rPr>
              <a:t>leurs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trésors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en</a:t>
            </a:r>
            <a:r>
              <a:rPr lang="en-US" sz="3100" b="1" i="0" u="none" dirty="0">
                <a:latin typeface="Book Antiqua"/>
                <a:ea typeface="Book Antiqua"/>
                <a:cs typeface="Book Antiqua"/>
                <a:sym typeface="Book Antiqua"/>
              </a:rPr>
              <a:t> main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Ils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adoré</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Jésus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50" name="Google Shape;3150;p444"/>
          <p:cNvSpPr txBox="1"/>
          <p:nvPr/>
        </p:nvSpPr>
        <p:spPr>
          <a:xfrm>
            <a:off x="6672064" y="3698875"/>
            <a:ext cx="52028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ملوك</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فُرسان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قد</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جاءوا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إليه</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بهداياهم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ثلاثة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ألوان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وفي</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بيت</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لحم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مَثلوا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بين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يديه</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96919605"/>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Shape 3154"/>
        <p:cNvGrpSpPr/>
        <p:nvPr/>
      </p:nvGrpSpPr>
      <p:grpSpPr>
        <a:xfrm>
          <a:off x="0" y="0"/>
          <a:ext cx="0" cy="0"/>
          <a:chOff x="0" y="0"/>
          <a:chExt cx="0" cy="0"/>
        </a:xfrm>
      </p:grpSpPr>
      <p:sp>
        <p:nvSpPr>
          <p:cNvPr id="3155" name="Google Shape;3155;p445"/>
          <p:cNvSpPr txBox="1"/>
          <p:nvPr/>
        </p:nvSpPr>
        <p:spPr>
          <a:xfrm>
            <a:off x="6672064" y="450850"/>
            <a:ext cx="50800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نِجم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أشرق</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تلك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الأوقات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فنظروه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تلك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البلدان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وكان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يرشدهم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الظلمات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56" name="Google Shape;3156;p445"/>
          <p:cNvSpPr txBox="1"/>
          <p:nvPr/>
        </p:nvSpPr>
        <p:spPr>
          <a:xfrm>
            <a:off x="408904" y="450850"/>
            <a:ext cx="6623200" cy="201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23. </a:t>
            </a:r>
            <a:r>
              <a:rPr lang="en-US" sz="3100" b="1" i="0" u="none" dirty="0" err="1">
                <a:latin typeface="Book Antiqua"/>
                <a:ea typeface="Book Antiqua"/>
                <a:cs typeface="Book Antiqua"/>
                <a:sym typeface="Book Antiqua"/>
              </a:rPr>
              <a:t>Une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étoile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est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apparue</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Les </a:t>
            </a:r>
            <a:r>
              <a:rPr lang="en-US" sz="3100" b="1" i="0" u="none" dirty="0" err="1">
                <a:latin typeface="Book Antiqua"/>
                <a:ea typeface="Book Antiqua"/>
                <a:cs typeface="Book Antiqua"/>
                <a:sym typeface="Book Antiqua"/>
              </a:rPr>
              <a:t>rois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venus</a:t>
            </a:r>
            <a:r>
              <a:rPr lang="en-US" sz="3100" b="1" i="0" u="none" dirty="0">
                <a:latin typeface="Book Antiqua"/>
                <a:ea typeface="Book Antiqua"/>
                <a:cs typeface="Book Antiqua"/>
                <a:sym typeface="Book Antiqua"/>
              </a:rPr>
              <a:t> de loin</a:t>
            </a:r>
            <a:endParaRPr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Sont</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guidés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jusqu'à</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Jésus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58" name="Google Shape;3158;p445"/>
          <p:cNvSpPr txBox="1"/>
          <p:nvPr/>
        </p:nvSpPr>
        <p:spPr>
          <a:xfrm>
            <a:off x="389854" y="3544887"/>
            <a:ext cx="64008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24. </a:t>
            </a:r>
            <a:r>
              <a:rPr lang="en-US" sz="3000" b="1" i="0" u="none" dirty="0" err="1">
                <a:latin typeface="Book Antiqua"/>
                <a:ea typeface="Book Antiqua"/>
                <a:cs typeface="Book Antiqua"/>
                <a:sym typeface="Book Antiqua"/>
              </a:rPr>
              <a:t>Aie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pitié</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éternel</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Envoie</a:t>
            </a:r>
            <a:r>
              <a:rPr lang="en-US" sz="3000" b="1" i="0" u="none" dirty="0">
                <a:latin typeface="Book Antiqua"/>
                <a:ea typeface="Book Antiqua"/>
                <a:cs typeface="Book Antiqua"/>
                <a:sym typeface="Book Antiqua"/>
              </a:rPr>
              <a:t>-nous Ton Esprit Saint</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Les </a:t>
            </a:r>
            <a:r>
              <a:rPr lang="en-US" sz="3000" b="1" i="0" u="none" dirty="0" err="1">
                <a:latin typeface="Book Antiqua"/>
                <a:ea typeface="Book Antiqua"/>
                <a:cs typeface="Book Antiqua"/>
                <a:sym typeface="Book Antiqua"/>
              </a:rPr>
              <a:t>rois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Tu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guidas</a:t>
            </a:r>
            <a:r>
              <a:rPr lang="en-US" sz="3000" b="1" i="0" u="none" dirty="0">
                <a:latin typeface="Book Antiqua"/>
                <a:ea typeface="Book Antiqua"/>
                <a:cs typeface="Book Antiqua"/>
                <a:sym typeface="Book Antiqua"/>
              </a:rPr>
              <a:t> du </a:t>
            </a:r>
            <a:r>
              <a:rPr lang="en-US" sz="3000" b="1" i="0" u="none" dirty="0" err="1">
                <a:latin typeface="Book Antiqua"/>
                <a:ea typeface="Book Antiqua"/>
                <a:cs typeface="Book Antiqua"/>
                <a:sym typeface="Book Antiqua"/>
              </a:rPr>
              <a:t>Ciel</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59" name="Google Shape;3159;p445"/>
          <p:cNvSpPr txBox="1"/>
          <p:nvPr/>
        </p:nvSpPr>
        <p:spPr>
          <a:xfrm>
            <a:off x="6672064"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هَلُمَّ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بالرحمة</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إلينا</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قصد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ذاتك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الفرسان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وحِل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بروح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قدسك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فينا</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284500837"/>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Shape 3163"/>
        <p:cNvGrpSpPr/>
        <p:nvPr/>
      </p:nvGrpSpPr>
      <p:grpSpPr>
        <a:xfrm>
          <a:off x="0" y="0"/>
          <a:ext cx="0" cy="0"/>
          <a:chOff x="0" y="0"/>
          <a:chExt cx="0" cy="0"/>
        </a:xfrm>
      </p:grpSpPr>
      <p:sp>
        <p:nvSpPr>
          <p:cNvPr id="3164" name="Google Shape;3164;p446"/>
          <p:cNvSpPr txBox="1"/>
          <p:nvPr/>
        </p:nvSpPr>
        <p:spPr>
          <a:xfrm>
            <a:off x="6725848" y="333375"/>
            <a:ext cx="50800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وإحفظ</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شعبك</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كل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شرور</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وإجعل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البيعة</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في</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إطمئنان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وإجعل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خُدامها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أبناء</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النور</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65" name="Google Shape;3165;p446"/>
          <p:cNvSpPr txBox="1"/>
          <p:nvPr/>
        </p:nvSpPr>
        <p:spPr>
          <a:xfrm>
            <a:off x="434330" y="450850"/>
            <a:ext cx="63816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25. </a:t>
            </a:r>
            <a:r>
              <a:rPr lang="en-US" sz="3000" b="1" i="0" u="none" dirty="0" err="1">
                <a:latin typeface="Book Antiqua"/>
                <a:ea typeface="Book Antiqua"/>
                <a:cs typeface="Book Antiqua"/>
                <a:sym typeface="Book Antiqua"/>
              </a:rPr>
              <a:t>Dieu</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préserve</a:t>
            </a:r>
            <a:r>
              <a:rPr lang="en-US" sz="3000" b="1" i="0" u="none" dirty="0">
                <a:latin typeface="Book Antiqua"/>
                <a:ea typeface="Book Antiqua"/>
                <a:cs typeface="Book Antiqua"/>
                <a:sym typeface="Book Antiqua"/>
              </a:rPr>
              <a:t>-nous </a:t>
            </a:r>
            <a:r>
              <a:rPr lang="en-US" sz="3000" b="1" i="0" u="none" dirty="0" err="1">
                <a:latin typeface="Book Antiqua"/>
                <a:ea typeface="Book Antiqua"/>
                <a:cs typeface="Book Antiqua"/>
                <a:sym typeface="Book Antiqua"/>
              </a:rPr>
              <a:t>toujours</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Donne à Ton </a:t>
            </a:r>
            <a:r>
              <a:rPr lang="en-US" sz="3000" b="1" i="0" u="none" dirty="0" err="1">
                <a:latin typeface="Book Antiqua"/>
                <a:ea typeface="Book Antiqua"/>
                <a:cs typeface="Book Antiqua"/>
                <a:sym typeface="Book Antiqua"/>
              </a:rPr>
              <a:t>Eglise</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enfin</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Ta Lumière et Ton amour</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67" name="Google Shape;3167;p446"/>
          <p:cNvSpPr txBox="1"/>
          <p:nvPr/>
        </p:nvSpPr>
        <p:spPr>
          <a:xfrm>
            <a:off x="415280" y="3544887"/>
            <a:ext cx="6400800"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26. Ne </a:t>
            </a:r>
            <a:r>
              <a:rPr lang="en-US" sz="3000" b="1" dirty="0" err="1">
                <a:latin typeface="Book Antiqua"/>
                <a:ea typeface="Book Antiqua"/>
                <a:cs typeface="Book Antiqua"/>
                <a:sym typeface="Book Antiqua"/>
              </a:rPr>
              <a:t>T'assoupis</a:t>
            </a:r>
            <a:r>
              <a:rPr lang="en-US" sz="3000" b="1" dirty="0">
                <a:latin typeface="Book Antiqua"/>
                <a:ea typeface="Book Antiqua"/>
                <a:cs typeface="Book Antiqua"/>
                <a:sym typeface="Book Antiqua"/>
              </a:rPr>
              <a:t> pas </a:t>
            </a:r>
            <a:r>
              <a:rPr lang="en-US" sz="3000" b="1" i="0" u="none" dirty="0">
                <a:latin typeface="Book Antiqua"/>
                <a:ea typeface="Book Antiqua"/>
                <a:cs typeface="Book Antiqua"/>
                <a:sym typeface="Book Antiqua"/>
              </a:rPr>
              <a:t>Seigneur</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a:latin typeface="Book Antiqua"/>
                <a:ea typeface="Book Antiqua"/>
                <a:cs typeface="Book Antiqua"/>
                <a:sym typeface="Book Antiqua"/>
              </a:rPr>
              <a:t>Et </a:t>
            </a:r>
            <a:r>
              <a:rPr lang="en-US" sz="3000" b="1" i="0" u="none" dirty="0" err="1">
                <a:latin typeface="Book Antiqua"/>
                <a:ea typeface="Book Antiqua"/>
                <a:cs typeface="Book Antiqua"/>
                <a:sym typeface="Book Antiqua"/>
              </a:rPr>
              <a:t>délivre</a:t>
            </a:r>
            <a:r>
              <a:rPr lang="en-US" sz="3000" b="1" i="0" u="none" dirty="0">
                <a:latin typeface="Book Antiqua"/>
                <a:ea typeface="Book Antiqua"/>
                <a:cs typeface="Book Antiqua"/>
                <a:sym typeface="Book Antiqua"/>
              </a:rPr>
              <a:t>-nous du mal</a:t>
            </a:r>
            <a:endParaRPr dirty="0"/>
          </a:p>
          <a:p>
            <a:pPr marL="0" marR="0" lvl="0" indent="0" algn="l" rtl="0">
              <a:lnSpc>
                <a:spcPct val="100000"/>
              </a:lnSpc>
              <a:spcBef>
                <a:spcPts val="0"/>
              </a:spcBef>
              <a:spcAft>
                <a:spcPts val="0"/>
              </a:spcAft>
              <a:buClr>
                <a:srgbClr val="FFFFFF"/>
              </a:buClr>
              <a:buSzPts val="3000"/>
              <a:buFont typeface="Book Antiqua"/>
              <a:buNone/>
            </a:pPr>
            <a:r>
              <a:rPr lang="en-US" sz="3000" b="1" i="0" u="none" dirty="0" err="1">
                <a:latin typeface="Book Antiqua"/>
                <a:ea typeface="Book Antiqua"/>
                <a:cs typeface="Book Antiqua"/>
                <a:sym typeface="Book Antiqua"/>
              </a:rPr>
              <a:t>Entends</a:t>
            </a:r>
            <a:r>
              <a:rPr lang="en-US" sz="3000" b="1" i="0" u="none" dirty="0">
                <a:latin typeface="Book Antiqua"/>
                <a:ea typeface="Book Antiqua"/>
                <a:cs typeface="Book Antiqua"/>
                <a:sym typeface="Book Antiqua"/>
              </a:rPr>
              <a:t> le cri de </a:t>
            </a:r>
            <a:r>
              <a:rPr lang="en-US" sz="3000" b="1" i="0" u="none" dirty="0" err="1">
                <a:latin typeface="Book Antiqua"/>
                <a:ea typeface="Book Antiqua"/>
                <a:cs typeface="Book Antiqua"/>
                <a:sym typeface="Book Antiqua"/>
              </a:rPr>
              <a:t>nos</a:t>
            </a:r>
            <a:r>
              <a:rPr lang="en-US" sz="3000" b="1" i="0" u="none" dirty="0">
                <a:latin typeface="Book Antiqua"/>
                <a:ea typeface="Book Antiqua"/>
                <a:cs typeface="Book Antiqua"/>
                <a:sym typeface="Book Antiqua"/>
              </a:rPr>
              <a:t> </a:t>
            </a:r>
            <a:r>
              <a:rPr lang="en-US" sz="3000" b="1" i="0" u="none" dirty="0" err="1">
                <a:latin typeface="Book Antiqua"/>
                <a:ea typeface="Book Antiqua"/>
                <a:cs typeface="Book Antiqua"/>
                <a:sym typeface="Book Antiqua"/>
              </a:rPr>
              <a:t>coeurs</a:t>
            </a:r>
            <a:endParaRPr dirty="0"/>
          </a:p>
          <a:p>
            <a:pPr lvl="0">
              <a:buClr>
                <a:srgbClr val="FFFFFF"/>
              </a:buClr>
              <a:buSzPts val="3200"/>
            </a:pPr>
            <a:r>
              <a:rPr lang="it-IT" sz="3200" b="1" dirty="0">
                <a:solidFill>
                  <a:srgbClr val="C00000"/>
                </a:solidFill>
                <a:latin typeface="CS Avva Shenouda" panose="020B7200000000000000" pitchFamily="34" charset="0"/>
                <a:sym typeface="Arial"/>
              </a:rPr>
              <a:t>Agioc </a:t>
            </a:r>
            <a:r>
              <a:rPr lang="it-IT" sz="32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68" name="Google Shape;3168;p446"/>
          <p:cNvSpPr txBox="1"/>
          <p:nvPr/>
        </p:nvSpPr>
        <p:spPr>
          <a:xfrm>
            <a:off x="6725848" y="3698875"/>
            <a:ext cx="5202800" cy="209284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لا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تغفل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عنهم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يا</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قدوس</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وأقبل</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صلواتهم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والقربان</a:t>
            </a:r>
            <a:r>
              <a:rPr lang="en-US" sz="34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400"/>
              <a:buFont typeface="Calibri"/>
              <a:buNone/>
            </a:pPr>
            <a:r>
              <a:rPr lang="en-US" sz="3400" b="1" i="0" u="none" dirty="0" err="1">
                <a:latin typeface="Calibri"/>
                <a:ea typeface="Calibri"/>
                <a:cs typeface="Calibri"/>
                <a:sym typeface="Calibri"/>
              </a:rPr>
              <a:t>وإحفظهم</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من</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مكايد</a:t>
            </a:r>
            <a:r>
              <a:rPr lang="en-US" sz="3400" b="1" i="0" u="none" dirty="0">
                <a:latin typeface="Calibri"/>
                <a:ea typeface="Calibri"/>
                <a:cs typeface="Calibri"/>
                <a:sym typeface="Calibri"/>
              </a:rPr>
              <a:t> </a:t>
            </a:r>
            <a:r>
              <a:rPr lang="en-US" sz="3400" b="1" i="0" u="none" dirty="0" err="1">
                <a:latin typeface="Calibri"/>
                <a:ea typeface="Calibri"/>
                <a:cs typeface="Calibri"/>
                <a:sym typeface="Calibri"/>
              </a:rPr>
              <a:t>المَنْجوس</a:t>
            </a:r>
            <a:r>
              <a:rPr lang="en-US" sz="34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62851820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Shape 3172"/>
        <p:cNvGrpSpPr/>
        <p:nvPr/>
      </p:nvGrpSpPr>
      <p:grpSpPr>
        <a:xfrm>
          <a:off x="0" y="0"/>
          <a:ext cx="0" cy="0"/>
          <a:chOff x="0" y="0"/>
          <a:chExt cx="0" cy="0"/>
        </a:xfrm>
      </p:grpSpPr>
      <p:sp>
        <p:nvSpPr>
          <p:cNvPr id="3173" name="Google Shape;3173;p447"/>
          <p:cNvSpPr txBox="1"/>
          <p:nvPr/>
        </p:nvSpPr>
        <p:spPr>
          <a:xfrm>
            <a:off x="6653840" y="450850"/>
            <a:ext cx="5080000" cy="2200562"/>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يا</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قَبَل</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إليه</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العشار</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وأخرج</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بطن</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الحوت</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يونان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إبعد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عنهم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كيد</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الأشرار</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
        <p:nvSpPr>
          <p:cNvPr id="3174" name="Google Shape;3174;p447"/>
          <p:cNvSpPr txBox="1"/>
          <p:nvPr/>
        </p:nvSpPr>
        <p:spPr>
          <a:xfrm>
            <a:off x="434000" y="450850"/>
            <a:ext cx="6381600" cy="2000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27. Jonas, </a:t>
            </a: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as </a:t>
            </a:r>
            <a:r>
              <a:rPr lang="en-US" sz="3100" b="1" i="0" u="none" dirty="0" err="1">
                <a:latin typeface="Book Antiqua"/>
                <a:ea typeface="Book Antiqua"/>
                <a:cs typeface="Book Antiqua"/>
                <a:sym typeface="Book Antiqua"/>
              </a:rPr>
              <a:t>délivré</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Tu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reçus</a:t>
            </a:r>
            <a:r>
              <a:rPr lang="en-US" sz="3100" b="1" i="0" u="none" dirty="0">
                <a:latin typeface="Book Antiqua"/>
                <a:ea typeface="Book Antiqua"/>
                <a:cs typeface="Book Antiqua"/>
                <a:sym typeface="Book Antiqua"/>
              </a:rPr>
              <a:t> le </a:t>
            </a:r>
            <a:r>
              <a:rPr lang="en-US" sz="3100" b="1" i="0" u="none" dirty="0" err="1">
                <a:latin typeface="Book Antiqua"/>
                <a:ea typeface="Book Antiqua"/>
                <a:cs typeface="Book Antiqua"/>
                <a:sym typeface="Book Antiqua"/>
              </a:rPr>
              <a:t>publicain</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Pardonne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aussi</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nos</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péchés</a:t>
            </a:r>
            <a:endParaRPr sz="3100" dirty="0"/>
          </a:p>
          <a:p>
            <a:pPr lvl="0">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76" name="Google Shape;3176;p447"/>
          <p:cNvSpPr txBox="1"/>
          <p:nvPr/>
        </p:nvSpPr>
        <p:spPr>
          <a:xfrm>
            <a:off x="414949" y="3544887"/>
            <a:ext cx="6545147" cy="20005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28. </a:t>
            </a:r>
            <a:r>
              <a:rPr lang="en-US" sz="3100" b="1" i="0" u="none" dirty="0" err="1">
                <a:latin typeface="Book Antiqua"/>
                <a:ea typeface="Book Antiqua"/>
                <a:cs typeface="Book Antiqua"/>
                <a:sym typeface="Book Antiqua"/>
              </a:rPr>
              <a:t>Chantres</a:t>
            </a:r>
            <a:r>
              <a:rPr lang="en-US" sz="3100" b="1" i="0" u="none" dirty="0">
                <a:latin typeface="Book Antiqua"/>
                <a:ea typeface="Book Antiqua"/>
                <a:cs typeface="Book Antiqua"/>
                <a:sym typeface="Book Antiqua"/>
              </a:rPr>
              <a:t> et </a:t>
            </a:r>
            <a:r>
              <a:rPr lang="en-US" sz="3100" b="1" i="0" u="none" dirty="0" err="1">
                <a:latin typeface="Book Antiqua"/>
                <a:ea typeface="Book Antiqua"/>
                <a:cs typeface="Book Antiqua"/>
                <a:sym typeface="Book Antiqua"/>
              </a:rPr>
              <a:t>peuple</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T'implorons</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err="1">
                <a:latin typeface="Book Antiqua"/>
                <a:ea typeface="Book Antiqua"/>
                <a:cs typeface="Book Antiqua"/>
                <a:sym typeface="Book Antiqua"/>
              </a:rPr>
              <a:t>Dieu</a:t>
            </a:r>
            <a:r>
              <a:rPr lang="en-US" sz="3100" b="1" i="0" u="none" dirty="0">
                <a:latin typeface="Book Antiqua"/>
                <a:ea typeface="Book Antiqua"/>
                <a:cs typeface="Book Antiqua"/>
                <a:sym typeface="Book Antiqua"/>
              </a:rPr>
              <a:t> </a:t>
            </a:r>
            <a:r>
              <a:rPr lang="en-US" sz="3100" b="1" i="0" u="none" dirty="0" err="1">
                <a:latin typeface="Book Antiqua"/>
                <a:ea typeface="Book Antiqua"/>
                <a:cs typeface="Book Antiqua"/>
                <a:sym typeface="Book Antiqua"/>
              </a:rPr>
              <a:t>accorde</a:t>
            </a:r>
            <a:r>
              <a:rPr lang="en-US" sz="3100" b="1" i="0" u="none" dirty="0">
                <a:latin typeface="Book Antiqua"/>
                <a:ea typeface="Book Antiqua"/>
                <a:cs typeface="Book Antiqua"/>
                <a:sym typeface="Book Antiqua"/>
              </a:rPr>
              <a:t>-nous </a:t>
            </a:r>
            <a:r>
              <a:rPr lang="en-US" sz="3100" b="1" i="0" u="none" dirty="0" err="1">
                <a:latin typeface="Book Antiqua"/>
                <a:ea typeface="Book Antiqua"/>
                <a:cs typeface="Book Antiqua"/>
                <a:sym typeface="Book Antiqua"/>
              </a:rPr>
              <a:t>enfin</a:t>
            </a:r>
            <a:endParaRPr sz="3100" dirty="0"/>
          </a:p>
          <a:p>
            <a:pPr marL="0" marR="0" lvl="0" indent="0" algn="l" rtl="0">
              <a:lnSpc>
                <a:spcPct val="100000"/>
              </a:lnSpc>
              <a:spcBef>
                <a:spcPts val="0"/>
              </a:spcBef>
              <a:spcAft>
                <a:spcPts val="0"/>
              </a:spcAft>
              <a:buClr>
                <a:srgbClr val="FFFFFF"/>
              </a:buClr>
              <a:buSzPts val="3100"/>
              <a:buFont typeface="Book Antiqua"/>
              <a:buNone/>
            </a:pPr>
            <a:r>
              <a:rPr lang="en-US" sz="3100" b="1" i="0" u="none" dirty="0">
                <a:latin typeface="Book Antiqua"/>
                <a:ea typeface="Book Antiqua"/>
                <a:cs typeface="Book Antiqua"/>
                <a:sym typeface="Book Antiqua"/>
              </a:rPr>
              <a:t>Pardon et </a:t>
            </a:r>
            <a:r>
              <a:rPr lang="en-US" sz="3100" b="1" i="0" u="none" dirty="0" err="1">
                <a:latin typeface="Book Antiqua"/>
                <a:ea typeface="Book Antiqua"/>
                <a:cs typeface="Book Antiqua"/>
                <a:sym typeface="Book Antiqua"/>
              </a:rPr>
              <a:t>bénédiction</a:t>
            </a:r>
            <a:endParaRPr sz="3100" dirty="0"/>
          </a:p>
          <a:p>
            <a:pPr lvl="0">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3200" b="1" dirty="0">
              <a:solidFill>
                <a:srgbClr val="C00000"/>
              </a:solidFill>
              <a:latin typeface="CS Avva Shenouda" panose="020B7200000000000000" pitchFamily="34" charset="0"/>
            </a:endParaRPr>
          </a:p>
        </p:txBody>
      </p:sp>
      <p:sp>
        <p:nvSpPr>
          <p:cNvPr id="3177" name="Google Shape;3177;p447"/>
          <p:cNvSpPr txBox="1"/>
          <p:nvPr/>
        </p:nvSpPr>
        <p:spPr>
          <a:xfrm>
            <a:off x="6653840" y="3698875"/>
            <a:ext cx="5202800" cy="2139007"/>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والمادِح</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ذو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الهفوات</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يرجو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منك</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العفو</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والغفران</a:t>
            </a:r>
            <a:r>
              <a:rPr lang="en-US" sz="3500" b="1" i="0" u="none" dirty="0">
                <a:latin typeface="Calibri"/>
                <a:ea typeface="Calibri"/>
                <a:cs typeface="Calibri"/>
                <a:sym typeface="Calibri"/>
              </a:rPr>
              <a:t>،</a:t>
            </a:r>
            <a:endParaRPr b="1" dirty="0"/>
          </a:p>
          <a:p>
            <a:pPr marL="0" marR="0" lvl="0" indent="0" algn="just" rtl="1">
              <a:lnSpc>
                <a:spcPct val="100000"/>
              </a:lnSpc>
              <a:spcBef>
                <a:spcPts val="0"/>
              </a:spcBef>
              <a:spcAft>
                <a:spcPts val="0"/>
              </a:spcAft>
              <a:buClr>
                <a:srgbClr val="FFFFFF"/>
              </a:buClr>
              <a:buSzPts val="3500"/>
              <a:buFont typeface="Calibri"/>
              <a:buNone/>
            </a:pPr>
            <a:r>
              <a:rPr lang="en-US" sz="3500" b="1" i="0" u="none" dirty="0" err="1">
                <a:latin typeface="Calibri"/>
                <a:ea typeface="Calibri"/>
                <a:cs typeface="Calibri"/>
                <a:sym typeface="Calibri"/>
              </a:rPr>
              <a:t>والفوز</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بنعيم</a:t>
            </a:r>
            <a:r>
              <a:rPr lang="en-US" sz="3500" b="1" i="0" u="none" dirty="0">
                <a:latin typeface="Calibri"/>
                <a:ea typeface="Calibri"/>
                <a:cs typeface="Calibri"/>
                <a:sym typeface="Calibri"/>
              </a:rPr>
              <a:t> </a:t>
            </a:r>
            <a:r>
              <a:rPr lang="en-US" sz="3500" b="1" i="0" u="none" dirty="0" err="1">
                <a:latin typeface="Calibri"/>
                <a:ea typeface="Calibri"/>
                <a:cs typeface="Calibri"/>
                <a:sym typeface="Calibri"/>
              </a:rPr>
              <a:t>الجنات</a:t>
            </a:r>
            <a:r>
              <a:rPr lang="en-US" sz="3500" b="1" i="0" u="none" dirty="0">
                <a:latin typeface="Calibri"/>
                <a:ea typeface="Calibri"/>
                <a:cs typeface="Calibri"/>
                <a:sym typeface="Calibri"/>
              </a:rPr>
              <a:t>،</a:t>
            </a:r>
            <a:endParaRPr b="1" dirty="0"/>
          </a:p>
          <a:p>
            <a:pPr lvl="0" algn="r">
              <a:buClr>
                <a:srgbClr val="FFFFFF"/>
              </a:buClr>
              <a:buSzPts val="3200"/>
            </a:pPr>
            <a:r>
              <a:rPr lang="it-IT" sz="2800" b="1" dirty="0">
                <a:solidFill>
                  <a:srgbClr val="C00000"/>
                </a:solidFill>
                <a:latin typeface="CS Avva Shenouda" panose="020B7200000000000000" pitchFamily="34" charset="0"/>
                <a:sym typeface="Arial"/>
              </a:rPr>
              <a:t>Agioc </a:t>
            </a:r>
            <a:r>
              <a:rPr lang="it-IT" sz="2800" b="1" dirty="0">
                <a:solidFill>
                  <a:srgbClr val="C00000"/>
                </a:solidFill>
                <a:latin typeface="CS Avva Shenouda" panose="020B7200000000000000" pitchFamily="34" charset="0"/>
                <a:ea typeface="Arial"/>
                <a:cs typeface="Arial"/>
                <a:sym typeface="Arial"/>
              </a:rPr>
              <a:t>`A;anatoc nai nan. </a:t>
            </a:r>
            <a:endParaRPr lang="it-IT" sz="2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49794271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926718"/>
            <a:ext cx="6240693" cy="2308324"/>
          </a:xfrm>
          <a:prstGeom prst="rect">
            <a:avLst/>
          </a:prstGeom>
        </p:spPr>
        <p:txBody>
          <a:bodyPr wrap="square">
            <a:spAutoFit/>
          </a:bodyPr>
          <a:lstStyle/>
          <a:p>
            <a:pPr algn="just"/>
            <a:r>
              <a:rPr lang="fr-FR" sz="3600" b="1" dirty="0" err="1">
                <a:latin typeface="CS Avva Shenouda" pitchFamily="34" charset="0"/>
              </a:rPr>
              <a:t>Eswp</a:t>
            </a:r>
            <a:r>
              <a:rPr lang="fr-FR" sz="3600" b="1" dirty="0">
                <a:latin typeface="CS Avva Shenouda" pitchFamily="34" charset="0"/>
              </a:rPr>
              <a:t> </a:t>
            </a:r>
            <a:r>
              <a:rPr lang="fr-FR" sz="3600" b="1" dirty="0" err="1">
                <a:latin typeface="CS Avva Shenouda" pitchFamily="34" charset="0"/>
              </a:rPr>
              <a:t>ansaner'alin</a:t>
            </a:r>
            <a:r>
              <a:rPr lang="fr-FR" sz="3600" b="1" dirty="0">
                <a:latin typeface="CS Avva Shenouda" pitchFamily="34" charset="0"/>
              </a:rPr>
              <a:t> @ </a:t>
            </a:r>
            <a:r>
              <a:rPr lang="fr-FR" sz="3600" b="1" dirty="0" err="1">
                <a:latin typeface="CS Avva Shenouda" pitchFamily="34" charset="0"/>
              </a:rPr>
              <a:t>marenjoc</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ou`</a:t>
            </a:r>
            <a:r>
              <a:rPr lang="fr-FR" sz="3600" b="1" dirty="0" err="1">
                <a:latin typeface="CS Avva Shenouda" pitchFamily="34" charset="0"/>
              </a:rPr>
              <a:t>hloj</a:t>
            </a:r>
            <a:r>
              <a:rPr lang="fr-FR" sz="3600" b="1" dirty="0">
                <a:latin typeface="CS Avva Shenouda" pitchFamily="34" charset="0"/>
              </a:rPr>
              <a:t> @ je Pen¡ </a:t>
            </a:r>
            <a:r>
              <a:rPr lang="fr-FR" sz="3600" b="1" dirty="0" err="1">
                <a:latin typeface="CS Avva Shenouda" pitchFamily="34" charset="0"/>
              </a:rPr>
              <a:t>Iycouc</a:t>
            </a:r>
            <a:r>
              <a:rPr lang="fr-FR" sz="3600" b="1" dirty="0">
                <a:latin typeface="CS Avva Shenouda" pitchFamily="34" charset="0"/>
              </a:rPr>
              <a:t> </a:t>
            </a:r>
            <a:r>
              <a:rPr lang="fr-FR" sz="3600" b="1" dirty="0" err="1">
                <a:latin typeface="CS Avva Shenouda" pitchFamily="34" charset="0"/>
              </a:rPr>
              <a:t>Pi,rictoc</a:t>
            </a:r>
            <a:r>
              <a:rPr lang="fr-FR" sz="3600" b="1" dirty="0">
                <a:latin typeface="CS Avva Shenouda" pitchFamily="34" charset="0"/>
              </a:rPr>
              <a:t> @ `</a:t>
            </a:r>
            <a:r>
              <a:rPr lang="fr-FR" sz="3600" b="1" dirty="0" err="1">
                <a:latin typeface="CS Avva Shenouda" pitchFamily="34" charset="0"/>
              </a:rPr>
              <a:t>ari</a:t>
            </a:r>
            <a:r>
              <a:rPr lang="fr-FR" sz="3600" b="1" dirty="0">
                <a:latin typeface="CS Avva Shenouda" pitchFamily="34" charset="0"/>
              </a:rPr>
              <a:t> </a:t>
            </a:r>
            <a:r>
              <a:rPr lang="fr-FR" sz="3600" b="1" dirty="0" err="1">
                <a:latin typeface="CS Avva Shenouda" pitchFamily="34" charset="0"/>
              </a:rPr>
              <a:t>ounai</a:t>
            </a:r>
            <a:r>
              <a:rPr lang="fr-FR" sz="3600" b="1" dirty="0">
                <a:latin typeface="CS Avva Shenouda" pitchFamily="34" charset="0"/>
              </a:rPr>
              <a:t> nem </a:t>
            </a:r>
            <a:r>
              <a:rPr lang="fr-FR" sz="3600" b="1" dirty="0" err="1">
                <a:latin typeface="CS Avva Shenouda" pitchFamily="34" charset="0"/>
              </a:rPr>
              <a:t>nem'u,y</a:t>
            </a:r>
            <a:r>
              <a:rPr lang="fr-FR" sz="3600" b="1" dirty="0">
                <a:latin typeface="CS Avva Shenouda" pitchFamily="34" charset="0"/>
              </a:rPr>
              <a:t>.</a:t>
            </a:r>
          </a:p>
        </p:txBody>
      </p:sp>
      <p:sp>
        <p:nvSpPr>
          <p:cNvPr id="11" name="Rectangle 10"/>
          <p:cNvSpPr/>
          <p:nvPr/>
        </p:nvSpPr>
        <p:spPr>
          <a:xfrm>
            <a:off x="6864085" y="916265"/>
            <a:ext cx="5164616" cy="2123658"/>
          </a:xfrm>
          <a:prstGeom prst="rect">
            <a:avLst/>
          </a:prstGeom>
        </p:spPr>
        <p:txBody>
          <a:bodyPr wrap="square">
            <a:spAutoFit/>
          </a:bodyPr>
          <a:lstStyle/>
          <a:p>
            <a:pPr algn="just" rtl="1"/>
            <a:r>
              <a:rPr lang="ar-EG" sz="4400" b="1" dirty="0"/>
              <a:t>إذا ما رتلنا فلنقل </a:t>
            </a:r>
            <a:r>
              <a:rPr lang="ar-EG" sz="4400" b="1" dirty="0" err="1"/>
              <a:t>بعذوبة.</a:t>
            </a:r>
            <a:r>
              <a:rPr lang="ar-EG" sz="4400" b="1" dirty="0"/>
              <a:t> يا ربنا يسوع </a:t>
            </a:r>
            <a:r>
              <a:rPr lang="ar-EG" sz="4400" b="1" dirty="0" err="1"/>
              <a:t>المسيح.</a:t>
            </a:r>
            <a:r>
              <a:rPr lang="ar-EG" sz="4400" b="1" dirty="0"/>
              <a:t> اصنع رحمة مع نفوسنا</a:t>
            </a:r>
            <a:endParaRPr lang="fr-FR" sz="4400" b="1" dirty="0"/>
          </a:p>
        </p:txBody>
      </p:sp>
      <p:sp>
        <p:nvSpPr>
          <p:cNvPr id="12" name="Rectangle 11"/>
          <p:cNvSpPr/>
          <p:nvPr/>
        </p:nvSpPr>
        <p:spPr>
          <a:xfrm>
            <a:off x="815414" y="4077073"/>
            <a:ext cx="10561173" cy="2062103"/>
          </a:xfrm>
          <a:prstGeom prst="rect">
            <a:avLst/>
          </a:prstGeom>
        </p:spPr>
        <p:txBody>
          <a:bodyPr wrap="square">
            <a:spAutoFit/>
          </a:bodyPr>
          <a:lstStyle/>
          <a:p>
            <a:pPr algn="ctr"/>
            <a:r>
              <a:rPr lang="fr-FR" sz="3200" b="1" dirty="0">
                <a:latin typeface="Book Antiqua" pitchFamily="18" charset="0"/>
              </a:rPr>
              <a:t>Ainsi quand nous chanterons </a:t>
            </a:r>
          </a:p>
          <a:p>
            <a:pPr algn="ctr"/>
            <a:r>
              <a:rPr lang="fr-FR" sz="3200" b="1" dirty="0">
                <a:latin typeface="Book Antiqua" pitchFamily="18" charset="0"/>
              </a:rPr>
              <a:t>Entonnons avec douceur</a:t>
            </a:r>
          </a:p>
          <a:p>
            <a:pPr algn="ctr"/>
            <a:r>
              <a:rPr lang="fr-FR" sz="3200" b="1" dirty="0">
                <a:latin typeface="Book Antiqua" pitchFamily="18" charset="0"/>
              </a:rPr>
              <a:t>Jésus-Christ notre Seigneur</a:t>
            </a:r>
          </a:p>
          <a:p>
            <a:pPr algn="ctr"/>
            <a:r>
              <a:rPr lang="fr-FR" sz="3200" b="1" dirty="0">
                <a:latin typeface="Book Antiqua" pitchFamily="18" charset="0"/>
              </a:rPr>
              <a:t>Traite nos âmes avec pitié</a:t>
            </a:r>
          </a:p>
        </p:txBody>
      </p:sp>
    </p:spTree>
    <p:extLst>
      <p:ext uri="{BB962C8B-B14F-4D97-AF65-F5344CB8AC3E}">
        <p14:creationId xmlns:p14="http://schemas.microsoft.com/office/powerpoint/2010/main" val="678024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844257"/>
            <a:ext cx="5164616" cy="2800767"/>
          </a:xfrm>
          <a:prstGeom prst="rect">
            <a:avLst/>
          </a:prstGeom>
        </p:spPr>
        <p:txBody>
          <a:bodyPr wrap="square">
            <a:spAutoFit/>
          </a:bodyPr>
          <a:lstStyle/>
          <a:p>
            <a:pPr algn="just" rtl="1"/>
            <a:r>
              <a:rPr lang="ar-EG" sz="4400" b="1" dirty="0"/>
              <a:t>فأخذت مريم </a:t>
            </a:r>
            <a:r>
              <a:rPr lang="ar-EG" sz="4400" b="1" dirty="0" err="1"/>
              <a:t>النبية</a:t>
            </a:r>
            <a:r>
              <a:rPr lang="ar-EG" sz="4400" b="1" dirty="0"/>
              <a:t> أخت هرون الدف بيديها. وخرج في إثرها جميع النسوة بالدفوف والتسابيح.</a:t>
            </a:r>
            <a:endParaRPr lang="fr-FR" sz="4400" b="1" dirty="0"/>
          </a:p>
        </p:txBody>
      </p:sp>
      <p:sp>
        <p:nvSpPr>
          <p:cNvPr id="6" name="Rectangle 5"/>
          <p:cNvSpPr/>
          <p:nvPr/>
        </p:nvSpPr>
        <p:spPr>
          <a:xfrm>
            <a:off x="431371" y="836321"/>
            <a:ext cx="6240693" cy="2400657"/>
          </a:xfrm>
          <a:prstGeom prst="rect">
            <a:avLst/>
          </a:prstGeom>
        </p:spPr>
        <p:txBody>
          <a:bodyPr wrap="square">
            <a:spAutoFit/>
          </a:bodyPr>
          <a:lstStyle/>
          <a:p>
            <a:pPr algn="just"/>
            <a:r>
              <a:rPr lang="fr-FR" sz="3000" b="1" dirty="0">
                <a:latin typeface="CS Avva Shenouda" pitchFamily="34" charset="0"/>
              </a:rPr>
              <a:t>¿ </a:t>
            </a:r>
            <a:r>
              <a:rPr lang="fr-FR" sz="3000" b="1" dirty="0" err="1">
                <a:latin typeface="CS Avva Shenouda" pitchFamily="34" charset="0"/>
              </a:rPr>
              <a:t>Ac</a:t>
            </a:r>
            <a:r>
              <a:rPr lang="fr-FR" sz="3000" b="1" dirty="0">
                <a:latin typeface="CS Avva Shenouda" pitchFamily="34" charset="0"/>
              </a:rPr>
              <a:t>[i de </a:t>
            </a:r>
            <a:r>
              <a:rPr lang="fr-FR" sz="3000" b="1" err="1">
                <a:latin typeface="CS Avva Shenouda" pitchFamily="34" charset="0"/>
              </a:rPr>
              <a:t>nac</a:t>
            </a:r>
            <a:r>
              <a:rPr lang="fr-FR" sz="3000" b="1">
                <a:latin typeface="CS Avva Shenouda" pitchFamily="34" charset="0"/>
              </a:rPr>
              <a:t> `nje Mariam ]`provytyc `tcwni           `n`A`arwn    `mpikemkem </a:t>
            </a:r>
            <a:r>
              <a:rPr lang="fr-FR" sz="3000" b="1" dirty="0" err="1">
                <a:latin typeface="CS Avva Shenouda" pitchFamily="34" charset="0"/>
              </a:rPr>
              <a:t>qen</a:t>
            </a:r>
            <a:r>
              <a:rPr lang="fr-FR" sz="3000" b="1" dirty="0">
                <a:latin typeface="CS Avva Shenouda" pitchFamily="34" charset="0"/>
              </a:rPr>
              <a:t> </a:t>
            </a:r>
            <a:r>
              <a:rPr lang="fr-FR" sz="3000" b="1" dirty="0" err="1">
                <a:latin typeface="CS Avva Shenouda" pitchFamily="34" charset="0"/>
              </a:rPr>
              <a:t>necjij</a:t>
            </a:r>
            <a:r>
              <a:rPr lang="fr-FR" sz="3000" b="1" dirty="0">
                <a:latin typeface="CS Avva Shenouda" pitchFamily="34" charset="0"/>
              </a:rPr>
              <a:t> @  </a:t>
            </a:r>
            <a:r>
              <a:rPr lang="fr-FR" sz="3000" b="1" err="1">
                <a:latin typeface="CS Avva Shenouda" pitchFamily="34" charset="0"/>
              </a:rPr>
              <a:t>ouoh</a:t>
            </a:r>
            <a:r>
              <a:rPr lang="fr-FR" sz="3000" b="1">
                <a:latin typeface="CS Avva Shenouda" pitchFamily="34" charset="0"/>
              </a:rPr>
              <a:t> au`i `ebol </a:t>
            </a:r>
            <a:r>
              <a:rPr lang="fr-FR" sz="3000" b="1" err="1">
                <a:latin typeface="CS Avva Shenouda" pitchFamily="34" charset="0"/>
              </a:rPr>
              <a:t>camenhyc</a:t>
            </a:r>
            <a:r>
              <a:rPr lang="fr-FR" sz="3000" b="1">
                <a:latin typeface="CS Avva Shenouda" pitchFamily="34" charset="0"/>
              </a:rPr>
              <a:t> `nje nihi`omi </a:t>
            </a:r>
            <a:r>
              <a:rPr lang="fr-FR" sz="3000" b="1" dirty="0" err="1">
                <a:latin typeface="CS Avva Shenouda" pitchFamily="34" charset="0"/>
              </a:rPr>
              <a:t>tyrou</a:t>
            </a:r>
            <a:r>
              <a:rPr lang="fr-FR" sz="3000" b="1" dirty="0">
                <a:latin typeface="CS Avva Shenouda" pitchFamily="34" charset="0"/>
              </a:rPr>
              <a:t> </a:t>
            </a:r>
            <a:r>
              <a:rPr lang="fr-FR" sz="3000" b="1" dirty="0" err="1">
                <a:latin typeface="CS Avva Shenouda" pitchFamily="34" charset="0"/>
              </a:rPr>
              <a:t>qen</a:t>
            </a:r>
            <a:r>
              <a:rPr lang="fr-FR" sz="3000" b="1" dirty="0">
                <a:latin typeface="CS Avva Shenouda" pitchFamily="34" charset="0"/>
              </a:rPr>
              <a:t> </a:t>
            </a:r>
            <a:r>
              <a:rPr lang="fr-FR" sz="3000" b="1" dirty="0" err="1">
                <a:latin typeface="CS Avva Shenouda" pitchFamily="34" charset="0"/>
              </a:rPr>
              <a:t>hankemkem</a:t>
            </a:r>
            <a:r>
              <a:rPr lang="fr-FR" sz="3000" b="1" dirty="0">
                <a:latin typeface="CS Avva Shenouda" pitchFamily="34" charset="0"/>
              </a:rPr>
              <a:t> nem </a:t>
            </a:r>
            <a:r>
              <a:rPr lang="fr-FR" sz="3000" b="1" dirty="0" err="1">
                <a:latin typeface="CS Avva Shenouda" pitchFamily="34" charset="0"/>
              </a:rPr>
              <a:t>hanhwc</a:t>
            </a:r>
            <a:r>
              <a:rPr lang="fr-FR" sz="3000" b="1" dirty="0">
                <a:latin typeface="CS Avva Shenouda" pitchFamily="34" charset="0"/>
              </a:rPr>
              <a:t>.</a:t>
            </a:r>
          </a:p>
        </p:txBody>
      </p:sp>
      <p:sp>
        <p:nvSpPr>
          <p:cNvPr id="7" name="Rectangle 6"/>
          <p:cNvSpPr/>
          <p:nvPr/>
        </p:nvSpPr>
        <p:spPr>
          <a:xfrm>
            <a:off x="1786363" y="4077073"/>
            <a:ext cx="8544949" cy="2246769"/>
          </a:xfrm>
          <a:prstGeom prst="rect">
            <a:avLst/>
          </a:prstGeom>
        </p:spPr>
        <p:txBody>
          <a:bodyPr wrap="square">
            <a:spAutoFit/>
          </a:bodyPr>
          <a:lstStyle/>
          <a:p>
            <a:pPr algn="ctr"/>
            <a:r>
              <a:rPr lang="fr-FR" sz="2800" b="1" dirty="0">
                <a:latin typeface="Book Antiqua" pitchFamily="18" charset="0"/>
              </a:rPr>
              <a:t>Alors Myriam la prophétesse</a:t>
            </a:r>
          </a:p>
          <a:p>
            <a:pPr algn="ctr"/>
            <a:r>
              <a:rPr lang="fr-FR" sz="2800" b="1" dirty="0">
                <a:latin typeface="Book Antiqua" pitchFamily="18" charset="0"/>
              </a:rPr>
              <a:t>La prophétesse et sœur d’Aaron</a:t>
            </a:r>
          </a:p>
          <a:p>
            <a:pPr algn="ctr"/>
            <a:r>
              <a:rPr lang="fr-FR" sz="2800" b="1" dirty="0">
                <a:latin typeface="Book Antiqua" pitchFamily="18" charset="0"/>
              </a:rPr>
              <a:t>Prit dans ses mains un tambourin</a:t>
            </a:r>
          </a:p>
          <a:p>
            <a:pPr algn="ctr"/>
            <a:r>
              <a:rPr lang="fr-FR" sz="2800" b="1" dirty="0">
                <a:latin typeface="Book Antiqua" pitchFamily="18" charset="0"/>
              </a:rPr>
              <a:t>Et toutes les femmes la suivaient</a:t>
            </a:r>
          </a:p>
          <a:p>
            <a:pPr algn="ctr"/>
            <a:r>
              <a:rPr lang="fr-FR" sz="2800" b="1" dirty="0">
                <a:latin typeface="Book Antiqua" pitchFamily="18" charset="0"/>
              </a:rPr>
              <a:t>Avec louanges et tambourins</a:t>
            </a:r>
          </a:p>
        </p:txBody>
      </p:sp>
    </p:spTree>
    <p:extLst>
      <p:ext uri="{BB962C8B-B14F-4D97-AF65-F5344CB8AC3E}">
        <p14:creationId xmlns:p14="http://schemas.microsoft.com/office/powerpoint/2010/main" val="48576326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Doxa patri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Uiw</a:t>
            </a:r>
            <a:r>
              <a:rPr lang="fr-FR" sz="3600" b="1" dirty="0">
                <a:latin typeface="CS Avva Shenouda" pitchFamily="34" charset="0"/>
              </a:rPr>
              <a:t> @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agiw</a:t>
            </a:r>
            <a:r>
              <a:rPr lang="fr-FR" sz="3600" b="1" dirty="0">
                <a:latin typeface="CS Avva Shenouda" pitchFamily="34" charset="0"/>
              </a:rPr>
              <a:t> `</a:t>
            </a:r>
            <a:r>
              <a:rPr lang="fr-FR" sz="3600" b="1" dirty="0" err="1">
                <a:latin typeface="CS Avva Shenouda" pitchFamily="34" charset="0"/>
              </a:rPr>
              <a:t>Pneumati</a:t>
            </a:r>
            <a:r>
              <a:rPr lang="fr-FR" sz="3600" b="1" dirty="0">
                <a:latin typeface="CS Avva Shenouda" pitchFamily="34" charset="0"/>
              </a:rPr>
              <a:t> @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nun</a:t>
            </a:r>
            <a:r>
              <a:rPr lang="fr-FR" sz="3600" b="1" dirty="0">
                <a:latin typeface="CS Avva Shenouda" pitchFamily="34" charset="0"/>
              </a:rPr>
              <a:t> </a:t>
            </a:r>
            <a:r>
              <a:rPr lang="fr-FR" sz="3600" b="1" dirty="0" err="1">
                <a:latin typeface="CS Avva Shenouda" pitchFamily="34" charset="0"/>
              </a:rPr>
              <a:t>ke</a:t>
            </a:r>
            <a:r>
              <a:rPr lang="fr-FR" sz="3600" b="1" dirty="0">
                <a:latin typeface="CS Avva Shenouda" pitchFamily="34" charset="0"/>
              </a:rPr>
              <a:t> `ai </a:t>
            </a:r>
            <a:r>
              <a:rPr lang="fr-FR" sz="3600" b="1" dirty="0" err="1">
                <a:latin typeface="CS Avva Shenouda" pitchFamily="34" charset="0"/>
              </a:rPr>
              <a:t>ke</a:t>
            </a:r>
            <a:r>
              <a:rPr lang="fr-FR" sz="3600" b="1" dirty="0">
                <a:latin typeface="CS Avva Shenouda" pitchFamily="34" charset="0"/>
              </a:rPr>
              <a:t> </a:t>
            </a:r>
            <a:r>
              <a:rPr lang="fr-FR" sz="3600" b="1" dirty="0" err="1">
                <a:latin typeface="CS Avva Shenouda" pitchFamily="34" charset="0"/>
              </a:rPr>
              <a:t>ictouc</a:t>
            </a:r>
            <a:r>
              <a:rPr lang="fr-FR" sz="3600" b="1" dirty="0">
                <a:latin typeface="CS Avva Shenouda" pitchFamily="34" charset="0"/>
              </a:rPr>
              <a:t> @ `</a:t>
            </a:r>
            <a:r>
              <a:rPr lang="fr-FR" sz="3600" b="1" dirty="0" err="1">
                <a:latin typeface="CS Avva Shenouda" pitchFamily="34" charset="0"/>
              </a:rPr>
              <a:t>eouwnac</a:t>
            </a:r>
            <a:r>
              <a:rPr lang="fr-FR" sz="3600" b="1" dirty="0">
                <a:latin typeface="CS Avva Shenouda" pitchFamily="34" charset="0"/>
              </a:rPr>
              <a:t> </a:t>
            </a:r>
            <a:r>
              <a:rPr lang="fr-FR" sz="3600" b="1" dirty="0" err="1">
                <a:latin typeface="CS Avva Shenouda" pitchFamily="34" charset="0"/>
              </a:rPr>
              <a:t>twn</a:t>
            </a:r>
            <a:endParaRPr lang="fr-FR" sz="3600" b="1" dirty="0">
              <a:latin typeface="CS Avva Shenouda" pitchFamily="34" charset="0"/>
            </a:endParaRPr>
          </a:p>
          <a:p>
            <a:pPr algn="just"/>
            <a:r>
              <a:rPr lang="fr-FR" sz="3600" b="1" dirty="0">
                <a:latin typeface="CS Avva Shenouda" pitchFamily="34" charset="0"/>
              </a:rPr>
              <a:t> `</a:t>
            </a:r>
            <a:r>
              <a:rPr lang="fr-FR" sz="3600" b="1" dirty="0" err="1">
                <a:latin typeface="CS Avva Shenouda" pitchFamily="34" charset="0"/>
              </a:rPr>
              <a:t>ewnwn</a:t>
            </a:r>
            <a:r>
              <a:rPr lang="fr-FR" sz="3600" b="1" dirty="0">
                <a:latin typeface="CS Avva Shenouda" pitchFamily="34" charset="0"/>
              </a:rPr>
              <a:t> `</a:t>
            </a:r>
            <a:r>
              <a:rPr lang="fr-FR" sz="3600" b="1" dirty="0" err="1">
                <a:latin typeface="CS Avva Shenouda" pitchFamily="34" charset="0"/>
              </a:rPr>
              <a:t>amyn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المجد للآب </a:t>
            </a:r>
            <a:r>
              <a:rPr lang="ar-EG" sz="4400" b="1" dirty="0" err="1"/>
              <a:t>والابن.</a:t>
            </a:r>
            <a:r>
              <a:rPr lang="ar-EG" sz="4400" b="1" dirty="0"/>
              <a:t> والروح </a:t>
            </a:r>
            <a:r>
              <a:rPr lang="ar-EG" sz="4400" b="1" dirty="0" err="1"/>
              <a:t>القدوس.</a:t>
            </a:r>
            <a:r>
              <a:rPr lang="ar-EG" sz="4400" b="1" dirty="0"/>
              <a:t> الآن وكل </a:t>
            </a:r>
            <a:r>
              <a:rPr lang="ar-EG" sz="4400" b="1" dirty="0" err="1"/>
              <a:t>أوان.</a:t>
            </a:r>
            <a:r>
              <a:rPr lang="ar-EG" sz="4400" b="1" dirty="0"/>
              <a:t> والى دهر الداهرين آمين</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Toute gloire soit au Père</a:t>
            </a:r>
          </a:p>
          <a:p>
            <a:pPr algn="ctr"/>
            <a:r>
              <a:rPr lang="fr-FR" sz="3200" b="1" dirty="0">
                <a:latin typeface="Book Antiqua" pitchFamily="18" charset="0"/>
              </a:rPr>
              <a:t>Au Fils, et au Saint-Esprit </a:t>
            </a:r>
          </a:p>
          <a:p>
            <a:pPr algn="ctr"/>
            <a:r>
              <a:rPr lang="fr-FR" sz="3200" b="1" dirty="0">
                <a:latin typeface="Book Antiqua" pitchFamily="18" charset="0"/>
              </a:rPr>
              <a:t>Maintenant et pour toujours</a:t>
            </a:r>
          </a:p>
          <a:p>
            <a:pPr algn="ctr"/>
            <a:r>
              <a:rPr lang="fr-FR" sz="3200" b="1" dirty="0">
                <a:latin typeface="Book Antiqua" pitchFamily="18" charset="0"/>
              </a:rPr>
              <a:t>Pour les siècles des siècles, Amen. </a:t>
            </a:r>
          </a:p>
        </p:txBody>
      </p:sp>
    </p:spTree>
    <p:extLst>
      <p:ext uri="{BB962C8B-B14F-4D97-AF65-F5344CB8AC3E}">
        <p14:creationId xmlns:p14="http://schemas.microsoft.com/office/powerpoint/2010/main" val="46678653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Avva_Marcos" pitchFamily="82" charset="0"/>
              </a:rPr>
              <a:t>%</a:t>
            </a:r>
            <a:r>
              <a:rPr lang="fr-FR" sz="3600" b="1" dirty="0" err="1">
                <a:latin typeface="CS Avva Shenouda" pitchFamily="34" charset="0"/>
              </a:rPr>
              <a:t>at;wleb</a:t>
            </a:r>
            <a:r>
              <a:rPr lang="fr-FR" sz="3600" b="1" dirty="0">
                <a:latin typeface="CS Avva Shenouda" pitchFamily="34" charset="0"/>
              </a:rPr>
              <a:t> `</a:t>
            </a:r>
            <a:r>
              <a:rPr lang="fr-FR" sz="3600" b="1" dirty="0" err="1">
                <a:latin typeface="CS Avva Shenouda" pitchFamily="34" charset="0"/>
              </a:rPr>
              <a:t>ncemne</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=e=;=u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hwb</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a:t>
            </a:r>
            <a:r>
              <a:rPr lang="fr-FR" sz="3600" b="1" dirty="0" err="1">
                <a:latin typeface="CS Avva Shenouda" pitchFamily="34" charset="0"/>
              </a:rPr>
              <a:t>yetac</a:t>
            </a:r>
            <a:r>
              <a:rPr lang="fr-FR" sz="3600" b="1" dirty="0">
                <a:latin typeface="CS Avva Shenouda" pitchFamily="34" charset="0"/>
              </a:rPr>
              <a:t>`</a:t>
            </a:r>
            <a:r>
              <a:rPr lang="fr-FR" sz="3600" b="1" dirty="0" err="1">
                <a:latin typeface="CS Avva Shenouda" pitchFamily="34" charset="0"/>
              </a:rPr>
              <a:t>ini</a:t>
            </a:r>
            <a:r>
              <a:rPr lang="fr-FR" sz="3600" b="1" dirty="0">
                <a:latin typeface="CS Avva Shenouda" pitchFamily="34" charset="0"/>
              </a:rPr>
              <a:t> nan `m`V] @ </a:t>
            </a:r>
            <a:r>
              <a:rPr lang="fr-FR" sz="3600" b="1" dirty="0" err="1">
                <a:latin typeface="CS Avva Shenouda" pitchFamily="34" charset="0"/>
              </a:rPr>
              <a:t>eftalyout</a:t>
            </a:r>
            <a:r>
              <a:rPr lang="fr-FR" sz="3600" b="1" dirty="0">
                <a:latin typeface="CS Avva Shenouda" pitchFamily="34" charset="0"/>
              </a:rPr>
              <a:t> `</a:t>
            </a:r>
            <a:r>
              <a:rPr lang="fr-FR" sz="3600" b="1" dirty="0" err="1">
                <a:latin typeface="CS Avva Shenouda" pitchFamily="34" charset="0"/>
              </a:rPr>
              <a:t>ejen</a:t>
            </a:r>
            <a:r>
              <a:rPr lang="fr-FR" sz="3600" b="1" dirty="0">
                <a:latin typeface="CS Avva Shenouda" pitchFamily="34" charset="0"/>
              </a:rPr>
              <a:t> nec`</a:t>
            </a:r>
            <a:r>
              <a:rPr lang="fr-FR" sz="3600" b="1" dirty="0" err="1">
                <a:latin typeface="CS Avva Shenouda" pitchFamily="34" charset="0"/>
              </a:rPr>
              <a:t>jvoi</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أيتها الغير دنسة </a:t>
            </a:r>
            <a:r>
              <a:rPr lang="ar-EG" sz="4400" b="1" dirty="0" err="1"/>
              <a:t>العفيفة.</a:t>
            </a:r>
            <a:r>
              <a:rPr lang="ar-EG" sz="4400" b="1" dirty="0"/>
              <a:t> القديسة في كل </a:t>
            </a:r>
            <a:r>
              <a:rPr lang="ar-EG" sz="4400" b="1" dirty="0" err="1"/>
              <a:t>شيء.</a:t>
            </a:r>
            <a:r>
              <a:rPr lang="ar-EG" sz="4400" b="1" dirty="0"/>
              <a:t> التى قدمت </a:t>
            </a:r>
            <a:r>
              <a:rPr lang="ar-EG" sz="4400" b="1" dirty="0" err="1"/>
              <a:t>لنا.</a:t>
            </a:r>
            <a:r>
              <a:rPr lang="ar-EG" sz="4400" b="1" dirty="0"/>
              <a:t> الله محمولا علي ذراعيها.</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Ô toi sans souillure et chaste</a:t>
            </a:r>
          </a:p>
          <a:p>
            <a:pPr algn="ctr"/>
            <a:r>
              <a:rPr lang="fr-FR" sz="3200" b="1" dirty="0">
                <a:latin typeface="Book Antiqua" pitchFamily="18" charset="0"/>
              </a:rPr>
              <a:t>Ô toi sainte en toute chose</a:t>
            </a:r>
          </a:p>
          <a:p>
            <a:pPr algn="ctr"/>
            <a:r>
              <a:rPr lang="fr-FR" sz="3200" b="1" dirty="0">
                <a:latin typeface="Book Antiqua" pitchFamily="18" charset="0"/>
              </a:rPr>
              <a:t>Toi qui nous présentas Dieu</a:t>
            </a:r>
          </a:p>
          <a:p>
            <a:pPr algn="ctr"/>
            <a:r>
              <a:rPr lang="fr-FR" sz="3200" b="1" dirty="0">
                <a:latin typeface="Book Antiqua" pitchFamily="18" charset="0"/>
              </a:rPr>
              <a:t>Qui Le portes dans tes bras</a:t>
            </a:r>
          </a:p>
        </p:txBody>
      </p:sp>
    </p:spTree>
    <p:extLst>
      <p:ext uri="{BB962C8B-B14F-4D97-AF65-F5344CB8AC3E}">
        <p14:creationId xmlns:p14="http://schemas.microsoft.com/office/powerpoint/2010/main" val="3964132280"/>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Crasi</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ktycic</a:t>
            </a:r>
            <a:r>
              <a:rPr lang="fr-FR" sz="3600" b="1" dirty="0">
                <a:latin typeface="CS Avva Shenouda" pitchFamily="34" charset="0"/>
              </a:rPr>
              <a:t> </a:t>
            </a:r>
            <a:r>
              <a:rPr lang="fr-FR" sz="3600" b="1" dirty="0" err="1">
                <a:latin typeface="CS Avva Shenouda" pitchFamily="34" charset="0"/>
              </a:rPr>
              <a:t>tyrc</a:t>
            </a:r>
            <a:r>
              <a:rPr lang="fr-FR" sz="3600" b="1" dirty="0">
                <a:latin typeface="CS Avva Shenouda" pitchFamily="34" charset="0"/>
              </a:rPr>
              <a:t> @ </a:t>
            </a:r>
            <a:r>
              <a:rPr lang="fr-FR" sz="3600" b="1" dirty="0" err="1">
                <a:latin typeface="CS Avva Shenouda" pitchFamily="34" charset="0"/>
              </a:rPr>
              <a:t>ecws</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a:t>
            </a:r>
            <a:r>
              <a:rPr lang="fr-FR" sz="3600" b="1" dirty="0" err="1">
                <a:latin typeface="CS Avva Shenouda" pitchFamily="34" charset="0"/>
              </a:rPr>
              <a:t>ecjw</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 @ je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تفرح معكِ كل </a:t>
            </a:r>
            <a:r>
              <a:rPr lang="ar-EG" sz="4400" b="1" dirty="0" err="1"/>
              <a:t>الخليقة.</a:t>
            </a:r>
            <a:r>
              <a:rPr lang="ar-EG" sz="4400" b="1" dirty="0"/>
              <a:t> صارخة </a:t>
            </a:r>
            <a:r>
              <a:rPr lang="ar-EG" sz="4400" b="1" dirty="0" err="1"/>
              <a:t>قائلة.</a:t>
            </a:r>
            <a:r>
              <a:rPr lang="ar-EG" sz="4400" b="1" dirty="0"/>
              <a:t> السلام لك يا ممتلئة </a:t>
            </a:r>
            <a:r>
              <a:rPr lang="ar-EG" sz="4400" b="1" dirty="0" err="1"/>
              <a:t>نعمة.</a:t>
            </a:r>
            <a:r>
              <a:rPr lang="ar-EG" sz="4400" b="1" dirty="0"/>
              <a:t> الرب معكِ.</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Toute la création exulte</a:t>
            </a:r>
          </a:p>
          <a:p>
            <a:pPr algn="ctr"/>
            <a:r>
              <a:rPr lang="fr-FR" sz="3200" b="1" dirty="0">
                <a:latin typeface="Book Antiqua" pitchFamily="18" charset="0"/>
              </a:rPr>
              <a:t>Avec toi, s’écrie et dit :</a:t>
            </a:r>
          </a:p>
          <a:p>
            <a:pPr algn="ctr"/>
            <a:r>
              <a:rPr lang="fr-FR" sz="3200" b="1" dirty="0">
                <a:latin typeface="Book Antiqua" pitchFamily="18" charset="0"/>
              </a:rPr>
              <a:t>Salut à toi, pleine de grâce</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2731739258"/>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182038233"/>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Tenermakarizin</a:t>
            </a:r>
            <a:endParaRPr lang="fr-FR" sz="3600" b="1" dirty="0">
              <a:latin typeface="CS Avva Shenouda" pitchFamily="34" charset="0"/>
            </a:endParaRPr>
          </a:p>
          <a:p>
            <a:pPr algn="just"/>
            <a:r>
              <a:rPr lang="fr-FR" sz="3600" b="1" dirty="0">
                <a:latin typeface="CS Avva Shenouda" pitchFamily="34" charset="0"/>
              </a:rPr>
              <a:t> `</a:t>
            </a:r>
            <a:r>
              <a:rPr lang="fr-FR" sz="3600" b="1" dirty="0" err="1">
                <a:latin typeface="CS Avva Shenouda" pitchFamily="34" charset="0"/>
              </a:rPr>
              <a:t>ntemetnis</a:t>
            </a:r>
            <a:r>
              <a:rPr lang="fr-FR" sz="3600" b="1" dirty="0">
                <a:latin typeface="CS Avva Shenouda" pitchFamily="34" charset="0"/>
              </a:rPr>
              <a:t>] @ `w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ncaby</a:t>
            </a:r>
            <a:r>
              <a:rPr lang="fr-FR" sz="3600" b="1" dirty="0">
                <a:latin typeface="CS Avva Shenouda" pitchFamily="34" charset="0"/>
              </a:rPr>
              <a:t> @ </a:t>
            </a:r>
            <a:r>
              <a:rPr lang="fr-FR" sz="3600" b="1" dirty="0" err="1">
                <a:latin typeface="CS Avva Shenouda" pitchFamily="34" charset="0"/>
              </a:rPr>
              <a:t>ten</a:t>
            </a:r>
            <a:r>
              <a:rPr lang="fr-FR" sz="3600" b="1" dirty="0">
                <a:latin typeface="CS Avva Shenouda" pitchFamily="34" charset="0"/>
              </a:rPr>
              <a:t>] ne `</a:t>
            </a:r>
            <a:r>
              <a:rPr lang="fr-FR" sz="3600" b="1" dirty="0" err="1">
                <a:latin typeface="CS Avva Shenouda" pitchFamily="34" charset="0"/>
              </a:rPr>
              <a:t>mpi,ereticmoc</a:t>
            </a:r>
            <a:r>
              <a:rPr lang="fr-FR" sz="3600" b="1" dirty="0">
                <a:latin typeface="CS Avva Shenouda" pitchFamily="34" charset="0"/>
              </a:rPr>
              <a:t> @ nem </a:t>
            </a:r>
            <a:r>
              <a:rPr lang="fr-FR" sz="3600" b="1" dirty="0" err="1">
                <a:latin typeface="CS Avva Shenouda" pitchFamily="34" charset="0"/>
              </a:rPr>
              <a:t>Gabriyl</a:t>
            </a:r>
            <a:r>
              <a:rPr lang="fr-FR" sz="3600" b="1" dirty="0">
                <a:latin typeface="CS Avva Shenouda" pitchFamily="34" charset="0"/>
              </a:rPr>
              <a:t> </a:t>
            </a:r>
            <a:r>
              <a:rPr lang="fr-FR" sz="3600" b="1" dirty="0" err="1">
                <a:latin typeface="CS Avva Shenouda" pitchFamily="34" charset="0"/>
              </a:rPr>
              <a:t>piaggeloc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نغبط </a:t>
            </a:r>
            <a:r>
              <a:rPr lang="ar-EG" sz="4400" b="1" dirty="0" err="1"/>
              <a:t>عظمتك.</a:t>
            </a:r>
            <a:r>
              <a:rPr lang="ar-EG" sz="4400" b="1" dirty="0"/>
              <a:t> أيتها العذراء </a:t>
            </a:r>
            <a:r>
              <a:rPr lang="ar-EG" sz="4400" b="1" dirty="0" err="1"/>
              <a:t>الحكيمة.</a:t>
            </a:r>
            <a:r>
              <a:rPr lang="ar-EG" sz="4400" b="1" dirty="0"/>
              <a:t> ونعطيك </a:t>
            </a:r>
            <a:r>
              <a:rPr lang="ar-EG" sz="4400" b="1" dirty="0" err="1"/>
              <a:t>السلام.</a:t>
            </a:r>
            <a:r>
              <a:rPr lang="ar-EG" sz="4400" b="1" dirty="0"/>
              <a:t> مع غبريال الملاك.</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Bienheureuse est ta grandeur</a:t>
            </a:r>
          </a:p>
          <a:p>
            <a:pPr algn="ctr"/>
            <a:r>
              <a:rPr lang="fr-FR" sz="3200" b="1" dirty="0">
                <a:latin typeface="Book Antiqua" pitchFamily="18" charset="0"/>
              </a:rPr>
              <a:t>Ô toi Vierge pure et sage</a:t>
            </a:r>
          </a:p>
          <a:p>
            <a:pPr algn="ctr"/>
            <a:r>
              <a:rPr lang="fr-FR" sz="3200" b="1" dirty="0">
                <a:latin typeface="Book Antiqua" pitchFamily="18" charset="0"/>
              </a:rPr>
              <a:t>Nous aussi te saluons</a:t>
            </a:r>
          </a:p>
          <a:p>
            <a:pPr algn="ctr"/>
            <a:r>
              <a:rPr lang="fr-FR" sz="3200" b="1" dirty="0">
                <a:latin typeface="Book Antiqua" pitchFamily="18" charset="0"/>
              </a:rPr>
              <a:t>Avec l’ange Gabriel.</a:t>
            </a:r>
          </a:p>
        </p:txBody>
      </p:sp>
    </p:spTree>
    <p:extLst>
      <p:ext uri="{BB962C8B-B14F-4D97-AF65-F5344CB8AC3E}">
        <p14:creationId xmlns:p14="http://schemas.microsoft.com/office/powerpoint/2010/main" val="1125469485"/>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Je `</a:t>
            </a:r>
            <a:r>
              <a:rPr lang="fr-FR" sz="3600" b="1" dirty="0" err="1">
                <a:latin typeface="CS Avva Shenouda" pitchFamily="34" charset="0"/>
              </a:rPr>
              <a:t>ebolhiten</a:t>
            </a:r>
            <a:r>
              <a:rPr lang="fr-FR" sz="3600" b="1" dirty="0">
                <a:latin typeface="CS Avva Shenouda" pitchFamily="34" charset="0"/>
              </a:rPr>
              <a:t> </a:t>
            </a:r>
            <a:r>
              <a:rPr lang="fr-FR" sz="3600" b="1" dirty="0" err="1">
                <a:latin typeface="CS Avva Shenouda" pitchFamily="34" charset="0"/>
              </a:rPr>
              <a:t>pekarpoc</a:t>
            </a:r>
            <a:r>
              <a:rPr lang="fr-FR" sz="3600" b="1" dirty="0">
                <a:latin typeface="CS Avva Shenouda" pitchFamily="34" charset="0"/>
              </a:rPr>
              <a:t> @ `a </a:t>
            </a:r>
            <a:r>
              <a:rPr lang="fr-FR" sz="3600" b="1" dirty="0" err="1">
                <a:latin typeface="CS Avva Shenouda" pitchFamily="34" charset="0"/>
              </a:rPr>
              <a:t>pioujai</a:t>
            </a:r>
            <a:r>
              <a:rPr lang="fr-FR" sz="3600" b="1" dirty="0">
                <a:latin typeface="CS Avva Shenouda" pitchFamily="34" charset="0"/>
              </a:rPr>
              <a:t> </a:t>
            </a:r>
            <a:r>
              <a:rPr lang="fr-FR" sz="3600" b="1" dirty="0" err="1">
                <a:latin typeface="CS Avva Shenouda" pitchFamily="34" charset="0"/>
              </a:rPr>
              <a:t>tahe</a:t>
            </a:r>
            <a:r>
              <a:rPr lang="fr-FR" sz="3600" b="1" dirty="0">
                <a:latin typeface="CS Avva Shenouda" pitchFamily="34" charset="0"/>
              </a:rPr>
              <a:t> </a:t>
            </a:r>
            <a:r>
              <a:rPr lang="fr-FR" sz="3600" b="1" dirty="0" err="1">
                <a:latin typeface="CS Avva Shenouda" pitchFamily="34" charset="0"/>
              </a:rPr>
              <a:t>pengenoc</a:t>
            </a:r>
            <a:r>
              <a:rPr lang="fr-FR" sz="3600" b="1" dirty="0">
                <a:latin typeface="CS Avva Shenouda" pitchFamily="34" charset="0"/>
              </a:rPr>
              <a:t> @ `a `V] </a:t>
            </a:r>
            <a:r>
              <a:rPr lang="fr-FR" sz="3600" b="1" dirty="0" err="1">
                <a:latin typeface="CS Avva Shenouda" pitchFamily="34" charset="0"/>
              </a:rPr>
              <a:t>hotpen</a:t>
            </a:r>
            <a:r>
              <a:rPr lang="fr-FR" sz="3600" b="1" dirty="0">
                <a:latin typeface="CS Avva Shenouda" pitchFamily="34" charset="0"/>
              </a:rPr>
              <a:t> `</a:t>
            </a:r>
            <a:r>
              <a:rPr lang="fr-FR" sz="3600" b="1" dirty="0" err="1">
                <a:latin typeface="CS Avva Shenouda" pitchFamily="34" charset="0"/>
              </a:rPr>
              <a:t>erof</a:t>
            </a:r>
            <a:r>
              <a:rPr lang="fr-FR" sz="3600" b="1" dirty="0">
                <a:latin typeface="CS Avva Shenouda" pitchFamily="34" charset="0"/>
              </a:rPr>
              <a:t> `</a:t>
            </a:r>
            <a:r>
              <a:rPr lang="fr-FR" sz="3600" b="1" dirty="0" err="1">
                <a:latin typeface="CS Avva Shenouda" pitchFamily="34" charset="0"/>
              </a:rPr>
              <a:t>nkecop</a:t>
            </a:r>
            <a:r>
              <a:rPr lang="fr-FR" sz="3600" b="1" dirty="0">
                <a:latin typeface="CS Avva Shenouda" pitchFamily="34" charset="0"/>
              </a:rPr>
              <a:t> @ </a:t>
            </a:r>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tefmet</a:t>
            </a:r>
            <a:r>
              <a:rPr lang="fr-FR" sz="3600" b="1" dirty="0">
                <a:latin typeface="CS Avva Shenouda" pitchFamily="34" charset="0"/>
              </a:rPr>
              <a:t>`</a:t>
            </a:r>
            <a:r>
              <a:rPr lang="fr-FR" sz="3600" b="1" dirty="0" err="1">
                <a:latin typeface="CS Avva Shenouda" pitchFamily="34" charset="0"/>
              </a:rPr>
              <a:t>aga;oc</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لأن من قبل </a:t>
            </a:r>
            <a:r>
              <a:rPr lang="ar-EG" sz="4400" b="1" dirty="0" err="1"/>
              <a:t>ثمرتك.</a:t>
            </a:r>
            <a:r>
              <a:rPr lang="ar-EG" sz="4400" b="1" dirty="0"/>
              <a:t> أدرك الخلاص </a:t>
            </a:r>
            <a:r>
              <a:rPr lang="ar-EG" sz="4400" b="1" dirty="0" err="1"/>
              <a:t>جنسنا.</a:t>
            </a:r>
            <a:r>
              <a:rPr lang="ar-EG" sz="4400" b="1" dirty="0"/>
              <a:t> وأصلحنا الله مره </a:t>
            </a:r>
            <a:r>
              <a:rPr lang="ar-EG" sz="4400" b="1" dirty="0" err="1"/>
              <a:t>أخرى.</a:t>
            </a:r>
            <a:r>
              <a:rPr lang="ar-EG" sz="4400" b="1" dirty="0"/>
              <a:t> من قبل صلاحه.</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Car c’était de par ton Fruit</a:t>
            </a:r>
          </a:p>
          <a:p>
            <a:pPr algn="ctr"/>
            <a:r>
              <a:rPr lang="fr-FR" sz="3200" b="1" dirty="0">
                <a:latin typeface="Book Antiqua" pitchFamily="18" charset="0"/>
              </a:rPr>
              <a:t>Que nous parvint le salut</a:t>
            </a:r>
          </a:p>
          <a:p>
            <a:pPr algn="ctr"/>
            <a:r>
              <a:rPr lang="fr-FR" sz="3200" b="1" dirty="0">
                <a:latin typeface="Book Antiqua" pitchFamily="18" charset="0"/>
              </a:rPr>
              <a:t>Dieu nous a réconciliés</a:t>
            </a:r>
          </a:p>
          <a:p>
            <a:pPr algn="ctr"/>
            <a:r>
              <a:rPr lang="fr-FR" sz="3200" b="1" dirty="0">
                <a:latin typeface="Book Antiqua" pitchFamily="18" charset="0"/>
              </a:rPr>
              <a:t>A nouveau par Sa bonté</a:t>
            </a:r>
          </a:p>
        </p:txBody>
      </p:sp>
    </p:spTree>
    <p:extLst>
      <p:ext uri="{BB962C8B-B14F-4D97-AF65-F5344CB8AC3E}">
        <p14:creationId xmlns:p14="http://schemas.microsoft.com/office/powerpoint/2010/main" val="307940230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3396963359"/>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Hwc</a:t>
            </a:r>
            <a:r>
              <a:rPr lang="fr-FR" sz="3600" b="1" dirty="0">
                <a:latin typeface="CS Avva Shenouda" pitchFamily="34" charset="0"/>
              </a:rPr>
              <a:t> </a:t>
            </a:r>
            <a:r>
              <a:rPr lang="fr-FR" sz="3600" b="1" dirty="0" err="1">
                <a:latin typeface="CS Avva Shenouda" pitchFamily="34" charset="0"/>
              </a:rPr>
              <a:t>ma`nselet</a:t>
            </a:r>
            <a:r>
              <a:rPr lang="fr-FR" sz="3600" b="1" dirty="0">
                <a:latin typeface="CS Avva Shenouda" pitchFamily="34" charset="0"/>
              </a:rPr>
              <a:t> `</a:t>
            </a:r>
            <a:r>
              <a:rPr lang="fr-FR" sz="3600" b="1" dirty="0" err="1">
                <a:latin typeface="CS Avva Shenouda" pitchFamily="34" charset="0"/>
              </a:rPr>
              <a:t>nattako</a:t>
            </a:r>
            <a:r>
              <a:rPr lang="fr-FR" sz="3600" b="1" dirty="0">
                <a:latin typeface="CS Avva Shenouda" pitchFamily="34" charset="0"/>
              </a:rPr>
              <a:t> @ `a Pi=p=n=a =e=;=u `i `</a:t>
            </a:r>
            <a:r>
              <a:rPr lang="fr-FR" sz="3600" b="1" dirty="0" err="1">
                <a:latin typeface="CS Avva Shenouda" pitchFamily="34" charset="0"/>
              </a:rPr>
              <a:t>ejw</a:t>
            </a:r>
            <a:r>
              <a:rPr lang="fr-FR" sz="3600" b="1" dirty="0">
                <a:latin typeface="CS Avva Shenouda" pitchFamily="34" charset="0"/>
              </a:rPr>
              <a:t> @ </a:t>
            </a:r>
            <a:r>
              <a:rPr lang="fr-FR" sz="3600" b="1" dirty="0" err="1">
                <a:latin typeface="CS Avva Shenouda" pitchFamily="34" charset="0"/>
              </a:rPr>
              <a:t>oujom</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vyet</a:t>
            </a:r>
            <a:r>
              <a:rPr lang="fr-FR" sz="3600" b="1" dirty="0">
                <a:latin typeface="CS Avva Shenouda" pitchFamily="34" charset="0"/>
              </a:rPr>
              <a:t>[</a:t>
            </a:r>
            <a:r>
              <a:rPr lang="fr-FR" sz="3600" b="1" dirty="0" err="1">
                <a:latin typeface="CS Avva Shenouda" pitchFamily="34" charset="0"/>
              </a:rPr>
              <a:t>oci</a:t>
            </a:r>
            <a:r>
              <a:rPr lang="fr-FR" sz="3600" b="1" dirty="0">
                <a:latin typeface="CS Avva Shenouda" pitchFamily="34" charset="0"/>
              </a:rPr>
              <a:t> @ </a:t>
            </a:r>
            <a:r>
              <a:rPr lang="fr-FR" sz="3600" b="1" dirty="0" err="1">
                <a:latin typeface="CS Avva Shenouda" pitchFamily="34" charset="0"/>
              </a:rPr>
              <a:t>e;na`erqyibi</a:t>
            </a:r>
            <a:r>
              <a:rPr lang="fr-FR" sz="3600" b="1" dirty="0">
                <a:latin typeface="CS Avva Shenouda" pitchFamily="34" charset="0"/>
              </a:rPr>
              <a:t> `</a:t>
            </a:r>
            <a:r>
              <a:rPr lang="fr-FR" sz="3600" b="1" dirty="0" err="1">
                <a:latin typeface="CS Avva Shenouda" pitchFamily="34" charset="0"/>
              </a:rPr>
              <a:t>ero</a:t>
            </a:r>
            <a:r>
              <a:rPr lang="fr-FR" sz="3600" b="1" dirty="0">
                <a:latin typeface="CS Avva Shenouda" pitchFamily="34" charset="0"/>
              </a:rPr>
              <a:t> Mari`a.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كخدر بغير </a:t>
            </a:r>
            <a:r>
              <a:rPr lang="ar-EG" sz="4400" b="1" dirty="0" err="1"/>
              <a:t>فساد.</a:t>
            </a:r>
            <a:r>
              <a:rPr lang="ar-EG" sz="4400" b="1" dirty="0"/>
              <a:t> الروح القدس حل </a:t>
            </a:r>
            <a:r>
              <a:rPr lang="ar-EG" sz="4400" b="1" dirty="0" err="1"/>
              <a:t>عليك.</a:t>
            </a:r>
            <a:r>
              <a:rPr lang="ar-EG" sz="4400" b="1" dirty="0"/>
              <a:t> وقوه </a:t>
            </a:r>
            <a:r>
              <a:rPr lang="ar-EG" sz="4400" b="1" dirty="0" err="1"/>
              <a:t>العلى.</a:t>
            </a:r>
            <a:r>
              <a:rPr lang="ar-EG" sz="4400" b="1" dirty="0"/>
              <a:t> ظللتك يا مريم.</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Telle l’épouse sans souillure</a:t>
            </a:r>
          </a:p>
          <a:p>
            <a:pPr algn="ctr"/>
            <a:r>
              <a:rPr lang="fr-FR" sz="3200" b="1" dirty="0">
                <a:latin typeface="Book Antiqua" pitchFamily="18" charset="0"/>
              </a:rPr>
              <a:t>L’Esprit Saint descend sur toi</a:t>
            </a:r>
          </a:p>
          <a:p>
            <a:pPr algn="ctr"/>
            <a:r>
              <a:rPr lang="fr-FR" sz="3200" b="1" dirty="0">
                <a:latin typeface="Book Antiqua" pitchFamily="18" charset="0"/>
              </a:rPr>
              <a:t>La puissance du Très Haut </a:t>
            </a:r>
          </a:p>
          <a:p>
            <a:pPr algn="ctr"/>
            <a:r>
              <a:rPr lang="fr-FR" sz="3200" b="1" dirty="0">
                <a:latin typeface="Book Antiqua" pitchFamily="18" charset="0"/>
              </a:rPr>
              <a:t>T’a couverte, ô Marie</a:t>
            </a:r>
          </a:p>
        </p:txBody>
      </p:sp>
    </p:spTree>
    <p:extLst>
      <p:ext uri="{BB962C8B-B14F-4D97-AF65-F5344CB8AC3E}">
        <p14:creationId xmlns:p14="http://schemas.microsoft.com/office/powerpoint/2010/main" val="252642878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b="1" dirty="0"/>
          </a:p>
        </p:txBody>
      </p:sp>
      <p:sp>
        <p:nvSpPr>
          <p:cNvPr id="10" name="Rectangle 9"/>
          <p:cNvSpPr/>
          <p:nvPr/>
        </p:nvSpPr>
        <p:spPr>
          <a:xfrm>
            <a:off x="431371" y="566679"/>
            <a:ext cx="6240693" cy="2785378"/>
          </a:xfrm>
          <a:prstGeom prst="rect">
            <a:avLst/>
          </a:prstGeom>
        </p:spPr>
        <p:txBody>
          <a:bodyPr wrap="square">
            <a:spAutoFit/>
          </a:bodyPr>
          <a:lstStyle/>
          <a:p>
            <a:pPr algn="just"/>
            <a:r>
              <a:rPr lang="fr-FR" sz="3500" b="1" dirty="0">
                <a:latin typeface="CS Avva Shenouda" pitchFamily="34" charset="0"/>
              </a:rPr>
              <a:t>¿ Je           `</a:t>
            </a:r>
            <a:r>
              <a:rPr lang="fr-FR" sz="3500" b="1" dirty="0" err="1">
                <a:latin typeface="CS Avva Shenouda" pitchFamily="34" charset="0"/>
              </a:rPr>
              <a:t>are`jvo</a:t>
            </a:r>
            <a:r>
              <a:rPr lang="fr-FR" sz="3500" b="1" dirty="0">
                <a:latin typeface="CS Avva Shenouda" pitchFamily="34" charset="0"/>
              </a:rPr>
              <a:t> `</a:t>
            </a:r>
            <a:r>
              <a:rPr lang="fr-FR" sz="3500" b="1" dirty="0" err="1">
                <a:latin typeface="CS Avva Shenouda" pitchFamily="34" charset="0"/>
              </a:rPr>
              <a:t>mpi`aly;inoc</a:t>
            </a:r>
            <a:r>
              <a:rPr lang="fr-FR" sz="3500" b="1" dirty="0">
                <a:latin typeface="CS Avva Shenouda" pitchFamily="34" charset="0"/>
              </a:rPr>
              <a:t> @ `</a:t>
            </a:r>
            <a:r>
              <a:rPr lang="fr-FR" sz="3500" b="1" dirty="0" err="1">
                <a:latin typeface="CS Avva Shenouda" pitchFamily="34" charset="0"/>
              </a:rPr>
              <a:t>nLogoc</a:t>
            </a:r>
            <a:r>
              <a:rPr lang="fr-FR" sz="3500" b="1" dirty="0">
                <a:latin typeface="CS Avva Shenouda" pitchFamily="34" charset="0"/>
              </a:rPr>
              <a:t> `</a:t>
            </a:r>
            <a:r>
              <a:rPr lang="fr-FR" sz="3500" b="1" dirty="0" err="1">
                <a:latin typeface="CS Avva Shenouda" pitchFamily="34" charset="0"/>
              </a:rPr>
              <a:t>nSyri</a:t>
            </a:r>
            <a:r>
              <a:rPr lang="fr-FR" sz="3500" b="1" dirty="0">
                <a:latin typeface="CS Avva Shenouda" pitchFamily="34" charset="0"/>
              </a:rPr>
              <a:t> `</a:t>
            </a:r>
            <a:r>
              <a:rPr lang="fr-FR" sz="3500" b="1" dirty="0" err="1">
                <a:latin typeface="CS Avva Shenouda" pitchFamily="34" charset="0"/>
              </a:rPr>
              <a:t>nte</a:t>
            </a:r>
            <a:r>
              <a:rPr lang="fr-FR" sz="3500" b="1" dirty="0">
                <a:latin typeface="CS Avva Shenouda" pitchFamily="34" charset="0"/>
              </a:rPr>
              <a:t> `</a:t>
            </a:r>
            <a:r>
              <a:rPr lang="fr-FR" sz="3500" b="1" dirty="0" err="1">
                <a:latin typeface="CS Avva Shenouda" pitchFamily="34" charset="0"/>
              </a:rPr>
              <a:t>Viwt</a:t>
            </a:r>
            <a:r>
              <a:rPr lang="fr-FR" sz="3500" b="1" dirty="0">
                <a:latin typeface="CS Avva Shenouda" pitchFamily="34" charset="0"/>
              </a:rPr>
              <a:t> @ </a:t>
            </a:r>
            <a:r>
              <a:rPr lang="fr-FR" sz="3500" b="1" dirty="0" err="1">
                <a:latin typeface="CS Avva Shenouda" pitchFamily="34" charset="0"/>
              </a:rPr>
              <a:t>e;myn</a:t>
            </a:r>
            <a:r>
              <a:rPr lang="fr-FR" sz="3500" b="1" dirty="0">
                <a:latin typeface="CS Avva Shenouda" pitchFamily="34" charset="0"/>
              </a:rPr>
              <a:t> </a:t>
            </a:r>
            <a:r>
              <a:rPr lang="fr-FR" sz="3500" b="1" dirty="0" err="1">
                <a:latin typeface="CS Avva Shenouda" pitchFamily="34" charset="0"/>
              </a:rPr>
              <a:t>ebol</a:t>
            </a:r>
            <a:r>
              <a:rPr lang="fr-FR" sz="3500" b="1" dirty="0">
                <a:latin typeface="CS Avva Shenouda" pitchFamily="34" charset="0"/>
              </a:rPr>
              <a:t> sa `</a:t>
            </a:r>
            <a:r>
              <a:rPr lang="fr-FR" sz="3500" b="1" dirty="0" err="1">
                <a:latin typeface="CS Avva Shenouda" pitchFamily="34" charset="0"/>
              </a:rPr>
              <a:t>eneh</a:t>
            </a:r>
            <a:r>
              <a:rPr lang="fr-FR" sz="3500" b="1" dirty="0">
                <a:latin typeface="CS Avva Shenouda" pitchFamily="34" charset="0"/>
              </a:rPr>
              <a:t> @ </a:t>
            </a:r>
            <a:r>
              <a:rPr lang="fr-FR" sz="3500" b="1" dirty="0" err="1">
                <a:latin typeface="CS Avva Shenouda" pitchFamily="34" charset="0"/>
              </a:rPr>
              <a:t>af`i</a:t>
            </a:r>
            <a:r>
              <a:rPr lang="fr-FR" sz="3500" b="1" dirty="0">
                <a:latin typeface="CS Avva Shenouda" pitchFamily="34" charset="0"/>
              </a:rPr>
              <a:t> </a:t>
            </a:r>
            <a:r>
              <a:rPr lang="fr-FR" sz="3500" b="1" dirty="0" err="1">
                <a:latin typeface="CS Avva Shenouda" pitchFamily="34" charset="0"/>
              </a:rPr>
              <a:t>afcotten</a:t>
            </a:r>
            <a:r>
              <a:rPr lang="fr-FR" sz="3500" b="1" dirty="0">
                <a:latin typeface="CS Avva Shenouda" pitchFamily="34" charset="0"/>
              </a:rPr>
              <a:t> </a:t>
            </a:r>
            <a:r>
              <a:rPr lang="fr-FR" sz="3500" b="1" dirty="0" err="1">
                <a:latin typeface="CS Avva Shenouda" pitchFamily="34" charset="0"/>
              </a:rPr>
              <a:t>qen</a:t>
            </a:r>
            <a:r>
              <a:rPr lang="fr-FR" sz="3500" b="1" dirty="0">
                <a:latin typeface="CS Avva Shenouda" pitchFamily="34" charset="0"/>
              </a:rPr>
              <a:t> </a:t>
            </a:r>
            <a:r>
              <a:rPr lang="fr-FR" sz="3500" b="1" dirty="0" err="1">
                <a:latin typeface="CS Avva Shenouda" pitchFamily="34" charset="0"/>
              </a:rPr>
              <a:t>nennobi</a:t>
            </a:r>
            <a:r>
              <a:rPr lang="fr-FR" sz="35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لأنك ولدت الكلمه الحقيقى أبن </a:t>
            </a:r>
            <a:r>
              <a:rPr lang="ar-EG" sz="4400" b="1" dirty="0" err="1"/>
              <a:t>الاب.</a:t>
            </a:r>
            <a:r>
              <a:rPr lang="ar-EG" sz="4400" b="1" dirty="0"/>
              <a:t> الدائم الى </a:t>
            </a:r>
            <a:r>
              <a:rPr lang="ar-EG" sz="4400" b="1" dirty="0" err="1"/>
              <a:t>الابد.</a:t>
            </a:r>
            <a:r>
              <a:rPr lang="ar-EG" sz="4400" b="1" dirty="0"/>
              <a:t> أتى وخلصنا من خطايانا.</a:t>
            </a:r>
            <a:endParaRPr lang="fr-FR" sz="4400" b="1" dirty="0"/>
          </a:p>
        </p:txBody>
      </p:sp>
      <p:sp>
        <p:nvSpPr>
          <p:cNvPr id="12" name="Rectangle 11"/>
          <p:cNvSpPr/>
          <p:nvPr/>
        </p:nvSpPr>
        <p:spPr>
          <a:xfrm>
            <a:off x="1295467" y="4293097"/>
            <a:ext cx="10081120" cy="2062103"/>
          </a:xfrm>
          <a:prstGeom prst="rect">
            <a:avLst/>
          </a:prstGeom>
        </p:spPr>
        <p:txBody>
          <a:bodyPr wrap="square">
            <a:spAutoFit/>
          </a:bodyPr>
          <a:lstStyle/>
          <a:p>
            <a:pPr algn="ctr"/>
            <a:r>
              <a:rPr lang="fr-FR" sz="3200" b="1" dirty="0">
                <a:latin typeface="Book Antiqua" pitchFamily="18" charset="0"/>
              </a:rPr>
              <a:t>Car tu avais enfanté</a:t>
            </a:r>
          </a:p>
          <a:p>
            <a:pPr algn="ctr"/>
            <a:r>
              <a:rPr lang="fr-FR" sz="3200" b="1" dirty="0">
                <a:latin typeface="Book Antiqua" pitchFamily="18" charset="0"/>
              </a:rPr>
              <a:t>Lui le Verbe véritable</a:t>
            </a:r>
          </a:p>
          <a:p>
            <a:pPr algn="ctr"/>
            <a:r>
              <a:rPr lang="fr-FR" sz="3200" b="1" dirty="0">
                <a:latin typeface="Book Antiqua" pitchFamily="18" charset="0"/>
              </a:rPr>
              <a:t>Le Fils éternel du Père</a:t>
            </a:r>
          </a:p>
          <a:p>
            <a:pPr algn="ctr"/>
            <a:r>
              <a:rPr lang="fr-FR" sz="3200" b="1" dirty="0">
                <a:latin typeface="Book Antiqua" pitchFamily="18" charset="0"/>
              </a:rPr>
              <a:t>Vint, nous sauve de nos péchés.</a:t>
            </a:r>
          </a:p>
        </p:txBody>
      </p:sp>
    </p:spTree>
    <p:extLst>
      <p:ext uri="{BB962C8B-B14F-4D97-AF65-F5344CB8AC3E}">
        <p14:creationId xmlns:p14="http://schemas.microsoft.com/office/powerpoint/2010/main" val="315660410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165531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وبدأت مريم في مقدمتهن تقول فلنسبح الرب لأنه بالمجد قد تمجد.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Acerhytc</a:t>
            </a:r>
            <a:r>
              <a:rPr lang="fr-FR" sz="3600" b="1" dirty="0">
                <a:latin typeface="CS Avva Shenouda" pitchFamily="34" charset="0"/>
              </a:rPr>
              <a:t> de </a:t>
            </a:r>
            <a:r>
              <a:rPr lang="fr-FR" sz="3600" b="1" err="1">
                <a:latin typeface="CS Avva Shenouda" pitchFamily="34" charset="0"/>
              </a:rPr>
              <a:t>qajwou</a:t>
            </a:r>
            <a:r>
              <a:rPr lang="fr-FR" sz="3600" b="1">
                <a:latin typeface="CS Avva Shenouda" pitchFamily="34" charset="0"/>
              </a:rPr>
              <a:t> `nje </a:t>
            </a:r>
            <a:r>
              <a:rPr lang="fr-FR" sz="3600" b="1" dirty="0">
                <a:latin typeface="CS Avva Shenouda" pitchFamily="34" charset="0"/>
              </a:rPr>
              <a:t>Mariam </a:t>
            </a:r>
            <a:r>
              <a:rPr lang="fr-FR" sz="3600" b="1" err="1">
                <a:latin typeface="CS Avva Shenouda" pitchFamily="34" charset="0"/>
              </a:rPr>
              <a:t>ecjw</a:t>
            </a:r>
            <a:r>
              <a:rPr lang="fr-FR" sz="3600" b="1">
                <a:latin typeface="CS Avva Shenouda" pitchFamily="34" charset="0"/>
              </a:rPr>
              <a:t> `mmoc </a:t>
            </a:r>
            <a:r>
              <a:rPr lang="fr-FR" sz="3600" b="1" dirty="0">
                <a:latin typeface="CS Avva Shenouda" pitchFamily="34" charset="0"/>
              </a:rPr>
              <a:t>@  je </a:t>
            </a:r>
            <a:r>
              <a:rPr lang="fr-FR" sz="3600" b="1" err="1">
                <a:latin typeface="CS Avva Shenouda" pitchFamily="34" charset="0"/>
              </a:rPr>
              <a:t>marenhwc</a:t>
            </a:r>
            <a:r>
              <a:rPr lang="fr-FR" sz="3600" b="1">
                <a:latin typeface="CS Avva Shenouda" pitchFamily="34" charset="0"/>
              </a:rPr>
              <a:t> `eP=o=c </a:t>
            </a:r>
            <a:r>
              <a:rPr lang="fr-FR" sz="3600" b="1" dirty="0">
                <a:latin typeface="CS Avva Shenouda" pitchFamily="34" charset="0"/>
              </a:rPr>
              <a:t>@  je </a:t>
            </a:r>
            <a:r>
              <a:rPr lang="fr-FR" sz="3600" b="1" err="1">
                <a:latin typeface="CS Avva Shenouda" pitchFamily="34" charset="0"/>
              </a:rPr>
              <a:t>qen</a:t>
            </a:r>
            <a:r>
              <a:rPr lang="fr-FR" sz="3600" b="1">
                <a:latin typeface="CS Avva Shenouda" pitchFamily="34" charset="0"/>
              </a:rPr>
              <a:t> ou`wou </a:t>
            </a:r>
            <a:r>
              <a:rPr lang="fr-FR" sz="3600" b="1" err="1">
                <a:latin typeface="CS Avva Shenouda" pitchFamily="34" charset="0"/>
              </a:rPr>
              <a:t>gar</a:t>
            </a:r>
            <a:r>
              <a:rPr lang="fr-FR" sz="3600" b="1">
                <a:latin typeface="CS Avva Shenouda" pitchFamily="34" charset="0"/>
              </a:rPr>
              <a:t> af[i`wou</a:t>
            </a:r>
            <a:r>
              <a:rPr lang="fr-FR" sz="3600" b="1" dirty="0">
                <a:latin typeface="CS Avva Shenouda" pitchFamily="34" charset="0"/>
              </a:rPr>
              <a:t>.</a:t>
            </a:r>
          </a:p>
        </p:txBody>
      </p:sp>
      <p:sp>
        <p:nvSpPr>
          <p:cNvPr id="7" name="Rectangle 6"/>
          <p:cNvSpPr/>
          <p:nvPr/>
        </p:nvSpPr>
        <p:spPr>
          <a:xfrm>
            <a:off x="911424" y="3959185"/>
            <a:ext cx="10081120" cy="1569660"/>
          </a:xfrm>
          <a:prstGeom prst="rect">
            <a:avLst/>
          </a:prstGeom>
        </p:spPr>
        <p:txBody>
          <a:bodyPr wrap="square">
            <a:spAutoFit/>
          </a:bodyPr>
          <a:lstStyle/>
          <a:p>
            <a:pPr algn="ctr"/>
            <a:r>
              <a:rPr lang="fr-FR" sz="3200" b="1" dirty="0">
                <a:latin typeface="Book Antiqua" pitchFamily="18" charset="0"/>
              </a:rPr>
              <a:t>Myriam leur répondit alors</a:t>
            </a:r>
          </a:p>
          <a:p>
            <a:pPr algn="ctr"/>
            <a:r>
              <a:rPr lang="fr-FR" sz="3200" b="1" dirty="0">
                <a:latin typeface="Book Antiqua" pitchFamily="18" charset="0"/>
              </a:rPr>
              <a:t>Venez louer notre Seigneur</a:t>
            </a:r>
          </a:p>
          <a:p>
            <a:pPr algn="ctr"/>
            <a:r>
              <a:rPr lang="fr-FR" sz="3200" b="1" dirty="0">
                <a:latin typeface="Book Antiqua" pitchFamily="18" charset="0"/>
              </a:rPr>
              <a:t>Car Il S’est glorifié de gloire</a:t>
            </a:r>
          </a:p>
        </p:txBody>
      </p:sp>
    </p:spTree>
    <p:extLst>
      <p:ext uri="{BB962C8B-B14F-4D97-AF65-F5344CB8AC3E}">
        <p14:creationId xmlns:p14="http://schemas.microsoft.com/office/powerpoint/2010/main" val="301077341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N;o</a:t>
            </a:r>
            <a:r>
              <a:rPr lang="fr-FR" sz="3600" b="1" dirty="0">
                <a:latin typeface="CS Avva Shenouda" pitchFamily="34" charset="0"/>
              </a:rPr>
              <a:t> </a:t>
            </a:r>
            <a:r>
              <a:rPr lang="fr-FR" sz="3600" b="1" dirty="0" err="1">
                <a:latin typeface="CS Avva Shenouda" pitchFamily="34" charset="0"/>
              </a:rPr>
              <a:t>gar</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dirty="0" err="1">
                <a:latin typeface="CS Avva Shenouda" pitchFamily="34" charset="0"/>
              </a:rPr>
              <a:t>pigenoc</a:t>
            </a:r>
            <a:r>
              <a:rPr lang="fr-FR" sz="3600" b="1" dirty="0">
                <a:latin typeface="CS Avva Shenouda" pitchFamily="34" charset="0"/>
              </a:rPr>
              <a:t> @ nem ]</a:t>
            </a:r>
            <a:r>
              <a:rPr lang="fr-FR" sz="3600" b="1" dirty="0" err="1">
                <a:latin typeface="CS Avva Shenouda" pitchFamily="34" charset="0"/>
              </a:rPr>
              <a:t>nouni</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Dauid</a:t>
            </a:r>
            <a:r>
              <a:rPr lang="fr-FR" sz="3600" b="1" dirty="0">
                <a:latin typeface="CS Avva Shenouda" pitchFamily="34" charset="0"/>
              </a:rPr>
              <a:t> @ `</a:t>
            </a:r>
            <a:r>
              <a:rPr lang="fr-FR" sz="3600" b="1" dirty="0" err="1">
                <a:latin typeface="CS Avva Shenouda" pitchFamily="34" charset="0"/>
              </a:rPr>
              <a:t>aremici</a:t>
            </a:r>
            <a:r>
              <a:rPr lang="fr-FR" sz="3600" b="1" dirty="0">
                <a:latin typeface="CS Avva Shenouda" pitchFamily="34" charset="0"/>
              </a:rPr>
              <a:t> nan kata </a:t>
            </a:r>
            <a:r>
              <a:rPr lang="fr-FR" sz="3600" b="1" dirty="0" err="1">
                <a:latin typeface="CS Avva Shenouda" pitchFamily="34" charset="0"/>
              </a:rPr>
              <a:t>carx</a:t>
            </a:r>
            <a:r>
              <a:rPr lang="fr-FR" sz="3600" b="1" dirty="0">
                <a:latin typeface="CS Avva Shenouda" pitchFamily="34" charset="0"/>
              </a:rPr>
              <a:t> @ `</a:t>
            </a:r>
            <a:r>
              <a:rPr lang="fr-FR" sz="3600" b="1" dirty="0" err="1">
                <a:latin typeface="CS Avva Shenouda" pitchFamily="34" charset="0"/>
              </a:rPr>
              <a:t>mPencwtyr</a:t>
            </a:r>
            <a:r>
              <a:rPr lang="fr-FR" sz="3600" b="1" dirty="0">
                <a:latin typeface="CS Avva Shenouda" pitchFamily="34" charset="0"/>
              </a:rPr>
              <a:t> I=y=c P=,=c.</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أنت هى </a:t>
            </a:r>
            <a:r>
              <a:rPr lang="ar-EG" sz="4400" b="1" dirty="0" err="1"/>
              <a:t>جنس.</a:t>
            </a:r>
            <a:r>
              <a:rPr lang="ar-EG" sz="4400" b="1" dirty="0"/>
              <a:t> وأصل </a:t>
            </a:r>
            <a:r>
              <a:rPr lang="ar-EG" sz="4400" b="1" dirty="0" err="1"/>
              <a:t>داود.</a:t>
            </a:r>
            <a:r>
              <a:rPr lang="ar-EG" sz="4400" b="1" dirty="0"/>
              <a:t> ولدت لنا </a:t>
            </a:r>
            <a:r>
              <a:rPr lang="ar-EG" sz="4400" b="1" dirty="0" err="1"/>
              <a:t>جسديا.</a:t>
            </a:r>
            <a:r>
              <a:rPr lang="ar-EG" sz="4400" b="1" dirty="0"/>
              <a:t> مخلصنا يسوع المسيح.</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Ô toi qui est de la race</a:t>
            </a:r>
          </a:p>
          <a:p>
            <a:pPr algn="ctr"/>
            <a:r>
              <a:rPr lang="fr-FR" sz="3200" b="1" dirty="0">
                <a:latin typeface="Book Antiqua" pitchFamily="18" charset="0"/>
              </a:rPr>
              <a:t>Et descendance de David</a:t>
            </a:r>
          </a:p>
          <a:p>
            <a:pPr algn="ctr"/>
            <a:r>
              <a:rPr lang="fr-FR" sz="3200" b="1" dirty="0">
                <a:latin typeface="Book Antiqua" pitchFamily="18" charset="0"/>
              </a:rPr>
              <a:t>Tu enfantes charnellement </a:t>
            </a:r>
          </a:p>
          <a:p>
            <a:pPr algn="ctr"/>
            <a:r>
              <a:rPr lang="fr-FR" sz="3200" b="1" dirty="0">
                <a:latin typeface="Book Antiqua" pitchFamily="18" charset="0"/>
              </a:rPr>
              <a:t>Christ Jésus, notre Sauveur</a:t>
            </a:r>
          </a:p>
        </p:txBody>
      </p:sp>
    </p:spTree>
    <p:extLst>
      <p:ext uri="{BB962C8B-B14F-4D97-AF65-F5344CB8AC3E}">
        <p14:creationId xmlns:p14="http://schemas.microsoft.com/office/powerpoint/2010/main" val="3004305841"/>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b="1" dirty="0"/>
          </a:p>
        </p:txBody>
      </p:sp>
      <p:sp>
        <p:nvSpPr>
          <p:cNvPr id="10" name="Rectangle 9"/>
          <p:cNvSpPr/>
          <p:nvPr/>
        </p:nvSpPr>
        <p:spPr>
          <a:xfrm>
            <a:off x="431371" y="566678"/>
            <a:ext cx="6240693" cy="2708434"/>
          </a:xfrm>
          <a:prstGeom prst="rect">
            <a:avLst/>
          </a:prstGeom>
        </p:spPr>
        <p:txBody>
          <a:bodyPr wrap="square">
            <a:spAutoFit/>
          </a:bodyPr>
          <a:lstStyle/>
          <a:p>
            <a:pPr algn="just"/>
            <a:r>
              <a:rPr lang="fr-FR" sz="3400" b="1" dirty="0" err="1">
                <a:latin typeface="CS Avva Shenouda" pitchFamily="34" charset="0"/>
              </a:rPr>
              <a:t>Pimonogenyc</a:t>
            </a:r>
            <a:r>
              <a:rPr lang="fr-FR" sz="3400" b="1" dirty="0">
                <a:latin typeface="CS Avva Shenouda" pitchFamily="34" charset="0"/>
              </a:rPr>
              <a:t> `</a:t>
            </a:r>
            <a:r>
              <a:rPr lang="fr-FR" sz="3400" b="1" dirty="0" err="1">
                <a:latin typeface="CS Avva Shenouda" pitchFamily="34" charset="0"/>
              </a:rPr>
              <a:t>ebolqen</a:t>
            </a:r>
            <a:r>
              <a:rPr lang="fr-FR" sz="3400" b="1" dirty="0">
                <a:latin typeface="CS Avva Shenouda" pitchFamily="34" charset="0"/>
              </a:rPr>
              <a:t>   `</a:t>
            </a:r>
            <a:r>
              <a:rPr lang="fr-FR" sz="3400" b="1" dirty="0" err="1">
                <a:latin typeface="CS Avva Shenouda" pitchFamily="34" charset="0"/>
              </a:rPr>
              <a:t>Viwt</a:t>
            </a:r>
            <a:r>
              <a:rPr lang="fr-FR" sz="3400" b="1" dirty="0">
                <a:latin typeface="CS Avva Shenouda" pitchFamily="34" charset="0"/>
              </a:rPr>
              <a:t> @ </a:t>
            </a:r>
            <a:r>
              <a:rPr lang="fr-FR" sz="3400" b="1" dirty="0" err="1">
                <a:latin typeface="CS Avva Shenouda" pitchFamily="34" charset="0"/>
              </a:rPr>
              <a:t>qajwou</a:t>
            </a:r>
            <a:r>
              <a:rPr lang="fr-FR" sz="3400" b="1" dirty="0">
                <a:latin typeface="CS Avva Shenouda" pitchFamily="34" charset="0"/>
              </a:rPr>
              <a:t> `</a:t>
            </a:r>
            <a:r>
              <a:rPr lang="fr-FR" sz="3400" b="1" dirty="0" err="1">
                <a:latin typeface="CS Avva Shenouda" pitchFamily="34" charset="0"/>
              </a:rPr>
              <a:t>nni`ewn</a:t>
            </a:r>
            <a:r>
              <a:rPr lang="fr-FR" sz="3400" b="1" dirty="0">
                <a:latin typeface="CS Avva Shenouda" pitchFamily="34" charset="0"/>
              </a:rPr>
              <a:t> </a:t>
            </a:r>
            <a:r>
              <a:rPr lang="fr-FR" sz="3400" b="1" dirty="0" err="1">
                <a:latin typeface="CS Avva Shenouda" pitchFamily="34" charset="0"/>
              </a:rPr>
              <a:t>tyrou</a:t>
            </a:r>
            <a:r>
              <a:rPr lang="fr-FR" sz="3400" b="1" dirty="0">
                <a:latin typeface="CS Avva Shenouda" pitchFamily="34" charset="0"/>
              </a:rPr>
              <a:t> @ </a:t>
            </a:r>
            <a:r>
              <a:rPr lang="fr-FR" sz="3400" b="1" dirty="0" err="1">
                <a:latin typeface="CS Avva Shenouda" pitchFamily="34" charset="0"/>
              </a:rPr>
              <a:t>afsouwf</a:t>
            </a:r>
            <a:r>
              <a:rPr lang="fr-FR" sz="3400" b="1" dirty="0">
                <a:latin typeface="CS Avva Shenouda" pitchFamily="34" charset="0"/>
              </a:rPr>
              <a:t> `</a:t>
            </a:r>
            <a:r>
              <a:rPr lang="fr-FR" sz="3400" b="1" dirty="0" err="1">
                <a:latin typeface="CS Avva Shenouda" pitchFamily="34" charset="0"/>
              </a:rPr>
              <a:t>ebol</a:t>
            </a:r>
            <a:r>
              <a:rPr lang="fr-FR" sz="3400" b="1" dirty="0">
                <a:latin typeface="CS Avva Shenouda" pitchFamily="34" charset="0"/>
              </a:rPr>
              <a:t> `</a:t>
            </a:r>
            <a:r>
              <a:rPr lang="fr-FR" sz="3400" b="1" dirty="0" err="1">
                <a:latin typeface="CS Avva Shenouda" pitchFamily="34" charset="0"/>
              </a:rPr>
              <a:t>mmin</a:t>
            </a:r>
            <a:r>
              <a:rPr lang="fr-FR" sz="3400" b="1" dirty="0">
                <a:latin typeface="CS Avva Shenouda" pitchFamily="34" charset="0"/>
              </a:rPr>
              <a:t> `</a:t>
            </a:r>
            <a:r>
              <a:rPr lang="fr-FR" sz="3400" b="1" dirty="0" err="1">
                <a:latin typeface="CS Avva Shenouda" pitchFamily="34" charset="0"/>
              </a:rPr>
              <a:t>mmof</a:t>
            </a:r>
            <a:r>
              <a:rPr lang="fr-FR" sz="3400" b="1" dirty="0">
                <a:latin typeface="CS Avva Shenouda" pitchFamily="34" charset="0"/>
              </a:rPr>
              <a:t> @ </a:t>
            </a:r>
            <a:r>
              <a:rPr lang="fr-FR" sz="3400" b="1" dirty="0" err="1">
                <a:latin typeface="CS Avva Shenouda" pitchFamily="34" charset="0"/>
              </a:rPr>
              <a:t>af</a:t>
            </a:r>
            <a:r>
              <a:rPr lang="fr-FR" sz="3400" b="1" dirty="0">
                <a:latin typeface="CS Avva Shenouda" pitchFamily="34" charset="0"/>
              </a:rPr>
              <a:t>[i `</a:t>
            </a:r>
            <a:r>
              <a:rPr lang="fr-FR" sz="3400" b="1" dirty="0" err="1">
                <a:latin typeface="CS Avva Shenouda" pitchFamily="34" charset="0"/>
              </a:rPr>
              <a:t>noumorvy</a:t>
            </a:r>
            <a:r>
              <a:rPr lang="fr-FR" sz="3400" b="1" dirty="0">
                <a:latin typeface="CS Avva Shenouda" pitchFamily="34" charset="0"/>
              </a:rPr>
              <a:t> `</a:t>
            </a:r>
            <a:r>
              <a:rPr lang="fr-FR" sz="3400" b="1" dirty="0" err="1">
                <a:latin typeface="CS Avva Shenouda" pitchFamily="34" charset="0"/>
              </a:rPr>
              <a:t>mbwk</a:t>
            </a:r>
            <a:r>
              <a:rPr lang="fr-FR" sz="3400" b="1" dirty="0">
                <a:latin typeface="CS Avva Shenouda" pitchFamily="34" charset="0"/>
              </a:rPr>
              <a:t> `</a:t>
            </a:r>
            <a:r>
              <a:rPr lang="fr-FR" sz="3400" b="1" dirty="0" err="1">
                <a:latin typeface="CS Avva Shenouda" pitchFamily="34" charset="0"/>
              </a:rPr>
              <a:t>nqy</a:t>
            </a:r>
            <a:r>
              <a:rPr lang="fr-FR" sz="3400" b="1" dirty="0">
                <a:latin typeface="CS Avva Shenouda" pitchFamily="34" charset="0"/>
              </a:rPr>
              <a:t>] @ </a:t>
            </a:r>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penoujai</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الوحيد من </a:t>
            </a:r>
            <a:r>
              <a:rPr lang="ar-EG" sz="4400" b="1" dirty="0" err="1"/>
              <a:t>الاب.</a:t>
            </a:r>
            <a:r>
              <a:rPr lang="ar-EG" sz="4400" b="1" dirty="0"/>
              <a:t> قبل كل </a:t>
            </a:r>
            <a:r>
              <a:rPr lang="ar-EG" sz="4400" b="1" dirty="0" err="1"/>
              <a:t>الدهور.</a:t>
            </a:r>
            <a:r>
              <a:rPr lang="ar-EG" sz="4400" b="1" dirty="0"/>
              <a:t> أخلى ذاته وأخذ شكل </a:t>
            </a:r>
            <a:r>
              <a:rPr lang="ar-EG" sz="4400" b="1" dirty="0" err="1"/>
              <a:t>عبد.</a:t>
            </a:r>
            <a:r>
              <a:rPr lang="ar-EG" sz="4400" b="1" dirty="0"/>
              <a:t> منكِ لأجل خلاصنا.</a:t>
            </a:r>
            <a:endParaRPr lang="fr-FR" sz="4400" b="1" dirty="0"/>
          </a:p>
        </p:txBody>
      </p:sp>
      <p:sp>
        <p:nvSpPr>
          <p:cNvPr id="12" name="Rectangle 11"/>
          <p:cNvSpPr/>
          <p:nvPr/>
        </p:nvSpPr>
        <p:spPr>
          <a:xfrm>
            <a:off x="431370" y="4391234"/>
            <a:ext cx="11597331" cy="2062103"/>
          </a:xfrm>
          <a:prstGeom prst="rect">
            <a:avLst/>
          </a:prstGeom>
        </p:spPr>
        <p:txBody>
          <a:bodyPr wrap="square">
            <a:spAutoFit/>
          </a:bodyPr>
          <a:lstStyle/>
          <a:p>
            <a:pPr algn="ctr"/>
            <a:r>
              <a:rPr lang="fr-FR" sz="3200" b="1" dirty="0">
                <a:latin typeface="Book Antiqua" pitchFamily="18" charset="0"/>
              </a:rPr>
              <a:t>C’est le Fils unique du Père</a:t>
            </a:r>
          </a:p>
          <a:p>
            <a:pPr algn="ctr"/>
            <a:r>
              <a:rPr lang="fr-FR" sz="3200" b="1" dirty="0">
                <a:latin typeface="Book Antiqua" pitchFamily="18" charset="0"/>
              </a:rPr>
              <a:t>Depuis toute éternité</a:t>
            </a:r>
          </a:p>
          <a:p>
            <a:pPr algn="ctr"/>
            <a:r>
              <a:rPr lang="fr-FR" sz="3200" b="1" dirty="0">
                <a:latin typeface="Book Antiqua" pitchFamily="18" charset="0"/>
              </a:rPr>
              <a:t>Il S’est abaissé, S’est fait</a:t>
            </a:r>
          </a:p>
          <a:p>
            <a:pPr algn="ctr"/>
            <a:r>
              <a:rPr lang="fr-FR" sz="3200" b="1" dirty="0">
                <a:latin typeface="Book Antiqua" pitchFamily="18" charset="0"/>
              </a:rPr>
              <a:t>Serviteur, pour nous sauver</a:t>
            </a:r>
          </a:p>
        </p:txBody>
      </p:sp>
    </p:spTree>
    <p:extLst>
      <p:ext uri="{BB962C8B-B14F-4D97-AF65-F5344CB8AC3E}">
        <p14:creationId xmlns:p14="http://schemas.microsoft.com/office/powerpoint/2010/main" val="462783167"/>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290064865"/>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Areswpi</a:t>
            </a:r>
            <a:r>
              <a:rPr lang="fr-FR" sz="3600" b="1" dirty="0">
                <a:latin typeface="CS Avva Shenouda" pitchFamily="34" charset="0"/>
              </a:rPr>
              <a:t> `</a:t>
            </a:r>
            <a:r>
              <a:rPr lang="fr-FR" sz="3600" b="1" dirty="0" err="1">
                <a:latin typeface="CS Avva Shenouda" pitchFamily="34" charset="0"/>
              </a:rPr>
              <a:t>noumah</a:t>
            </a:r>
            <a:r>
              <a:rPr lang="fr-FR" sz="3600" b="1" dirty="0">
                <a:latin typeface="CS Avva Shenouda" pitchFamily="34" charset="0"/>
              </a:rPr>
              <a:t> `</a:t>
            </a:r>
            <a:r>
              <a:rPr lang="fr-FR" sz="3600" b="1" dirty="0" err="1">
                <a:latin typeface="CS Avva Shenouda" pitchFamily="34" charset="0"/>
              </a:rPr>
              <a:t>cnou</a:t>
            </a:r>
            <a:r>
              <a:rPr lang="fr-FR" sz="3600" b="1" dirty="0">
                <a:latin typeface="CS Avva Shenouda" pitchFamily="34" charset="0"/>
              </a:rPr>
              <a:t>] `</a:t>
            </a:r>
            <a:r>
              <a:rPr lang="fr-FR" sz="3600" b="1" dirty="0" err="1">
                <a:latin typeface="CS Avva Shenouda" pitchFamily="34" charset="0"/>
              </a:rPr>
              <a:t>mve</a:t>
            </a:r>
            <a:r>
              <a:rPr lang="fr-FR" sz="3600" b="1" dirty="0">
                <a:latin typeface="CS Avva Shenouda" pitchFamily="34" charset="0"/>
              </a:rPr>
              <a:t> @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pikahi</a:t>
            </a:r>
            <a:r>
              <a:rPr lang="fr-FR" sz="3600" b="1" dirty="0">
                <a:latin typeface="CS Avva Shenouda" pitchFamily="34" charset="0"/>
              </a:rPr>
              <a:t> `w ]</a:t>
            </a:r>
            <a:r>
              <a:rPr lang="fr-FR" sz="3600" b="1" dirty="0" err="1">
                <a:latin typeface="CS Avva Shenouda" pitchFamily="34" charset="0"/>
              </a:rPr>
              <a:t>macnou</a:t>
            </a:r>
            <a:r>
              <a:rPr lang="fr-FR" sz="3600" b="1" dirty="0">
                <a:latin typeface="CS Avva Shenouda" pitchFamily="34" charset="0"/>
              </a:rPr>
              <a:t>] @ je </a:t>
            </a:r>
            <a:r>
              <a:rPr lang="fr-FR" sz="3600" b="1" dirty="0" err="1">
                <a:latin typeface="CS Avva Shenouda" pitchFamily="34" charset="0"/>
              </a:rPr>
              <a:t>afsai</a:t>
            </a:r>
            <a:r>
              <a:rPr lang="fr-FR" sz="3600" b="1" dirty="0">
                <a:latin typeface="CS Avva Shenouda" pitchFamily="34" charset="0"/>
              </a:rPr>
              <a:t> nan `</a:t>
            </a:r>
            <a:r>
              <a:rPr lang="fr-FR" sz="3600" b="1" dirty="0" err="1">
                <a:latin typeface="CS Avva Shenouda" pitchFamily="34" charset="0"/>
              </a:rPr>
              <a:t>ebol`nqy</a:t>
            </a:r>
            <a:r>
              <a:rPr lang="fr-FR" sz="3600" b="1" dirty="0">
                <a:latin typeface="CS Avva Shenouda" pitchFamily="34" charset="0"/>
              </a:rPr>
              <a:t>] @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piry</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dike`ocuny</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صرت سماء </a:t>
            </a:r>
            <a:r>
              <a:rPr lang="ar-EG" sz="4400" b="1" dirty="0" err="1"/>
              <a:t>ثانيه.</a:t>
            </a:r>
            <a:r>
              <a:rPr lang="ar-EG" sz="4400" b="1" dirty="0"/>
              <a:t> على الارض يا والده </a:t>
            </a:r>
            <a:r>
              <a:rPr lang="ar-EG" sz="4400" b="1" dirty="0" err="1"/>
              <a:t>الاله.</a:t>
            </a:r>
            <a:r>
              <a:rPr lang="ar-EG" sz="4400" b="1" dirty="0"/>
              <a:t> لأنه أشرق لنا </a:t>
            </a:r>
            <a:r>
              <a:rPr lang="ar-EG" sz="4400" b="1" dirty="0" err="1"/>
              <a:t>منك.</a:t>
            </a:r>
            <a:r>
              <a:rPr lang="ar-EG" sz="4400" b="1" dirty="0"/>
              <a:t> شمس البر.</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Tu devins un second ciel</a:t>
            </a:r>
          </a:p>
          <a:p>
            <a:pPr algn="ctr"/>
            <a:r>
              <a:rPr lang="fr-FR" sz="3200" b="1" dirty="0">
                <a:latin typeface="Book Antiqua" pitchFamily="18" charset="0"/>
              </a:rPr>
              <a:t>Sur la terre, ô Mère de Dieu</a:t>
            </a:r>
          </a:p>
          <a:p>
            <a:pPr algn="ctr"/>
            <a:r>
              <a:rPr lang="fr-FR" sz="3200" b="1" dirty="0">
                <a:latin typeface="Book Antiqua" pitchFamily="18" charset="0"/>
              </a:rPr>
              <a:t>Car, de toi, il s’est levé</a:t>
            </a:r>
          </a:p>
          <a:p>
            <a:pPr algn="ctr"/>
            <a:r>
              <a:rPr lang="fr-FR" sz="3200" b="1" dirty="0">
                <a:latin typeface="Book Antiqua" pitchFamily="18" charset="0"/>
              </a:rPr>
              <a:t>Le soleil de la justice.</a:t>
            </a:r>
          </a:p>
        </p:txBody>
      </p:sp>
    </p:spTree>
    <p:extLst>
      <p:ext uri="{BB962C8B-B14F-4D97-AF65-F5344CB8AC3E}">
        <p14:creationId xmlns:p14="http://schemas.microsoft.com/office/powerpoint/2010/main" val="2778604360"/>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360" y="566678"/>
            <a:ext cx="6264696" cy="2308324"/>
          </a:xfrm>
          <a:prstGeom prst="rect">
            <a:avLst/>
          </a:prstGeom>
        </p:spPr>
        <p:txBody>
          <a:bodyPr wrap="square">
            <a:spAutoFit/>
          </a:bodyPr>
          <a:lstStyle/>
          <a:p>
            <a:pPr algn="just"/>
            <a:r>
              <a:rPr lang="fr-FR" sz="3600" b="1" dirty="0">
                <a:latin typeface="CS Avva Shenouda" pitchFamily="34" charset="0"/>
              </a:rPr>
              <a:t>¿ Are`</a:t>
            </a:r>
            <a:r>
              <a:rPr lang="fr-FR" sz="3600" b="1" dirty="0" err="1">
                <a:latin typeface="CS Avva Shenouda" pitchFamily="34" charset="0"/>
              </a:rPr>
              <a:t>jvof</a:t>
            </a:r>
            <a:r>
              <a:rPr lang="fr-FR" sz="3600" b="1" dirty="0">
                <a:latin typeface="CS Avva Shenouda" pitchFamily="34" charset="0"/>
              </a:rPr>
              <a:t> </a:t>
            </a:r>
            <a:r>
              <a:rPr lang="fr-FR" sz="3600" b="1" dirty="0" err="1">
                <a:latin typeface="CS Avva Shenouda" pitchFamily="34" charset="0"/>
              </a:rPr>
              <a:t>hiten</a:t>
            </a:r>
            <a:r>
              <a:rPr lang="fr-FR" sz="3600" b="1" dirty="0">
                <a:latin typeface="CS Avva Shenouda" pitchFamily="34" charset="0"/>
              </a:rPr>
              <a:t> ou`</a:t>
            </a:r>
            <a:r>
              <a:rPr lang="fr-FR" sz="3600" b="1" dirty="0" err="1">
                <a:latin typeface="CS Avva Shenouda" pitchFamily="34" charset="0"/>
              </a:rPr>
              <a:t>provyti</a:t>
            </a:r>
            <a:r>
              <a:rPr lang="fr-FR" sz="3600" b="1" dirty="0">
                <a:latin typeface="CS Avva Shenouda" pitchFamily="34" charset="0"/>
              </a:rPr>
              <a:t>`a @ a[ne `</a:t>
            </a:r>
            <a:r>
              <a:rPr lang="fr-FR" sz="3600" b="1" dirty="0" err="1">
                <a:latin typeface="CS Avva Shenouda" pitchFamily="34" charset="0"/>
              </a:rPr>
              <a:t>jroj</a:t>
            </a:r>
            <a:r>
              <a:rPr lang="fr-FR" sz="3600" b="1" dirty="0">
                <a:latin typeface="CS Avva Shenouda" pitchFamily="34" charset="0"/>
              </a:rPr>
              <a:t> `</a:t>
            </a:r>
            <a:r>
              <a:rPr lang="fr-FR" sz="3600" b="1" dirty="0" err="1">
                <a:latin typeface="CS Avva Shenouda" pitchFamily="34" charset="0"/>
              </a:rPr>
              <a:t>nattako</a:t>
            </a:r>
            <a:r>
              <a:rPr lang="fr-FR" sz="3600" b="1" dirty="0">
                <a:latin typeface="CS Avva Shenouda" pitchFamily="34" charset="0"/>
              </a:rPr>
              <a:t> @ </a:t>
            </a:r>
            <a:r>
              <a:rPr lang="fr-FR" sz="3600" b="1" dirty="0" err="1">
                <a:latin typeface="CS Avva Shenouda" pitchFamily="34" charset="0"/>
              </a:rPr>
              <a:t>hwc</a:t>
            </a:r>
            <a:r>
              <a:rPr lang="fr-FR" sz="3600" b="1" dirty="0">
                <a:latin typeface="CS Avva Shenouda" pitchFamily="34" charset="0"/>
              </a:rPr>
              <a:t> </a:t>
            </a:r>
            <a:r>
              <a:rPr lang="fr-FR" sz="3600" b="1" dirty="0" err="1">
                <a:latin typeface="CS Avva Shenouda" pitchFamily="34" charset="0"/>
              </a:rPr>
              <a:t>dymiourgoc</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nLogoc</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Viwt</a:t>
            </a:r>
            <a:endParaRPr lang="fr-FR" sz="3600" b="1" dirty="0">
              <a:latin typeface="CS Avva Shenouda" pitchFamily="34" charset="0"/>
            </a:endParaRPr>
          </a:p>
        </p:txBody>
      </p:sp>
      <p:sp>
        <p:nvSpPr>
          <p:cNvPr id="11" name="Rectangle 10"/>
          <p:cNvSpPr/>
          <p:nvPr/>
        </p:nvSpPr>
        <p:spPr>
          <a:xfrm>
            <a:off x="6864085" y="556225"/>
            <a:ext cx="5164616" cy="2123658"/>
          </a:xfrm>
          <a:prstGeom prst="rect">
            <a:avLst/>
          </a:prstGeom>
        </p:spPr>
        <p:txBody>
          <a:bodyPr wrap="square">
            <a:spAutoFit/>
          </a:bodyPr>
          <a:lstStyle/>
          <a:p>
            <a:pPr algn="just" rtl="1"/>
            <a:r>
              <a:rPr lang="ar-EG" sz="4400" b="1" dirty="0"/>
              <a:t>ولدته </a:t>
            </a:r>
            <a:r>
              <a:rPr lang="ar-EG" sz="4400" b="1" dirty="0" err="1"/>
              <a:t>كالنبوة.</a:t>
            </a:r>
            <a:r>
              <a:rPr lang="ar-EG" sz="4400" b="1" dirty="0"/>
              <a:t> بغير زرع ولا </a:t>
            </a:r>
            <a:r>
              <a:rPr lang="ar-EG" sz="4400" b="1" dirty="0" err="1"/>
              <a:t>فساد.</a:t>
            </a:r>
            <a:r>
              <a:rPr lang="ar-EG" sz="4400" b="1" dirty="0"/>
              <a:t> وهو </a:t>
            </a:r>
            <a:r>
              <a:rPr lang="ar-EG" sz="4400" b="1" dirty="0" err="1"/>
              <a:t>الخالق.</a:t>
            </a:r>
            <a:r>
              <a:rPr lang="ar-EG" sz="4400" b="1" dirty="0"/>
              <a:t> وكلمه الاب.</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Tu L’enfantes, comme annoncé</a:t>
            </a:r>
          </a:p>
          <a:p>
            <a:pPr algn="ctr"/>
            <a:r>
              <a:rPr lang="fr-FR" sz="3200" b="1" dirty="0">
                <a:latin typeface="Book Antiqua" pitchFamily="18" charset="0"/>
              </a:rPr>
              <a:t>Sans semence et sans souillure</a:t>
            </a:r>
          </a:p>
          <a:p>
            <a:pPr algn="ctr"/>
            <a:r>
              <a:rPr lang="fr-FR" sz="3200" b="1" dirty="0">
                <a:latin typeface="Book Antiqua" pitchFamily="18" charset="0"/>
              </a:rPr>
              <a:t>Lui qui est le Créateur</a:t>
            </a:r>
          </a:p>
          <a:p>
            <a:pPr algn="ctr"/>
            <a:r>
              <a:rPr lang="fr-FR" sz="3200" b="1" dirty="0">
                <a:latin typeface="Book Antiqua" pitchFamily="18" charset="0"/>
              </a:rPr>
              <a:t>Lui Qui est Verbe du Père.</a:t>
            </a:r>
          </a:p>
        </p:txBody>
      </p:sp>
    </p:spTree>
    <p:extLst>
      <p:ext uri="{BB962C8B-B14F-4D97-AF65-F5344CB8AC3E}">
        <p14:creationId xmlns:p14="http://schemas.microsoft.com/office/powerpoint/2010/main" val="238415709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974765890"/>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t>
            </a:r>
            <a:r>
              <a:rPr lang="fr-FR" sz="3600" b="1" dirty="0" err="1">
                <a:latin typeface="CS Avva Shenouda" pitchFamily="34" charset="0"/>
              </a:rPr>
              <a:t>ckyny</a:t>
            </a:r>
            <a:r>
              <a:rPr lang="fr-FR" sz="3600" b="1" dirty="0">
                <a:latin typeface="CS Avva Shenouda" pitchFamily="34" charset="0"/>
              </a:rPr>
              <a:t> ;</a:t>
            </a:r>
            <a:r>
              <a:rPr lang="fr-FR" sz="3600" b="1" dirty="0" err="1">
                <a:latin typeface="CS Avva Shenouda" pitchFamily="34" charset="0"/>
              </a:rPr>
              <a:t>yetoumou</a:t>
            </a:r>
            <a:r>
              <a:rPr lang="fr-FR" sz="3600" b="1" dirty="0">
                <a:latin typeface="CS Avva Shenouda" pitchFamily="34" charset="0"/>
              </a:rPr>
              <a:t>] `</a:t>
            </a:r>
            <a:r>
              <a:rPr lang="fr-FR" sz="3600" b="1" dirty="0" err="1">
                <a:latin typeface="CS Avva Shenouda" pitchFamily="34" charset="0"/>
              </a:rPr>
              <a:t>eroc</a:t>
            </a:r>
            <a:r>
              <a:rPr lang="fr-FR" sz="3600" b="1" dirty="0">
                <a:latin typeface="CS Avva Shenouda" pitchFamily="34" charset="0"/>
              </a:rPr>
              <a:t> @ je ;y=e=;=u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nye;ouab</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kibwtoc</a:t>
            </a:r>
            <a:r>
              <a:rPr lang="fr-FR" sz="3600" b="1" dirty="0">
                <a:latin typeface="CS Avva Shenouda" pitchFamily="34" charset="0"/>
              </a:rPr>
              <a:t> `</a:t>
            </a:r>
            <a:r>
              <a:rPr lang="fr-FR" sz="3600" b="1" dirty="0" err="1">
                <a:latin typeface="CS Avva Shenouda" pitchFamily="34" charset="0"/>
              </a:rPr>
              <a:t>nqytc</a:t>
            </a:r>
            <a:r>
              <a:rPr lang="fr-FR" sz="3600" b="1" dirty="0">
                <a:latin typeface="CS Avva Shenouda" pitchFamily="34" charset="0"/>
              </a:rPr>
              <a:t> @ </a:t>
            </a:r>
            <a:r>
              <a:rPr lang="fr-FR" sz="3600" b="1" dirty="0" err="1">
                <a:latin typeface="CS Avva Shenouda" pitchFamily="34" charset="0"/>
              </a:rPr>
              <a:t>etosj</a:t>
            </a:r>
            <a:r>
              <a:rPr lang="fr-FR" sz="3600" b="1" dirty="0">
                <a:latin typeface="CS Avva Shenouda" pitchFamily="34" charset="0"/>
              </a:rPr>
              <a:t> `</a:t>
            </a:r>
            <a:r>
              <a:rPr lang="fr-FR" sz="3600" b="1" dirty="0" err="1">
                <a:latin typeface="CS Avva Shenouda" pitchFamily="34" charset="0"/>
              </a:rPr>
              <a:t>nnoub</a:t>
            </a:r>
            <a:r>
              <a:rPr lang="fr-FR" sz="3600" b="1" dirty="0">
                <a:latin typeface="CS Avva Shenouda" pitchFamily="34" charset="0"/>
              </a:rPr>
              <a:t> `</a:t>
            </a:r>
            <a:r>
              <a:rPr lang="fr-FR" sz="3600" b="1" dirty="0" err="1">
                <a:latin typeface="CS Avva Shenouda" pitchFamily="34" charset="0"/>
              </a:rPr>
              <a:t>ncaca</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القبه التى </a:t>
            </a:r>
            <a:r>
              <a:rPr lang="ar-EG" sz="4400" b="1" dirty="0" err="1"/>
              <a:t>تدعى.</a:t>
            </a:r>
            <a:r>
              <a:rPr lang="ar-EG" sz="4400" b="1" dirty="0"/>
              <a:t> قدس </a:t>
            </a:r>
            <a:r>
              <a:rPr lang="ar-EG" sz="4400" b="1" dirty="0" err="1"/>
              <a:t>الاقداس.</a:t>
            </a:r>
            <a:r>
              <a:rPr lang="ar-EG" sz="4400" b="1" dirty="0"/>
              <a:t> التى فيها </a:t>
            </a:r>
            <a:r>
              <a:rPr lang="ar-EG" sz="4400" b="1" dirty="0" err="1"/>
              <a:t>التابوت.</a:t>
            </a:r>
            <a:r>
              <a:rPr lang="ar-EG" sz="4400" b="1" dirty="0"/>
              <a:t> المصفح بالذهب من كل ناحية.</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Tente qui était nommée </a:t>
            </a:r>
          </a:p>
          <a:p>
            <a:pPr algn="ctr"/>
            <a:r>
              <a:rPr lang="fr-FR" sz="3200" b="1" dirty="0">
                <a:latin typeface="Book Antiqua" pitchFamily="18" charset="0"/>
              </a:rPr>
              <a:t>Saint des saints, et contenait</a:t>
            </a:r>
          </a:p>
          <a:p>
            <a:pPr algn="ctr"/>
            <a:r>
              <a:rPr lang="fr-FR" sz="3200" b="1" dirty="0">
                <a:latin typeface="Book Antiqua" pitchFamily="18" charset="0"/>
              </a:rPr>
              <a:t>L'Arche de l’Alliance sacrée</a:t>
            </a:r>
          </a:p>
          <a:p>
            <a:pPr algn="ctr"/>
            <a:r>
              <a:rPr lang="fr-FR" sz="3200" b="1" dirty="0">
                <a:latin typeface="Book Antiqua" pitchFamily="18" charset="0"/>
              </a:rPr>
              <a:t>Parée d’or de tout côté.</a:t>
            </a:r>
          </a:p>
        </p:txBody>
      </p:sp>
    </p:spTree>
    <p:extLst>
      <p:ext uri="{BB962C8B-B14F-4D97-AF65-F5344CB8AC3E}">
        <p14:creationId xmlns:p14="http://schemas.microsoft.com/office/powerpoint/2010/main" val="2346809668"/>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:y `</a:t>
            </a:r>
            <a:r>
              <a:rPr lang="fr-FR" sz="3600" b="1" dirty="0" err="1">
                <a:latin typeface="CS Avva Shenouda" pitchFamily="34" charset="0"/>
              </a:rPr>
              <a:t>ere</a:t>
            </a:r>
            <a:r>
              <a:rPr lang="fr-FR" sz="3600" b="1" dirty="0">
                <a:latin typeface="CS Avva Shenouda" pitchFamily="34" charset="0"/>
              </a:rPr>
              <a:t> ni`</a:t>
            </a:r>
            <a:r>
              <a:rPr lang="fr-FR" sz="3600" b="1" dirty="0" err="1">
                <a:latin typeface="CS Avva Shenouda" pitchFamily="34" charset="0"/>
              </a:rPr>
              <a:t>plax</a:t>
            </a:r>
            <a:r>
              <a:rPr lang="fr-FR" sz="3600" b="1" dirty="0">
                <a:latin typeface="CS Avva Shenouda" pitchFamily="34" charset="0"/>
              </a:rPr>
              <a:t> `</a:t>
            </a:r>
            <a:r>
              <a:rPr lang="fr-FR" sz="3600" b="1" dirty="0" err="1">
                <a:latin typeface="CS Avva Shenouda" pitchFamily="34" charset="0"/>
              </a:rPr>
              <a:t>nqytc</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]di`</a:t>
            </a:r>
            <a:r>
              <a:rPr lang="fr-FR" sz="3600" b="1" dirty="0" err="1">
                <a:latin typeface="CS Avva Shenouda" pitchFamily="34" charset="0"/>
              </a:rPr>
              <a:t>a;yky</a:t>
            </a:r>
            <a:r>
              <a:rPr lang="fr-FR" sz="3600" b="1" dirty="0">
                <a:latin typeface="CS Avva Shenouda" pitchFamily="34" charset="0"/>
              </a:rPr>
              <a:t> @ nem pi`</a:t>
            </a:r>
            <a:r>
              <a:rPr lang="fr-FR" sz="3600" b="1" dirty="0" err="1">
                <a:latin typeface="CS Avva Shenouda" pitchFamily="34" charset="0"/>
              </a:rPr>
              <a:t>ctamnoc</a:t>
            </a:r>
            <a:r>
              <a:rPr lang="fr-FR" sz="3600" b="1" dirty="0">
                <a:latin typeface="CS Avva Shenouda" pitchFamily="34" charset="0"/>
              </a:rPr>
              <a:t> `</a:t>
            </a:r>
            <a:r>
              <a:rPr lang="fr-FR" sz="3600" b="1" dirty="0" err="1">
                <a:latin typeface="CS Avva Shenouda" pitchFamily="34" charset="0"/>
              </a:rPr>
              <a:t>nnoub</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pimanna</a:t>
            </a:r>
            <a:r>
              <a:rPr lang="fr-FR" sz="3600" b="1" dirty="0">
                <a:latin typeface="CS Avva Shenouda" pitchFamily="34" charset="0"/>
              </a:rPr>
              <a:t> </a:t>
            </a:r>
            <a:r>
              <a:rPr lang="fr-FR" sz="3600" b="1" dirty="0" err="1">
                <a:latin typeface="CS Avva Shenouda" pitchFamily="34" charset="0"/>
              </a:rPr>
              <a:t>hyp</a:t>
            </a:r>
            <a:r>
              <a:rPr lang="fr-FR" sz="3600" b="1" dirty="0">
                <a:latin typeface="CS Avva Shenouda" pitchFamily="34" charset="0"/>
              </a:rPr>
              <a:t> `</a:t>
            </a:r>
            <a:r>
              <a:rPr lang="fr-FR" sz="3600" b="1" dirty="0" err="1">
                <a:latin typeface="CS Avva Shenouda" pitchFamily="34" charset="0"/>
              </a:rPr>
              <a:t>nqytf</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التى </a:t>
            </a:r>
            <a:r>
              <a:rPr lang="ar-EG" sz="4400" b="1" dirty="0" err="1"/>
              <a:t>فيها.</a:t>
            </a:r>
            <a:r>
              <a:rPr lang="ar-EG" sz="4400" b="1" dirty="0"/>
              <a:t> لوحا </a:t>
            </a:r>
            <a:r>
              <a:rPr lang="ar-EG" sz="4400" b="1" dirty="0" err="1"/>
              <a:t>العهد.</a:t>
            </a:r>
            <a:r>
              <a:rPr lang="ar-EG" sz="4400" b="1" dirty="0"/>
              <a:t> والقسط </a:t>
            </a:r>
            <a:r>
              <a:rPr lang="ar-EG" sz="4400" b="1" dirty="0" err="1"/>
              <a:t>الذهبى.</a:t>
            </a:r>
            <a:r>
              <a:rPr lang="ar-EG" sz="4400" b="1" dirty="0"/>
              <a:t> المخفى فيه المن.</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Et dans l’Arche étaient posés</a:t>
            </a:r>
          </a:p>
          <a:p>
            <a:pPr algn="ctr"/>
            <a:r>
              <a:rPr lang="fr-FR" sz="3200" b="1" dirty="0">
                <a:latin typeface="Book Antiqua" pitchFamily="18" charset="0"/>
              </a:rPr>
              <a:t>Les deux Tables de l’Alliance</a:t>
            </a:r>
          </a:p>
          <a:p>
            <a:pPr algn="ctr"/>
            <a:r>
              <a:rPr lang="fr-FR" sz="3200" b="1" dirty="0">
                <a:latin typeface="Book Antiqua" pitchFamily="18" charset="0"/>
              </a:rPr>
              <a:t>Le propitiatoire en or</a:t>
            </a:r>
          </a:p>
          <a:p>
            <a:pPr algn="ctr"/>
            <a:r>
              <a:rPr lang="fr-FR" sz="3200" b="1" dirty="0">
                <a:latin typeface="Book Antiqua" pitchFamily="18" charset="0"/>
              </a:rPr>
              <a:t>Où la manne était cachée.</a:t>
            </a:r>
          </a:p>
        </p:txBody>
      </p:sp>
    </p:spTree>
    <p:extLst>
      <p:ext uri="{BB962C8B-B14F-4D97-AF65-F5344CB8AC3E}">
        <p14:creationId xmlns:p14="http://schemas.microsoft.com/office/powerpoint/2010/main" val="388341829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`Foi `</a:t>
            </a:r>
            <a:r>
              <a:rPr lang="fr-FR" sz="3600" b="1" dirty="0" err="1">
                <a:latin typeface="CS Avva Shenouda" pitchFamily="34" charset="0"/>
              </a:rPr>
              <a:t>ntupoc</a:t>
            </a:r>
            <a:r>
              <a:rPr lang="fr-FR" sz="3600" b="1" dirty="0">
                <a:latin typeface="CS Avva Shenouda" pitchFamily="34" charset="0"/>
              </a:rPr>
              <a:t> `m`</a:t>
            </a:r>
            <a:r>
              <a:rPr lang="fr-FR" sz="3600" b="1" dirty="0" err="1">
                <a:latin typeface="CS Avva Shenouda" pitchFamily="34" charset="0"/>
              </a:rPr>
              <a:t>Psyri</a:t>
            </a:r>
            <a:r>
              <a:rPr lang="fr-FR" sz="3600" b="1" dirty="0">
                <a:latin typeface="CS Avva Shenouda" pitchFamily="34" charset="0"/>
              </a:rPr>
              <a:t> `m`V] @ </a:t>
            </a:r>
            <a:r>
              <a:rPr lang="fr-FR" sz="3600" b="1" dirty="0" err="1">
                <a:latin typeface="CS Avva Shenouda" pitchFamily="34" charset="0"/>
              </a:rPr>
              <a:t>etaf</a:t>
            </a:r>
            <a:r>
              <a:rPr lang="fr-FR" sz="3600" b="1" dirty="0">
                <a:latin typeface="CS Avva Shenouda" pitchFamily="34" charset="0"/>
              </a:rPr>
              <a:t>`i </a:t>
            </a:r>
            <a:r>
              <a:rPr lang="fr-FR" sz="3600" b="1" dirty="0" err="1">
                <a:latin typeface="CS Avva Shenouda" pitchFamily="34" charset="0"/>
              </a:rPr>
              <a:t>afswpi</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Mari`a @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nat;wleb</a:t>
            </a:r>
            <a:r>
              <a:rPr lang="fr-FR" sz="3600" b="1" dirty="0">
                <a:latin typeface="CS Avva Shenouda" pitchFamily="34" charset="0"/>
              </a:rPr>
              <a:t> @ </a:t>
            </a:r>
            <a:r>
              <a:rPr lang="fr-FR" sz="3600" b="1" dirty="0" err="1">
                <a:latin typeface="CS Avva Shenouda" pitchFamily="34" charset="0"/>
              </a:rPr>
              <a:t>af</a:t>
            </a:r>
            <a:r>
              <a:rPr lang="fr-FR" sz="3600" b="1" dirty="0">
                <a:latin typeface="CS Avva Shenouda" pitchFamily="34" charset="0"/>
              </a:rPr>
              <a:t>[</a:t>
            </a:r>
            <a:r>
              <a:rPr lang="fr-FR" sz="3600" b="1" dirty="0" err="1">
                <a:latin typeface="CS Avva Shenouda" pitchFamily="34" charset="0"/>
              </a:rPr>
              <a:t>icarx</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a:t>
            </a:r>
            <a:r>
              <a:rPr lang="fr-FR" sz="3600" b="1" dirty="0" err="1">
                <a:latin typeface="CS Avva Shenouda" pitchFamily="34" charset="0"/>
              </a:rPr>
              <a:t>nqytc</a:t>
            </a:r>
            <a:endParaRPr lang="fr-FR" sz="36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هو مثال لابن </a:t>
            </a:r>
            <a:r>
              <a:rPr lang="ar-EG" sz="4400" b="1" dirty="0" err="1"/>
              <a:t>الله.</a:t>
            </a:r>
            <a:r>
              <a:rPr lang="ar-EG" sz="4400" b="1" dirty="0"/>
              <a:t> الذى أتى وحل فى </a:t>
            </a:r>
            <a:r>
              <a:rPr lang="ar-EG" sz="4400" b="1" dirty="0" err="1"/>
              <a:t>مريم.</a:t>
            </a:r>
            <a:r>
              <a:rPr lang="ar-EG" sz="4400" b="1" dirty="0"/>
              <a:t> العذراء غير </a:t>
            </a:r>
            <a:r>
              <a:rPr lang="ar-EG" sz="4400" b="1" dirty="0" err="1"/>
              <a:t>الدنسه.</a:t>
            </a:r>
            <a:r>
              <a:rPr lang="ar-EG" sz="4400" b="1" dirty="0"/>
              <a:t> وتجسد منها.</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Représente le Fils de Dieu</a:t>
            </a:r>
          </a:p>
          <a:p>
            <a:pPr algn="ctr"/>
            <a:r>
              <a:rPr lang="fr-FR" sz="3200" b="1" dirty="0">
                <a:latin typeface="Book Antiqua" pitchFamily="18" charset="0"/>
              </a:rPr>
              <a:t>Vint en la Vierge Marie</a:t>
            </a:r>
          </a:p>
          <a:p>
            <a:pPr algn="ctr"/>
            <a:r>
              <a:rPr lang="fr-FR" sz="3200" b="1" dirty="0">
                <a:latin typeface="Book Antiqua" pitchFamily="18" charset="0"/>
              </a:rPr>
              <a:t>Marie pure et sans souillure</a:t>
            </a:r>
          </a:p>
          <a:p>
            <a:pPr algn="ctr"/>
            <a:r>
              <a:rPr lang="fr-FR" sz="3200" b="1" dirty="0">
                <a:latin typeface="Book Antiqua" pitchFamily="18" charset="0"/>
              </a:rPr>
              <a:t>D’elle, Il S’était incarné.</a:t>
            </a:r>
          </a:p>
        </p:txBody>
      </p:sp>
    </p:spTree>
    <p:extLst>
      <p:ext uri="{BB962C8B-B14F-4D97-AF65-F5344CB8AC3E}">
        <p14:creationId xmlns:p14="http://schemas.microsoft.com/office/powerpoint/2010/main" val="613132852"/>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4" cy="2308324"/>
          </a:xfrm>
          <a:prstGeom prst="rect">
            <a:avLst/>
          </a:prstGeom>
        </p:spPr>
        <p:txBody>
          <a:bodyPr wrap="square">
            <a:spAutoFit/>
          </a:bodyPr>
          <a:lstStyle/>
          <a:p>
            <a:pPr algn="just"/>
            <a:r>
              <a:rPr lang="fr-FR" sz="3600" b="1" dirty="0" err="1">
                <a:latin typeface="CS Avva Shenouda" pitchFamily="34" charset="0"/>
              </a:rPr>
              <a:t>Ac`jvof</a:t>
            </a:r>
            <a:r>
              <a:rPr lang="fr-FR" sz="3600" b="1" dirty="0">
                <a:latin typeface="CS Avva Shenouda" pitchFamily="34" charset="0"/>
              </a:rPr>
              <a:t> `</a:t>
            </a:r>
            <a:r>
              <a:rPr lang="fr-FR" sz="3600" b="1" dirty="0" err="1">
                <a:latin typeface="CS Avva Shenouda" pitchFamily="34" charset="0"/>
              </a:rPr>
              <a:t>epikocmoc</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oumetouai</a:t>
            </a:r>
            <a:r>
              <a:rPr lang="fr-FR" sz="3600" b="1" dirty="0">
                <a:latin typeface="CS Avva Shenouda" pitchFamily="34" charset="0"/>
              </a:rPr>
              <a:t> `</a:t>
            </a:r>
            <a:r>
              <a:rPr lang="fr-FR" sz="3600" b="1" dirty="0" err="1">
                <a:latin typeface="CS Avva Shenouda" pitchFamily="34" charset="0"/>
              </a:rPr>
              <a:t>natvwrj</a:t>
            </a:r>
            <a:r>
              <a:rPr lang="fr-FR" sz="3600" b="1" dirty="0">
                <a:latin typeface="CS Avva Shenouda" pitchFamily="34" charset="0"/>
              </a:rPr>
              <a:t> @ alla `</a:t>
            </a:r>
            <a:r>
              <a:rPr lang="fr-FR" sz="3600" b="1" dirty="0" err="1">
                <a:latin typeface="CS Avva Shenouda" pitchFamily="34" charset="0"/>
              </a:rPr>
              <a:t>n;of</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dirty="0" err="1">
                <a:latin typeface="CS Avva Shenouda" pitchFamily="34" charset="0"/>
              </a:rPr>
              <a:t>Pouro</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p`wou</a:t>
            </a:r>
            <a:r>
              <a:rPr lang="fr-FR" sz="3600" b="1" dirty="0">
                <a:latin typeface="CS Avva Shenouda" pitchFamily="34" charset="0"/>
              </a:rPr>
              <a:t> @ </a:t>
            </a:r>
            <a:r>
              <a:rPr lang="fr-FR" sz="3600" b="1" dirty="0" err="1">
                <a:latin typeface="CS Avva Shenouda" pitchFamily="34" charset="0"/>
              </a:rPr>
              <a:t>af`i</a:t>
            </a:r>
            <a:r>
              <a:rPr lang="fr-FR" sz="3600" b="1" dirty="0">
                <a:latin typeface="CS Avva Shenouda" pitchFamily="34" charset="0"/>
              </a:rPr>
              <a:t> </a:t>
            </a:r>
            <a:r>
              <a:rPr lang="fr-FR" sz="3600" b="1" dirty="0" err="1">
                <a:latin typeface="CS Avva Shenouda" pitchFamily="34" charset="0"/>
              </a:rPr>
              <a:t>ouoh</a:t>
            </a:r>
            <a:r>
              <a:rPr lang="fr-FR" sz="3600" b="1" dirty="0">
                <a:latin typeface="CS Avva Shenouda" pitchFamily="34" charset="0"/>
              </a:rPr>
              <a:t> </a:t>
            </a:r>
            <a:r>
              <a:rPr lang="fr-FR" sz="3600" b="1" dirty="0" err="1">
                <a:latin typeface="CS Avva Shenouda" pitchFamily="34" charset="0"/>
              </a:rPr>
              <a:t>afcw</a:t>
            </a:r>
            <a:r>
              <a:rPr lang="fr-FR" sz="3600" b="1" dirty="0">
                <a:latin typeface="CS Avva Shenouda" pitchFamily="34" charset="0"/>
              </a:rPr>
              <a:t>] `</a:t>
            </a:r>
            <a:r>
              <a:rPr lang="fr-FR" sz="3600" b="1" dirty="0" err="1">
                <a:latin typeface="CS Avva Shenouda" pitchFamily="34" charset="0"/>
              </a:rPr>
              <a:t>mmon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ولدته </a:t>
            </a:r>
            <a:r>
              <a:rPr lang="ar-EG" sz="4400" b="1" dirty="0" err="1"/>
              <a:t>للعالم.</a:t>
            </a:r>
            <a:r>
              <a:rPr lang="ar-EG" sz="4400" b="1" dirty="0"/>
              <a:t> باتحاد بغير </a:t>
            </a:r>
            <a:r>
              <a:rPr lang="ar-EG" sz="4400" b="1" dirty="0" err="1"/>
              <a:t>افتراق.</a:t>
            </a:r>
            <a:r>
              <a:rPr lang="ar-EG" sz="4400" b="1" dirty="0"/>
              <a:t> إذ هو ملك </a:t>
            </a:r>
            <a:r>
              <a:rPr lang="ar-EG" sz="4400" b="1" dirty="0" err="1"/>
              <a:t>المجد.</a:t>
            </a:r>
            <a:r>
              <a:rPr lang="ar-EG" sz="4400" b="1" dirty="0"/>
              <a:t> أتى وخلصنا.</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Pour le monde, elle L’enfanta</a:t>
            </a:r>
          </a:p>
          <a:p>
            <a:pPr algn="ctr"/>
            <a:r>
              <a:rPr lang="fr-FR" sz="3200" b="1" dirty="0">
                <a:latin typeface="Book Antiqua" pitchFamily="18" charset="0"/>
              </a:rPr>
              <a:t>Union, sans séparation</a:t>
            </a:r>
          </a:p>
          <a:p>
            <a:pPr algn="ctr"/>
            <a:r>
              <a:rPr lang="fr-FR" sz="3200" b="1" dirty="0">
                <a:latin typeface="Book Antiqua" pitchFamily="18" charset="0"/>
              </a:rPr>
              <a:t>Lui qui est le Roi de gloire</a:t>
            </a:r>
          </a:p>
          <a:p>
            <a:pPr algn="ctr"/>
            <a:r>
              <a:rPr lang="fr-FR" sz="3200" b="1" dirty="0">
                <a:latin typeface="Book Antiqua" pitchFamily="18" charset="0"/>
              </a:rPr>
              <a:t>Est venu, et nous sauva.</a:t>
            </a:r>
          </a:p>
        </p:txBody>
      </p:sp>
    </p:spTree>
    <p:extLst>
      <p:ext uri="{BB962C8B-B14F-4D97-AF65-F5344CB8AC3E}">
        <p14:creationId xmlns:p14="http://schemas.microsoft.com/office/powerpoint/2010/main" val="1739758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الفرس وراكب الفرس طرحهما في البحر. فلنسبح الرب لأنه بالمجد قد تمجد.</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 </a:t>
            </a:r>
            <a:r>
              <a:rPr lang="pt-BR" sz="3600" b="1">
                <a:latin typeface="CS Avva Shenouda" pitchFamily="34" charset="0"/>
              </a:rPr>
              <a:t>Ou`h;o nem ou[aci`h;o afberbwrou `e`viom </a:t>
            </a:r>
            <a:r>
              <a:rPr lang="pt-BR" sz="3600" b="1" dirty="0">
                <a:latin typeface="CS Avva Shenouda" pitchFamily="34" charset="0"/>
              </a:rPr>
              <a:t>@  je </a:t>
            </a:r>
            <a:r>
              <a:rPr lang="pt-BR" sz="3600" b="1">
                <a:latin typeface="CS Avva Shenouda" pitchFamily="34" charset="0"/>
              </a:rPr>
              <a:t>marenhwc `e`P=o=c </a:t>
            </a:r>
            <a:r>
              <a:rPr lang="pt-BR" sz="3600" b="1" dirty="0">
                <a:latin typeface="CS Avva Shenouda" pitchFamily="34" charset="0"/>
              </a:rPr>
              <a:t>@  je </a:t>
            </a:r>
            <a:r>
              <a:rPr lang="pt-BR" sz="3600" b="1">
                <a:latin typeface="CS Avva Shenouda" pitchFamily="34" charset="0"/>
              </a:rPr>
              <a:t>qen ou`wou gar af[i`wou</a:t>
            </a:r>
            <a:r>
              <a:rPr lang="pt-BR" sz="3600" b="1" dirty="0">
                <a:latin typeface="CS Avva Shenouda" pitchFamily="34" charset="0"/>
              </a:rPr>
              <a:t>.</a:t>
            </a:r>
            <a:endParaRPr lang="fr-FR" sz="3600" b="1" dirty="0">
              <a:latin typeface="CS Avva Shenouda" pitchFamily="34" charset="0"/>
            </a:endParaRP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Car, dans la mer, Il a jeté</a:t>
            </a:r>
          </a:p>
          <a:p>
            <a:pPr algn="ctr"/>
            <a:r>
              <a:rPr lang="fr-FR" sz="3200" b="1" dirty="0">
                <a:latin typeface="Book Antiqua" pitchFamily="18" charset="0"/>
              </a:rPr>
              <a:t>Tous les chevaux et cavaliers</a:t>
            </a:r>
          </a:p>
          <a:p>
            <a:pPr algn="ctr"/>
            <a:r>
              <a:rPr lang="fr-FR" sz="3200" b="1" dirty="0">
                <a:latin typeface="Book Antiqua" pitchFamily="18" charset="0"/>
              </a:rPr>
              <a:t>Venez louer notre Seigneur</a:t>
            </a:r>
          </a:p>
          <a:p>
            <a:pPr algn="ctr"/>
            <a:r>
              <a:rPr lang="fr-FR" sz="3200" b="1" dirty="0">
                <a:latin typeface="Book Antiqua" pitchFamily="18" charset="0"/>
              </a:rPr>
              <a:t>Car Il S’est glorifié de gloire</a:t>
            </a:r>
          </a:p>
        </p:txBody>
      </p:sp>
    </p:spTree>
    <p:extLst>
      <p:ext uri="{BB962C8B-B14F-4D97-AF65-F5344CB8AC3E}">
        <p14:creationId xmlns:p14="http://schemas.microsoft.com/office/powerpoint/2010/main" val="181943681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b="1" dirty="0"/>
          </a:p>
        </p:txBody>
      </p:sp>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Piparadicoc</a:t>
            </a:r>
            <a:r>
              <a:rPr lang="fr-FR" sz="3400" b="1" dirty="0">
                <a:latin typeface="CS Avva Shenouda" pitchFamily="34" charset="0"/>
              </a:rPr>
              <a:t> `</a:t>
            </a:r>
            <a:r>
              <a:rPr lang="fr-FR" sz="3400" b="1" dirty="0" err="1">
                <a:latin typeface="CS Avva Shenouda" pitchFamily="34" charset="0"/>
              </a:rPr>
              <a:t>e`slylou`i</a:t>
            </a:r>
            <a:r>
              <a:rPr lang="fr-FR" sz="3400" b="1" dirty="0">
                <a:latin typeface="CS Avva Shenouda" pitchFamily="34" charset="0"/>
              </a:rPr>
              <a:t> @ je </a:t>
            </a:r>
            <a:r>
              <a:rPr lang="fr-FR" sz="3400" b="1" dirty="0" err="1">
                <a:latin typeface="CS Avva Shenouda" pitchFamily="34" charset="0"/>
              </a:rPr>
              <a:t>af`i</a:t>
            </a:r>
            <a:r>
              <a:rPr lang="fr-FR" sz="3400" b="1" dirty="0">
                <a:latin typeface="CS Avva Shenouda" pitchFamily="34" charset="0"/>
              </a:rPr>
              <a:t> `</a:t>
            </a:r>
            <a:r>
              <a:rPr lang="fr-FR" sz="3400" b="1" dirty="0" err="1">
                <a:latin typeface="CS Avva Shenouda" pitchFamily="34" charset="0"/>
              </a:rPr>
              <a:t>nje</a:t>
            </a:r>
            <a:r>
              <a:rPr lang="fr-FR" sz="3400" b="1" dirty="0">
                <a:latin typeface="CS Avva Shenouda" pitchFamily="34" charset="0"/>
              </a:rPr>
              <a:t> </a:t>
            </a:r>
            <a:r>
              <a:rPr lang="fr-FR" sz="3400" b="1" dirty="0" err="1">
                <a:latin typeface="CS Avva Shenouda" pitchFamily="34" charset="0"/>
              </a:rPr>
              <a:t>pihiyb</a:t>
            </a:r>
            <a:r>
              <a:rPr lang="fr-FR" sz="3400" b="1" dirty="0">
                <a:latin typeface="CS Avva Shenouda" pitchFamily="34" charset="0"/>
              </a:rPr>
              <a:t> @ `</a:t>
            </a:r>
            <a:r>
              <a:rPr lang="fr-FR" sz="3400" b="1" dirty="0" err="1">
                <a:latin typeface="CS Avva Shenouda" pitchFamily="34" charset="0"/>
              </a:rPr>
              <a:t>nLogoc</a:t>
            </a:r>
            <a:r>
              <a:rPr lang="fr-FR" sz="3400" b="1" dirty="0">
                <a:latin typeface="CS Avva Shenouda" pitchFamily="34" charset="0"/>
              </a:rPr>
              <a:t> `</a:t>
            </a:r>
            <a:r>
              <a:rPr lang="fr-FR" sz="3400" b="1" dirty="0" err="1">
                <a:latin typeface="CS Avva Shenouda" pitchFamily="34" charset="0"/>
              </a:rPr>
              <a:t>nSyri</a:t>
            </a:r>
            <a:r>
              <a:rPr lang="fr-FR" sz="3400" b="1" dirty="0">
                <a:latin typeface="CS Avva Shenouda" pitchFamily="34" charset="0"/>
              </a:rPr>
              <a:t> `</a:t>
            </a:r>
            <a:r>
              <a:rPr lang="fr-FR" sz="3400" b="1" dirty="0" err="1">
                <a:latin typeface="CS Avva Shenouda" pitchFamily="34" charset="0"/>
              </a:rPr>
              <a:t>nte</a:t>
            </a:r>
            <a:r>
              <a:rPr lang="fr-FR" sz="3400" b="1" dirty="0">
                <a:latin typeface="CS Avva Shenouda" pitchFamily="34" charset="0"/>
              </a:rPr>
              <a:t> </a:t>
            </a:r>
            <a:r>
              <a:rPr lang="fr-FR" sz="3400" b="1" dirty="0" err="1">
                <a:latin typeface="CS Avva Shenouda" pitchFamily="34" charset="0"/>
              </a:rPr>
              <a:t>Viwt</a:t>
            </a:r>
            <a:r>
              <a:rPr lang="fr-FR" sz="3400" b="1" dirty="0">
                <a:latin typeface="CS Avva Shenouda" pitchFamily="34" charset="0"/>
              </a:rPr>
              <a:t> </a:t>
            </a:r>
            <a:r>
              <a:rPr lang="fr-FR" sz="3400" b="1" dirty="0" err="1">
                <a:latin typeface="CS Avva Shenouda" pitchFamily="34" charset="0"/>
              </a:rPr>
              <a:t>e;myn</a:t>
            </a:r>
            <a:r>
              <a:rPr lang="fr-FR" sz="3400" b="1" dirty="0">
                <a:latin typeface="CS Avva Shenouda" pitchFamily="34" charset="0"/>
              </a:rPr>
              <a:t> `</a:t>
            </a:r>
            <a:r>
              <a:rPr lang="fr-FR" sz="3400" b="1" dirty="0" err="1">
                <a:latin typeface="CS Avva Shenouda" pitchFamily="34" charset="0"/>
              </a:rPr>
              <a:t>ebol</a:t>
            </a:r>
            <a:r>
              <a:rPr lang="fr-FR" sz="3400" b="1" dirty="0">
                <a:latin typeface="CS Avva Shenouda" pitchFamily="34" charset="0"/>
              </a:rPr>
              <a:t> sa `</a:t>
            </a:r>
            <a:r>
              <a:rPr lang="fr-FR" sz="3400" b="1" dirty="0" err="1">
                <a:latin typeface="CS Avva Shenouda" pitchFamily="34" charset="0"/>
              </a:rPr>
              <a:t>eneh</a:t>
            </a:r>
            <a:r>
              <a:rPr lang="fr-FR" sz="3400" b="1" dirty="0">
                <a:latin typeface="CS Avva Shenouda" pitchFamily="34" charset="0"/>
              </a:rPr>
              <a:t> @ </a:t>
            </a:r>
            <a:r>
              <a:rPr lang="fr-FR" sz="3400" b="1" dirty="0" err="1">
                <a:latin typeface="CS Avva Shenouda" pitchFamily="34" charset="0"/>
              </a:rPr>
              <a:t>af`i</a:t>
            </a:r>
            <a:r>
              <a:rPr lang="fr-FR" sz="3400" b="1" dirty="0">
                <a:latin typeface="CS Avva Shenouda" pitchFamily="34" charset="0"/>
              </a:rPr>
              <a:t> </a:t>
            </a:r>
            <a:r>
              <a:rPr lang="fr-FR" sz="3400" b="1" dirty="0" err="1">
                <a:latin typeface="CS Avva Shenouda" pitchFamily="34" charset="0"/>
              </a:rPr>
              <a:t>afcotten</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nennobi</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يتهلل </a:t>
            </a:r>
            <a:r>
              <a:rPr lang="ar-EG" sz="4400" b="1" dirty="0" err="1"/>
              <a:t>الفردوس.</a:t>
            </a:r>
            <a:r>
              <a:rPr lang="ar-EG" sz="4400" b="1" dirty="0"/>
              <a:t> بمجيء الحمل </a:t>
            </a:r>
            <a:r>
              <a:rPr lang="ar-EG" sz="4400" b="1" dirty="0" err="1"/>
              <a:t>الكلمه.</a:t>
            </a:r>
            <a:r>
              <a:rPr lang="ar-EG" sz="4400" b="1" dirty="0"/>
              <a:t> أبن الاب الدائم الى </a:t>
            </a:r>
            <a:r>
              <a:rPr lang="ar-EG" sz="4400" b="1" dirty="0" err="1"/>
              <a:t>الابد.</a:t>
            </a:r>
            <a:r>
              <a:rPr lang="ar-EG" sz="4400" b="1" dirty="0"/>
              <a:t> ليخلصنا من خطايانا.</a:t>
            </a:r>
            <a:endParaRPr lang="fr-FR" sz="4400" b="1" dirty="0"/>
          </a:p>
        </p:txBody>
      </p:sp>
      <p:sp>
        <p:nvSpPr>
          <p:cNvPr id="12" name="Rectangle 11"/>
          <p:cNvSpPr/>
          <p:nvPr/>
        </p:nvSpPr>
        <p:spPr>
          <a:xfrm>
            <a:off x="623392" y="4365105"/>
            <a:ext cx="10945216" cy="2062103"/>
          </a:xfrm>
          <a:prstGeom prst="rect">
            <a:avLst/>
          </a:prstGeom>
        </p:spPr>
        <p:txBody>
          <a:bodyPr wrap="square">
            <a:spAutoFit/>
          </a:bodyPr>
          <a:lstStyle/>
          <a:p>
            <a:pPr algn="ctr"/>
            <a:r>
              <a:rPr lang="fr-FR" sz="3200" b="1" dirty="0">
                <a:latin typeface="Book Antiqua" pitchFamily="18" charset="0"/>
              </a:rPr>
              <a:t>Et le paradis exulte</a:t>
            </a:r>
          </a:p>
          <a:p>
            <a:pPr algn="ctr"/>
            <a:r>
              <a:rPr lang="fr-FR" sz="3200" b="1" dirty="0">
                <a:latin typeface="Book Antiqua" pitchFamily="18" charset="0"/>
              </a:rPr>
              <a:t>Car Il vint l'Agneau, le Verbe</a:t>
            </a:r>
          </a:p>
          <a:p>
            <a:pPr algn="ctr"/>
            <a:r>
              <a:rPr lang="fr-FR" sz="3200" b="1" dirty="0">
                <a:latin typeface="Book Antiqua" pitchFamily="18" charset="0"/>
              </a:rPr>
              <a:t>Le Fils éternel du Père</a:t>
            </a:r>
          </a:p>
          <a:p>
            <a:pPr algn="ctr"/>
            <a:r>
              <a:rPr lang="fr-FR" sz="3200" b="1" dirty="0">
                <a:latin typeface="Book Antiqua" pitchFamily="18" charset="0"/>
              </a:rPr>
              <a:t>Nous sauver de nos péchés.</a:t>
            </a:r>
          </a:p>
        </p:txBody>
      </p:sp>
    </p:spTree>
    <p:extLst>
      <p:ext uri="{BB962C8B-B14F-4D97-AF65-F5344CB8AC3E}">
        <p14:creationId xmlns:p14="http://schemas.microsoft.com/office/powerpoint/2010/main" val="393005327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 salut à toi qui trouva grâce, </a:t>
            </a:r>
          </a:p>
          <a:p>
            <a:pPr algn="ctr"/>
            <a:r>
              <a:rPr lang="fr-FR" sz="3200" b="1" dirty="0">
                <a:latin typeface="Book Antiqua" pitchFamily="18" charset="0"/>
              </a:rPr>
              <a:t>salut à toi qui enfanta le Christ,</a:t>
            </a:r>
          </a:p>
          <a:p>
            <a:pPr algn="ctr"/>
            <a:r>
              <a:rPr lang="fr-FR" sz="3200" b="1" dirty="0">
                <a:latin typeface="Book Antiqua" pitchFamily="18" charset="0"/>
              </a:rPr>
              <a:t> le Seigneur est avec toi.</a:t>
            </a:r>
          </a:p>
        </p:txBody>
      </p:sp>
    </p:spTree>
    <p:extLst>
      <p:ext uri="{BB962C8B-B14F-4D97-AF65-F5344CB8AC3E}">
        <p14:creationId xmlns:p14="http://schemas.microsoft.com/office/powerpoint/2010/main" val="1014649678"/>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Aumou</a:t>
            </a:r>
            <a:r>
              <a:rPr lang="fr-FR" sz="3400" b="1" dirty="0">
                <a:latin typeface="CS Avva Shenouda" pitchFamily="34" charset="0"/>
              </a:rPr>
              <a:t>] `</a:t>
            </a:r>
            <a:r>
              <a:rPr lang="fr-FR" sz="3400" b="1" dirty="0" err="1">
                <a:latin typeface="CS Avva Shenouda" pitchFamily="34" charset="0"/>
              </a:rPr>
              <a:t>ero</a:t>
            </a:r>
            <a:r>
              <a:rPr lang="fr-FR" sz="3400" b="1" dirty="0">
                <a:latin typeface="CS Avva Shenouda" pitchFamily="34" charset="0"/>
              </a:rPr>
              <a:t> je `;</a:t>
            </a:r>
            <a:r>
              <a:rPr lang="fr-FR" sz="3400" b="1" dirty="0" err="1">
                <a:latin typeface="CS Avva Shenouda" pitchFamily="34" charset="0"/>
              </a:rPr>
              <a:t>mau</a:t>
            </a:r>
            <a:r>
              <a:rPr lang="fr-FR" sz="3400" b="1" dirty="0">
                <a:latin typeface="CS Avva Shenouda" pitchFamily="34" charset="0"/>
              </a:rPr>
              <a:t> `m`V] @ </a:t>
            </a:r>
            <a:r>
              <a:rPr lang="fr-FR" sz="3400" b="1" dirty="0" err="1">
                <a:latin typeface="CS Avva Shenouda" pitchFamily="34" charset="0"/>
              </a:rPr>
              <a:t>Piouro</a:t>
            </a:r>
            <a:r>
              <a:rPr lang="fr-FR" sz="3400" b="1" dirty="0">
                <a:latin typeface="CS Avva Shenouda" pitchFamily="34" charset="0"/>
              </a:rPr>
              <a:t> `</a:t>
            </a:r>
            <a:r>
              <a:rPr lang="fr-FR" sz="3400" b="1" dirty="0" err="1">
                <a:latin typeface="CS Avva Shenouda" pitchFamily="34" charset="0"/>
              </a:rPr>
              <a:t>mmyi</a:t>
            </a:r>
            <a:r>
              <a:rPr lang="fr-FR" sz="3400" b="1" dirty="0">
                <a:latin typeface="CS Avva Shenouda" pitchFamily="34" charset="0"/>
              </a:rPr>
              <a:t> </a:t>
            </a:r>
            <a:r>
              <a:rPr lang="fr-FR" sz="3400" b="1" dirty="0" err="1">
                <a:latin typeface="CS Avva Shenouda" pitchFamily="34" charset="0"/>
              </a:rPr>
              <a:t>menenca</a:t>
            </a:r>
            <a:r>
              <a:rPr lang="fr-FR" sz="3400" b="1" dirty="0">
                <a:latin typeface="CS Avva Shenouda" pitchFamily="34" charset="0"/>
              </a:rPr>
              <a:t> `;</a:t>
            </a:r>
            <a:r>
              <a:rPr lang="fr-FR" sz="3400" b="1" dirty="0" err="1">
                <a:latin typeface="CS Avva Shenouda" pitchFamily="34" charset="0"/>
              </a:rPr>
              <a:t>remacf</a:t>
            </a:r>
            <a:r>
              <a:rPr lang="fr-FR" sz="3400" b="1" dirty="0">
                <a:latin typeface="CS Avva Shenouda" pitchFamily="34" charset="0"/>
              </a:rPr>
              <a:t> @ `</a:t>
            </a:r>
            <a:r>
              <a:rPr lang="fr-FR" sz="3400" b="1" dirty="0" err="1">
                <a:latin typeface="CS Avva Shenouda" pitchFamily="34" charset="0"/>
              </a:rPr>
              <a:t>are`ohi</a:t>
            </a:r>
            <a:r>
              <a:rPr lang="fr-FR" sz="3400" b="1" dirty="0">
                <a:latin typeface="CS Avva Shenouda" pitchFamily="34" charset="0"/>
              </a:rPr>
              <a:t> `</a:t>
            </a:r>
            <a:r>
              <a:rPr lang="fr-FR" sz="3400" b="1" dirty="0" err="1">
                <a:latin typeface="CS Avva Shenouda" pitchFamily="34" charset="0"/>
              </a:rPr>
              <a:t>ereoi</a:t>
            </a:r>
            <a:r>
              <a:rPr lang="fr-FR" sz="3400" b="1" dirty="0">
                <a:latin typeface="CS Avva Shenouda" pitchFamily="34" charset="0"/>
              </a:rPr>
              <a:t> `</a:t>
            </a:r>
            <a:r>
              <a:rPr lang="fr-FR" sz="3400" b="1" dirty="0" err="1">
                <a:latin typeface="CS Avva Shenouda" pitchFamily="34" charset="0"/>
              </a:rPr>
              <a:t>mpar;enoc</a:t>
            </a:r>
            <a:r>
              <a:rPr lang="fr-FR" sz="3400" b="1" dirty="0">
                <a:latin typeface="CS Avva Shenouda" pitchFamily="34" charset="0"/>
              </a:rPr>
              <a:t> @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ouhwb</a:t>
            </a:r>
            <a:r>
              <a:rPr lang="fr-FR" sz="3400" b="1" dirty="0">
                <a:latin typeface="CS Avva Shenouda" pitchFamily="34" charset="0"/>
              </a:rPr>
              <a:t> `</a:t>
            </a:r>
            <a:r>
              <a:rPr lang="fr-FR" sz="3400" b="1" dirty="0" err="1">
                <a:latin typeface="CS Avva Shenouda" pitchFamily="34" charset="0"/>
              </a:rPr>
              <a:t>mparadoxon</a:t>
            </a:r>
            <a:r>
              <a:rPr lang="fr-FR" sz="34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دعيتِ أم </a:t>
            </a:r>
            <a:r>
              <a:rPr lang="ar-EG" sz="4400" b="1" dirty="0" err="1"/>
              <a:t>الله.</a:t>
            </a:r>
            <a:r>
              <a:rPr lang="ar-EG" sz="4400" b="1" dirty="0"/>
              <a:t> الملك </a:t>
            </a:r>
            <a:r>
              <a:rPr lang="ar-EG" sz="4400" b="1" dirty="0" err="1"/>
              <a:t>الحقيقى.</a:t>
            </a:r>
            <a:r>
              <a:rPr lang="ar-EG" sz="4400" b="1" dirty="0"/>
              <a:t> وبعد ما </a:t>
            </a:r>
            <a:r>
              <a:rPr lang="ar-EG" sz="4400" b="1" dirty="0" err="1"/>
              <a:t>ولدته.</a:t>
            </a:r>
            <a:r>
              <a:rPr lang="ar-EG" sz="4400" b="1" dirty="0"/>
              <a:t> بقيت عذراء بأمر عجيب.</a:t>
            </a:r>
            <a:endParaRPr lang="fr-FR" sz="4400" b="1" dirty="0"/>
          </a:p>
        </p:txBody>
      </p:sp>
      <p:sp>
        <p:nvSpPr>
          <p:cNvPr id="12" name="Rectangle 11"/>
          <p:cNvSpPr/>
          <p:nvPr/>
        </p:nvSpPr>
        <p:spPr>
          <a:xfrm>
            <a:off x="623392" y="4293097"/>
            <a:ext cx="11405309" cy="2062103"/>
          </a:xfrm>
          <a:prstGeom prst="rect">
            <a:avLst/>
          </a:prstGeom>
        </p:spPr>
        <p:txBody>
          <a:bodyPr wrap="square">
            <a:spAutoFit/>
          </a:bodyPr>
          <a:lstStyle/>
          <a:p>
            <a:pPr algn="ctr"/>
            <a:r>
              <a:rPr lang="fr-FR" sz="3200" b="1" dirty="0">
                <a:latin typeface="Book Antiqua" pitchFamily="18" charset="0"/>
              </a:rPr>
              <a:t>Mère de Dieu, tu fus nommée</a:t>
            </a:r>
          </a:p>
          <a:p>
            <a:pPr algn="ctr"/>
            <a:r>
              <a:rPr lang="fr-FR" sz="3200" b="1" dirty="0">
                <a:latin typeface="Book Antiqua" pitchFamily="18" charset="0"/>
              </a:rPr>
              <a:t>Il est le Roi véritable</a:t>
            </a:r>
          </a:p>
          <a:p>
            <a:pPr algn="ctr"/>
            <a:r>
              <a:rPr lang="fr-FR" sz="3200" b="1" dirty="0">
                <a:latin typeface="Book Antiqua" pitchFamily="18" charset="0"/>
              </a:rPr>
              <a:t>Après L'avoir enfanté</a:t>
            </a:r>
          </a:p>
          <a:p>
            <a:pPr algn="ctr"/>
            <a:r>
              <a:rPr lang="fr-FR" sz="3200" b="1" dirty="0">
                <a:latin typeface="Book Antiqua" pitchFamily="18" charset="0"/>
              </a:rPr>
              <a:t>Restas Vierge ; fait étonnant.</a:t>
            </a:r>
          </a:p>
        </p:txBody>
      </p:sp>
    </p:spTree>
    <p:extLst>
      <p:ext uri="{BB962C8B-B14F-4D97-AF65-F5344CB8AC3E}">
        <p14:creationId xmlns:p14="http://schemas.microsoft.com/office/powerpoint/2010/main" val="104005193"/>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Emmanouyl</a:t>
            </a:r>
            <a:r>
              <a:rPr lang="fr-FR" sz="3600" b="1" dirty="0">
                <a:latin typeface="CS Avva Shenouda" pitchFamily="34" charset="0"/>
              </a:rPr>
              <a:t> </a:t>
            </a:r>
            <a:r>
              <a:rPr lang="fr-FR" sz="3600" b="1" dirty="0" err="1">
                <a:latin typeface="CS Avva Shenouda" pitchFamily="34" charset="0"/>
              </a:rPr>
              <a:t>vyetare</a:t>
            </a:r>
            <a:r>
              <a:rPr lang="fr-FR" sz="3600" b="1" dirty="0">
                <a:latin typeface="CS Avva Shenouda" pitchFamily="34" charset="0"/>
              </a:rPr>
              <a:t>`</a:t>
            </a:r>
            <a:r>
              <a:rPr lang="fr-FR" sz="3600" b="1" dirty="0" err="1">
                <a:latin typeface="CS Avva Shenouda" pitchFamily="34" charset="0"/>
              </a:rPr>
              <a:t>jvof</a:t>
            </a:r>
            <a:r>
              <a:rPr lang="fr-FR" sz="3600" b="1" dirty="0">
                <a:latin typeface="CS Avva Shenouda" pitchFamily="34" charset="0"/>
              </a:rPr>
              <a:t> @ </a:t>
            </a:r>
            <a:r>
              <a:rPr lang="fr-FR" sz="3600" b="1" dirty="0" err="1">
                <a:latin typeface="CS Avva Shenouda" pitchFamily="34" charset="0"/>
              </a:rPr>
              <a:t>e;be</a:t>
            </a:r>
            <a:r>
              <a:rPr lang="fr-FR" sz="3600" b="1" dirty="0">
                <a:latin typeface="CS Avva Shenouda" pitchFamily="34" charset="0"/>
              </a:rPr>
              <a:t> </a:t>
            </a:r>
            <a:r>
              <a:rPr lang="fr-FR" sz="3600" b="1" dirty="0" err="1">
                <a:latin typeface="CS Avva Shenouda" pitchFamily="34" charset="0"/>
              </a:rPr>
              <a:t>vai</a:t>
            </a:r>
            <a:r>
              <a:rPr lang="fr-FR" sz="3600" b="1" dirty="0">
                <a:latin typeface="CS Avva Shenouda" pitchFamily="34" charset="0"/>
              </a:rPr>
              <a:t> </a:t>
            </a:r>
            <a:r>
              <a:rPr lang="fr-FR" sz="3600" b="1" dirty="0" err="1">
                <a:latin typeface="CS Avva Shenouda" pitchFamily="34" charset="0"/>
              </a:rPr>
              <a:t>af</a:t>
            </a:r>
            <a:r>
              <a:rPr lang="fr-FR" sz="3600" b="1" dirty="0">
                <a:latin typeface="CS Avva Shenouda" pitchFamily="34" charset="0"/>
              </a:rPr>
              <a:t>`</a:t>
            </a:r>
            <a:r>
              <a:rPr lang="fr-FR" sz="3600" b="1" dirty="0" err="1">
                <a:latin typeface="CS Avva Shenouda" pitchFamily="34" charset="0"/>
              </a:rPr>
              <a:t>areh</a:t>
            </a:r>
            <a:r>
              <a:rPr lang="fr-FR" sz="3600" b="1" dirty="0">
                <a:latin typeface="CS Avva Shenouda" pitchFamily="34" charset="0"/>
              </a:rPr>
              <a:t> `</a:t>
            </a:r>
            <a:r>
              <a:rPr lang="fr-FR" sz="3600" b="1" dirty="0" err="1">
                <a:latin typeface="CS Avva Shenouda" pitchFamily="34" charset="0"/>
              </a:rPr>
              <a:t>ero</a:t>
            </a:r>
            <a:r>
              <a:rPr lang="fr-FR" sz="3600" b="1" dirty="0">
                <a:latin typeface="CS Avva Shenouda" pitchFamily="34" charset="0"/>
              </a:rPr>
              <a:t> @ `</a:t>
            </a:r>
            <a:r>
              <a:rPr lang="fr-FR" sz="3600" b="1" dirty="0" err="1">
                <a:latin typeface="CS Avva Shenouda" pitchFamily="34" charset="0"/>
              </a:rPr>
              <a:t>ereoi</a:t>
            </a:r>
            <a:r>
              <a:rPr lang="fr-FR" sz="3600" b="1" dirty="0">
                <a:latin typeface="CS Avva Shenouda" pitchFamily="34" charset="0"/>
              </a:rPr>
              <a:t> `</a:t>
            </a:r>
            <a:r>
              <a:rPr lang="fr-FR" sz="3600" b="1" dirty="0" err="1">
                <a:latin typeface="CS Avva Shenouda" pitchFamily="34" charset="0"/>
              </a:rPr>
              <a:t>nattako</a:t>
            </a:r>
            <a:r>
              <a:rPr lang="fr-FR" sz="3600" b="1" dirty="0">
                <a:latin typeface="CS Avva Shenouda" pitchFamily="34" charset="0"/>
              </a:rPr>
              <a:t> @ </a:t>
            </a:r>
            <a:r>
              <a:rPr lang="fr-FR" sz="3600" b="1" dirty="0" err="1">
                <a:latin typeface="CS Avva Shenouda" pitchFamily="34" charset="0"/>
              </a:rPr>
              <a:t>ectob</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tepar;eni</a:t>
            </a:r>
            <a:r>
              <a:rPr lang="fr-FR" sz="3600" b="1" dirty="0">
                <a:latin typeface="CS Avva Shenouda" pitchFamily="34" charset="0"/>
              </a:rPr>
              <a:t>`a.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عمانوئيل الذى </a:t>
            </a:r>
            <a:r>
              <a:rPr lang="ar-EG" sz="4400" b="1" dirty="0" err="1"/>
              <a:t>ولدته.</a:t>
            </a:r>
            <a:r>
              <a:rPr lang="ar-EG" sz="4400" b="1" dirty="0"/>
              <a:t> هو </a:t>
            </a:r>
            <a:r>
              <a:rPr lang="ar-EG" sz="4400" b="1" dirty="0" err="1"/>
              <a:t>حفظك.</a:t>
            </a:r>
            <a:r>
              <a:rPr lang="ar-EG" sz="4400" b="1" dirty="0"/>
              <a:t> بغير </a:t>
            </a:r>
            <a:r>
              <a:rPr lang="ar-EG" sz="4400" b="1" dirty="0" err="1"/>
              <a:t>فساد.</a:t>
            </a:r>
            <a:r>
              <a:rPr lang="ar-EG" sz="4400" b="1" dirty="0"/>
              <a:t> وبتوليتك مختومة.</a:t>
            </a:r>
            <a:endParaRPr lang="fr-FR" sz="4400" b="1" dirty="0"/>
          </a:p>
        </p:txBody>
      </p:sp>
      <p:sp>
        <p:nvSpPr>
          <p:cNvPr id="12" name="Rectangle 11"/>
          <p:cNvSpPr/>
          <p:nvPr/>
        </p:nvSpPr>
        <p:spPr>
          <a:xfrm>
            <a:off x="623392" y="4307613"/>
            <a:ext cx="10945216" cy="2062103"/>
          </a:xfrm>
          <a:prstGeom prst="rect">
            <a:avLst/>
          </a:prstGeom>
        </p:spPr>
        <p:txBody>
          <a:bodyPr wrap="square">
            <a:spAutoFit/>
          </a:bodyPr>
          <a:lstStyle/>
          <a:p>
            <a:pPr algn="ctr"/>
            <a:r>
              <a:rPr lang="fr-FR" sz="3200" b="1" dirty="0">
                <a:latin typeface="Book Antiqua" pitchFamily="18" charset="0"/>
              </a:rPr>
              <a:t>Emmanuel, t’a préservée</a:t>
            </a:r>
          </a:p>
          <a:p>
            <a:pPr algn="ctr"/>
            <a:r>
              <a:rPr lang="fr-FR" sz="3200" b="1" dirty="0">
                <a:latin typeface="Book Antiqua" pitchFamily="18" charset="0"/>
              </a:rPr>
              <a:t>Lui que tu as enfanté</a:t>
            </a:r>
          </a:p>
          <a:p>
            <a:pPr algn="ctr"/>
            <a:r>
              <a:rPr lang="fr-FR" sz="3200" b="1" dirty="0">
                <a:latin typeface="Book Antiqua" pitchFamily="18" charset="0"/>
              </a:rPr>
              <a:t>Préservée, et sans souillure</a:t>
            </a:r>
          </a:p>
          <a:p>
            <a:pPr algn="ctr"/>
            <a:r>
              <a:rPr lang="fr-FR" sz="3200" b="1" dirty="0">
                <a:latin typeface="Book Antiqua" pitchFamily="18" charset="0"/>
              </a:rPr>
              <a:t>Ta virginité, scellée.</a:t>
            </a:r>
          </a:p>
        </p:txBody>
      </p:sp>
    </p:spTree>
    <p:extLst>
      <p:ext uri="{BB962C8B-B14F-4D97-AF65-F5344CB8AC3E}">
        <p14:creationId xmlns:p14="http://schemas.microsoft.com/office/powerpoint/2010/main" val="79448768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080418071"/>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Areten;wn</a:t>
            </a:r>
            <a:r>
              <a:rPr lang="fr-FR" sz="3600" b="1" dirty="0">
                <a:latin typeface="CS Avva Shenouda" pitchFamily="34" charset="0"/>
              </a:rPr>
              <a:t>] `e]</a:t>
            </a:r>
            <a:r>
              <a:rPr lang="fr-FR" sz="3600" b="1" dirty="0" err="1">
                <a:latin typeface="CS Avva Shenouda" pitchFamily="34" charset="0"/>
              </a:rPr>
              <a:t>mouki</a:t>
            </a:r>
            <a:r>
              <a:rPr lang="fr-FR" sz="3600" b="1" dirty="0">
                <a:latin typeface="CS Avva Shenouda" pitchFamily="34" charset="0"/>
              </a:rPr>
              <a:t> @ ;</a:t>
            </a:r>
            <a:r>
              <a:rPr lang="fr-FR" sz="3600" b="1" dirty="0" err="1">
                <a:latin typeface="CS Avva Shenouda" pitchFamily="34" charset="0"/>
              </a:rPr>
              <a:t>yeta</a:t>
            </a:r>
            <a:r>
              <a:rPr lang="fr-FR" sz="3600" b="1" dirty="0">
                <a:latin typeface="CS Avva Shenouda" pitchFamily="34" charset="0"/>
              </a:rPr>
              <a:t> </a:t>
            </a:r>
            <a:r>
              <a:rPr lang="fr-FR" sz="3600" b="1" dirty="0" err="1">
                <a:latin typeface="CS Avva Shenouda" pitchFamily="34" charset="0"/>
              </a:rPr>
              <a:t>Iakwb</a:t>
            </a:r>
            <a:r>
              <a:rPr lang="fr-FR" sz="3600" b="1" dirty="0">
                <a:latin typeface="CS Avva Shenouda" pitchFamily="34" charset="0"/>
              </a:rPr>
              <a:t> </a:t>
            </a:r>
            <a:r>
              <a:rPr lang="fr-FR" sz="3600" b="1" dirty="0" err="1">
                <a:latin typeface="CS Avva Shenouda" pitchFamily="34" charset="0"/>
              </a:rPr>
              <a:t>nau</a:t>
            </a:r>
            <a:r>
              <a:rPr lang="fr-FR" sz="3600" b="1" dirty="0">
                <a:latin typeface="CS Avva Shenouda" pitchFamily="34" charset="0"/>
              </a:rPr>
              <a:t> `</a:t>
            </a:r>
            <a:r>
              <a:rPr lang="fr-FR" sz="3600" b="1" dirty="0" err="1">
                <a:latin typeface="CS Avva Shenouda" pitchFamily="34" charset="0"/>
              </a:rPr>
              <a:t>eroc</a:t>
            </a:r>
            <a:r>
              <a:rPr lang="fr-FR" sz="3600" b="1" dirty="0">
                <a:latin typeface="CS Avva Shenouda" pitchFamily="34" charset="0"/>
              </a:rPr>
              <a:t> @ </a:t>
            </a:r>
            <a:r>
              <a:rPr lang="fr-FR" sz="3600" b="1" dirty="0" err="1">
                <a:latin typeface="CS Avva Shenouda" pitchFamily="34" charset="0"/>
              </a:rPr>
              <a:t>ec</a:t>
            </a:r>
            <a:r>
              <a:rPr lang="fr-FR" sz="3600" b="1" dirty="0">
                <a:latin typeface="CS Avva Shenouda" pitchFamily="34" charset="0"/>
              </a:rPr>
              <a:t>[</a:t>
            </a:r>
            <a:r>
              <a:rPr lang="fr-FR" sz="3600" b="1" dirty="0" err="1">
                <a:latin typeface="CS Avva Shenouda" pitchFamily="34" charset="0"/>
              </a:rPr>
              <a:t>oci</a:t>
            </a:r>
            <a:r>
              <a:rPr lang="fr-FR" sz="3600" b="1" dirty="0">
                <a:latin typeface="CS Avva Shenouda" pitchFamily="34" charset="0"/>
              </a:rPr>
              <a:t> sa `</a:t>
            </a:r>
            <a:r>
              <a:rPr lang="fr-FR" sz="3600" b="1" dirty="0" err="1">
                <a:latin typeface="CS Avva Shenouda" pitchFamily="34" charset="0"/>
              </a:rPr>
              <a:t>e`hryi</a:t>
            </a:r>
            <a:r>
              <a:rPr lang="fr-FR" sz="3600" b="1" dirty="0">
                <a:latin typeface="CS Avva Shenouda" pitchFamily="34" charset="0"/>
              </a:rPr>
              <a:t> `</a:t>
            </a:r>
            <a:r>
              <a:rPr lang="fr-FR" sz="3600" b="1" dirty="0" err="1">
                <a:latin typeface="CS Avva Shenouda" pitchFamily="34" charset="0"/>
              </a:rPr>
              <a:t>e`tve</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`P¡ </a:t>
            </a:r>
            <a:r>
              <a:rPr lang="fr-FR" sz="3600" b="1" dirty="0" err="1">
                <a:latin typeface="CS Avva Shenouda" pitchFamily="34" charset="0"/>
              </a:rPr>
              <a:t>hijwc</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ouho</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شبهت </a:t>
            </a:r>
            <a:r>
              <a:rPr lang="ar-EG" sz="4400" b="1" dirty="0" err="1"/>
              <a:t>بالسلم.</a:t>
            </a:r>
            <a:r>
              <a:rPr lang="ar-EG" sz="4400" b="1" dirty="0"/>
              <a:t> الذى رآه </a:t>
            </a:r>
            <a:r>
              <a:rPr lang="ar-EG" sz="4400" b="1" dirty="0" err="1"/>
              <a:t>يعقوب.</a:t>
            </a:r>
            <a:r>
              <a:rPr lang="ar-EG" sz="4400" b="1" dirty="0"/>
              <a:t> مرتفعا الى </a:t>
            </a:r>
            <a:r>
              <a:rPr lang="ar-EG" sz="4400" b="1" dirty="0" err="1"/>
              <a:t>السماء.</a:t>
            </a:r>
            <a:r>
              <a:rPr lang="ar-EG" sz="4400" b="1" dirty="0"/>
              <a:t> والرب المخوف عليه.</a:t>
            </a:r>
            <a:endParaRPr lang="fr-FR" sz="4400" b="1" dirty="0"/>
          </a:p>
        </p:txBody>
      </p:sp>
      <p:sp>
        <p:nvSpPr>
          <p:cNvPr id="12" name="Rectangle 11"/>
          <p:cNvSpPr/>
          <p:nvPr/>
        </p:nvSpPr>
        <p:spPr>
          <a:xfrm>
            <a:off x="623392" y="4077073"/>
            <a:ext cx="10945216" cy="2062103"/>
          </a:xfrm>
          <a:prstGeom prst="rect">
            <a:avLst/>
          </a:prstGeom>
        </p:spPr>
        <p:txBody>
          <a:bodyPr wrap="square">
            <a:spAutoFit/>
          </a:bodyPr>
          <a:lstStyle/>
          <a:p>
            <a:pPr algn="ctr"/>
            <a:r>
              <a:rPr lang="fr-FR" sz="3200" b="1" dirty="0">
                <a:latin typeface="Book Antiqua" pitchFamily="18" charset="0"/>
              </a:rPr>
              <a:t>A l’échelle, comparée</a:t>
            </a:r>
          </a:p>
          <a:p>
            <a:pPr algn="ctr"/>
            <a:r>
              <a:rPr lang="fr-FR" sz="3200" b="1" dirty="0">
                <a:latin typeface="Book Antiqua" pitchFamily="18" charset="0"/>
              </a:rPr>
              <a:t>L'échelle que Jacob a vue</a:t>
            </a:r>
          </a:p>
          <a:p>
            <a:pPr algn="ctr"/>
            <a:r>
              <a:rPr lang="fr-FR" sz="3200" b="1" dirty="0">
                <a:latin typeface="Book Antiqua" pitchFamily="18" charset="0"/>
              </a:rPr>
              <a:t>Jusqu’au ciel, elle se dressait</a:t>
            </a:r>
          </a:p>
          <a:p>
            <a:pPr algn="ctr"/>
            <a:r>
              <a:rPr lang="fr-FR" sz="3200" b="1" dirty="0">
                <a:latin typeface="Book Antiqua" pitchFamily="18" charset="0"/>
              </a:rPr>
              <a:t>Au sommet, Dieu redouté</a:t>
            </a:r>
          </a:p>
        </p:txBody>
      </p:sp>
    </p:spTree>
    <p:extLst>
      <p:ext uri="{BB962C8B-B14F-4D97-AF65-F5344CB8AC3E}">
        <p14:creationId xmlns:p14="http://schemas.microsoft.com/office/powerpoint/2010/main" val="250693009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&lt;</a:t>
            </a:r>
            <a:r>
              <a:rPr lang="fr-FR" sz="3400" b="1" dirty="0" err="1">
                <a:latin typeface="CS Avva Shenouda" pitchFamily="34" charset="0"/>
              </a:rPr>
              <a:t>ere</a:t>
            </a:r>
            <a:r>
              <a:rPr lang="fr-FR" sz="3400" b="1" dirty="0">
                <a:latin typeface="CS Avva Shenouda" pitchFamily="34" charset="0"/>
              </a:rPr>
              <a:t> ne `</a:t>
            </a:r>
            <a:r>
              <a:rPr lang="fr-FR" sz="3400" b="1" dirty="0" err="1">
                <a:latin typeface="CS Avva Shenouda" pitchFamily="34" charset="0"/>
              </a:rPr>
              <a:t>ebolhitoten</a:t>
            </a:r>
            <a:r>
              <a:rPr lang="fr-FR" sz="3400" b="1" dirty="0">
                <a:latin typeface="CS Avva Shenouda" pitchFamily="34" charset="0"/>
              </a:rPr>
              <a:t> @ `w ;</a:t>
            </a:r>
            <a:r>
              <a:rPr lang="fr-FR" sz="3400" b="1" dirty="0" err="1">
                <a:latin typeface="CS Avva Shenouda" pitchFamily="34" charset="0"/>
              </a:rPr>
              <a:t>yetacswp</a:t>
            </a:r>
            <a:r>
              <a:rPr lang="fr-FR" sz="3400" b="1" dirty="0">
                <a:latin typeface="CS Avva Shenouda" pitchFamily="34" charset="0"/>
              </a:rPr>
              <a:t> `</a:t>
            </a:r>
            <a:r>
              <a:rPr lang="fr-FR" sz="3400" b="1" dirty="0" err="1">
                <a:latin typeface="CS Avva Shenouda" pitchFamily="34" charset="0"/>
              </a:rPr>
              <a:t>eroc</a:t>
            </a:r>
            <a:r>
              <a:rPr lang="fr-FR" sz="3400" b="1" dirty="0">
                <a:latin typeface="CS Avva Shenouda" pitchFamily="34" charset="0"/>
              </a:rPr>
              <a:t> `</a:t>
            </a:r>
            <a:r>
              <a:rPr lang="fr-FR" sz="3400" b="1" dirty="0" err="1">
                <a:latin typeface="CS Avva Shenouda" pitchFamily="34" charset="0"/>
              </a:rPr>
              <a:t>mpi`a,writoc</a:t>
            </a:r>
            <a:r>
              <a:rPr lang="fr-FR" sz="3400" b="1" dirty="0">
                <a:latin typeface="CS Avva Shenouda" pitchFamily="34" charset="0"/>
              </a:rPr>
              <a:t> @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tecmytra</a:t>
            </a:r>
            <a:r>
              <a:rPr lang="fr-FR" sz="3400" b="1" dirty="0">
                <a:latin typeface="CS Avva Shenouda" pitchFamily="34" charset="0"/>
              </a:rPr>
              <a:t> `</a:t>
            </a:r>
            <a:r>
              <a:rPr lang="fr-FR" sz="3400" b="1" dirty="0" err="1">
                <a:latin typeface="CS Avva Shenouda" pitchFamily="34" charset="0"/>
              </a:rPr>
              <a:t>mpar;eniky</a:t>
            </a:r>
            <a:r>
              <a:rPr lang="fr-FR" sz="3400" b="1" dirty="0">
                <a:latin typeface="CS Avva Shenouda" pitchFamily="34" charset="0"/>
              </a:rPr>
              <a:t> @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ecsotem</a:t>
            </a:r>
            <a:r>
              <a:rPr lang="fr-FR" sz="3400" b="1" dirty="0">
                <a:latin typeface="CS Avva Shenouda" pitchFamily="34" charset="0"/>
              </a:rPr>
              <a:t> `</a:t>
            </a:r>
            <a:r>
              <a:rPr lang="fr-FR" sz="3400" b="1" dirty="0" err="1">
                <a:latin typeface="CS Avva Shenouda" pitchFamily="34" charset="0"/>
              </a:rPr>
              <a:t>ncaca</a:t>
            </a:r>
            <a:r>
              <a:rPr lang="fr-FR" sz="3400" b="1" dirty="0">
                <a:latin typeface="CS Avva Shenouda" pitchFamily="34" charset="0"/>
              </a:rPr>
              <a:t> </a:t>
            </a:r>
            <a:r>
              <a:rPr lang="fr-FR" sz="3400" b="1" dirty="0" err="1">
                <a:latin typeface="CS Avva Shenouda" pitchFamily="34" charset="0"/>
              </a:rPr>
              <a:t>niben</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سلامنا الى من </a:t>
            </a:r>
            <a:r>
              <a:rPr lang="ar-EG" sz="4400" b="1" dirty="0" err="1"/>
              <a:t>قبلت.</a:t>
            </a:r>
            <a:r>
              <a:rPr lang="ar-EG" sz="4400" b="1" dirty="0"/>
              <a:t> غير المحوى فى </a:t>
            </a:r>
            <a:r>
              <a:rPr lang="ar-EG" sz="4400" b="1" dirty="0" err="1"/>
              <a:t>بطنها.</a:t>
            </a:r>
            <a:r>
              <a:rPr lang="ar-EG" sz="4400" b="1" dirty="0"/>
              <a:t> وبتوليتها </a:t>
            </a:r>
            <a:r>
              <a:rPr lang="ar-EG" sz="4400" b="1" dirty="0" err="1"/>
              <a:t>مختومة.</a:t>
            </a:r>
            <a:r>
              <a:rPr lang="ar-EG" sz="4400" b="1" dirty="0"/>
              <a:t> من كل ناحية.</a:t>
            </a:r>
            <a:endParaRPr lang="fr-FR" sz="4400" b="1" dirty="0"/>
          </a:p>
        </p:txBody>
      </p:sp>
      <p:sp>
        <p:nvSpPr>
          <p:cNvPr id="12" name="Rectangle 11"/>
          <p:cNvSpPr/>
          <p:nvPr/>
        </p:nvSpPr>
        <p:spPr>
          <a:xfrm>
            <a:off x="623392" y="4293097"/>
            <a:ext cx="10945216" cy="2062103"/>
          </a:xfrm>
          <a:prstGeom prst="rect">
            <a:avLst/>
          </a:prstGeom>
        </p:spPr>
        <p:txBody>
          <a:bodyPr wrap="square">
            <a:spAutoFit/>
          </a:bodyPr>
          <a:lstStyle/>
          <a:p>
            <a:pPr algn="ctr"/>
            <a:r>
              <a:rPr lang="fr-FR" sz="3200" b="1" dirty="0">
                <a:latin typeface="Book Antiqua" pitchFamily="18" charset="0"/>
              </a:rPr>
              <a:t>Saluons celle qui reçut</a:t>
            </a:r>
          </a:p>
          <a:p>
            <a:pPr algn="ctr"/>
            <a:r>
              <a:rPr lang="fr-FR" sz="3200" b="1" dirty="0">
                <a:latin typeface="Book Antiqua" pitchFamily="18" charset="0"/>
              </a:rPr>
              <a:t>En son sein, l’Illimité</a:t>
            </a:r>
          </a:p>
          <a:p>
            <a:pPr algn="ctr"/>
            <a:r>
              <a:rPr lang="fr-FR" sz="3200" b="1" dirty="0">
                <a:latin typeface="Book Antiqua" pitchFamily="18" charset="0"/>
              </a:rPr>
              <a:t>Sa virginité resta</a:t>
            </a:r>
          </a:p>
          <a:p>
            <a:pPr algn="ctr"/>
            <a:r>
              <a:rPr lang="fr-FR" sz="3200" b="1" dirty="0">
                <a:latin typeface="Book Antiqua" pitchFamily="18" charset="0"/>
              </a:rPr>
              <a:t>Bien scellée en vérité.</a:t>
            </a:r>
          </a:p>
        </p:txBody>
      </p:sp>
    </p:spTree>
    <p:extLst>
      <p:ext uri="{BB962C8B-B14F-4D97-AF65-F5344CB8AC3E}">
        <p14:creationId xmlns:p14="http://schemas.microsoft.com/office/powerpoint/2010/main" val="2070330862"/>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err="1">
                <a:latin typeface="CS Avva Shenouda" pitchFamily="34" charset="0"/>
              </a:rPr>
              <a:t>Areswpi</a:t>
            </a:r>
            <a:r>
              <a:rPr lang="fr-FR" sz="3400" b="1" dirty="0">
                <a:latin typeface="CS Avva Shenouda" pitchFamily="34" charset="0"/>
              </a:rPr>
              <a:t> nan `</a:t>
            </a:r>
            <a:r>
              <a:rPr lang="fr-FR" sz="3400" b="1" dirty="0" err="1">
                <a:latin typeface="CS Avva Shenouda" pitchFamily="34" charset="0"/>
              </a:rPr>
              <a:t>nou`proctatyc</a:t>
            </a:r>
            <a:r>
              <a:rPr lang="fr-FR" sz="3400" b="1" dirty="0">
                <a:latin typeface="CS Avva Shenouda" pitchFamily="34" charset="0"/>
              </a:rPr>
              <a:t> @ </a:t>
            </a:r>
            <a:r>
              <a:rPr lang="fr-FR" sz="3400" b="1" dirty="0" err="1">
                <a:latin typeface="CS Avva Shenouda" pitchFamily="34" charset="0"/>
              </a:rPr>
              <a:t>nahren</a:t>
            </a:r>
            <a:r>
              <a:rPr lang="fr-FR" sz="3400" b="1" dirty="0">
                <a:latin typeface="CS Avva Shenouda" pitchFamily="34" charset="0"/>
              </a:rPr>
              <a:t> `V] </a:t>
            </a:r>
            <a:r>
              <a:rPr lang="fr-FR" sz="3400" b="1" dirty="0" err="1">
                <a:latin typeface="CS Avva Shenouda" pitchFamily="34" charset="0"/>
              </a:rPr>
              <a:t>penrefcw</a:t>
            </a:r>
            <a:r>
              <a:rPr lang="fr-FR" sz="3400" b="1" dirty="0">
                <a:latin typeface="CS Avva Shenouda" pitchFamily="34" charset="0"/>
              </a:rPr>
              <a:t>] @ </a:t>
            </a:r>
            <a:r>
              <a:rPr lang="fr-FR" sz="3400" b="1" dirty="0" err="1">
                <a:latin typeface="CS Avva Shenouda" pitchFamily="34" charset="0"/>
              </a:rPr>
              <a:t>vyetaf</a:t>
            </a:r>
            <a:r>
              <a:rPr lang="fr-FR" sz="3400" b="1" dirty="0">
                <a:latin typeface="CS Avva Shenouda" pitchFamily="34" charset="0"/>
              </a:rPr>
              <a:t>[</a:t>
            </a:r>
            <a:r>
              <a:rPr lang="fr-FR" sz="3400" b="1" dirty="0" err="1">
                <a:latin typeface="CS Avva Shenouda" pitchFamily="34" charset="0"/>
              </a:rPr>
              <a:t>icarx</a:t>
            </a:r>
            <a:r>
              <a:rPr lang="fr-FR" sz="3400" b="1" dirty="0">
                <a:latin typeface="CS Avva Shenouda" pitchFamily="34" charset="0"/>
              </a:rPr>
              <a:t> `</a:t>
            </a:r>
            <a:r>
              <a:rPr lang="fr-FR" sz="3400" b="1" dirty="0" err="1">
                <a:latin typeface="CS Avva Shenouda" pitchFamily="34" charset="0"/>
              </a:rPr>
              <a:t>ebol`nqy</a:t>
            </a:r>
            <a:r>
              <a:rPr lang="fr-FR" sz="3400" b="1" dirty="0">
                <a:latin typeface="CS Avva Shenouda" pitchFamily="34" charset="0"/>
              </a:rPr>
              <a:t>] @ </a:t>
            </a:r>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penoujai</a:t>
            </a:r>
            <a:r>
              <a:rPr lang="fr-FR" sz="34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صرت لنا شفيعه أمام الله </a:t>
            </a:r>
            <a:r>
              <a:rPr lang="ar-EG" sz="4400" b="1" dirty="0" err="1"/>
              <a:t>مخلصنا.</a:t>
            </a:r>
            <a:r>
              <a:rPr lang="ar-EG" sz="4400" b="1" dirty="0"/>
              <a:t> الذى تجسد </a:t>
            </a:r>
            <a:r>
              <a:rPr lang="ar-EG" sz="4400" b="1" dirty="0" err="1"/>
              <a:t>منك.</a:t>
            </a:r>
            <a:r>
              <a:rPr lang="ar-EG" sz="4400" b="1" dirty="0"/>
              <a:t> لأجل خلاصنا.</a:t>
            </a:r>
            <a:endParaRPr lang="fr-FR" sz="4400" b="1" dirty="0"/>
          </a:p>
        </p:txBody>
      </p:sp>
      <p:sp>
        <p:nvSpPr>
          <p:cNvPr id="12" name="Rectangle 11"/>
          <p:cNvSpPr/>
          <p:nvPr/>
        </p:nvSpPr>
        <p:spPr>
          <a:xfrm>
            <a:off x="623392" y="4365105"/>
            <a:ext cx="10945216" cy="2062103"/>
          </a:xfrm>
          <a:prstGeom prst="rect">
            <a:avLst/>
          </a:prstGeom>
        </p:spPr>
        <p:txBody>
          <a:bodyPr wrap="square">
            <a:spAutoFit/>
          </a:bodyPr>
          <a:lstStyle/>
          <a:p>
            <a:pPr algn="ctr"/>
            <a:r>
              <a:rPr lang="fr-FR" sz="3200" b="1" dirty="0">
                <a:latin typeface="Book Antiqua" pitchFamily="18" charset="0"/>
              </a:rPr>
              <a:t>Tu devins intercesseur</a:t>
            </a:r>
          </a:p>
          <a:p>
            <a:pPr algn="ctr"/>
            <a:r>
              <a:rPr lang="fr-FR" sz="3200" b="1" dirty="0">
                <a:latin typeface="Book Antiqua" pitchFamily="18" charset="0"/>
              </a:rPr>
              <a:t>Près de Dieu notre Sauveur</a:t>
            </a:r>
          </a:p>
          <a:p>
            <a:pPr algn="ctr"/>
            <a:r>
              <a:rPr lang="fr-FR" sz="3200" b="1" dirty="0">
                <a:latin typeface="Book Antiqua" pitchFamily="18" charset="0"/>
              </a:rPr>
              <a:t>Lui qui a pris Chair de toi</a:t>
            </a:r>
          </a:p>
          <a:p>
            <a:pPr algn="ctr"/>
            <a:r>
              <a:rPr lang="fr-FR" sz="3200" b="1" dirty="0">
                <a:latin typeface="Book Antiqua" pitchFamily="18" charset="0"/>
              </a:rPr>
              <a:t>C’est afin de nous sauver</a:t>
            </a:r>
          </a:p>
        </p:txBody>
      </p:sp>
    </p:spTree>
    <p:extLst>
      <p:ext uri="{BB962C8B-B14F-4D97-AF65-F5344CB8AC3E}">
        <p14:creationId xmlns:p14="http://schemas.microsoft.com/office/powerpoint/2010/main" val="244794205"/>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 </a:t>
            </a:r>
          </a:p>
          <a:p>
            <a:pPr algn="ctr"/>
            <a:r>
              <a:rPr lang="fr-FR" sz="3200" b="1" dirty="0">
                <a:latin typeface="Book Antiqua" pitchFamily="18" charset="0"/>
              </a:rPr>
              <a:t>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40801360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err="1">
                <a:latin typeface="CS Avva Shenouda" pitchFamily="34" charset="0"/>
              </a:rPr>
              <a:t>Hyppe</a:t>
            </a:r>
            <a:r>
              <a:rPr lang="fr-FR" sz="3400" b="1" dirty="0">
                <a:latin typeface="CS Avva Shenouda" pitchFamily="34" charset="0"/>
              </a:rPr>
              <a:t> </a:t>
            </a:r>
            <a:r>
              <a:rPr lang="fr-FR" sz="3400" b="1" dirty="0" err="1">
                <a:latin typeface="CS Avva Shenouda" pitchFamily="34" charset="0"/>
              </a:rPr>
              <a:t>ic</a:t>
            </a:r>
            <a:r>
              <a:rPr lang="fr-FR" sz="3400" b="1" dirty="0">
                <a:latin typeface="CS Avva Shenouda" pitchFamily="34" charset="0"/>
              </a:rPr>
              <a:t> `P¡ </a:t>
            </a:r>
            <a:r>
              <a:rPr lang="fr-FR" sz="3400" b="1" dirty="0" err="1">
                <a:latin typeface="CS Avva Shenouda" pitchFamily="34" charset="0"/>
              </a:rPr>
              <a:t>af</a:t>
            </a:r>
            <a:r>
              <a:rPr lang="fr-FR" sz="3400" b="1" dirty="0">
                <a:latin typeface="CS Avva Shenouda" pitchFamily="34" charset="0"/>
              </a:rPr>
              <a:t>`i `</a:t>
            </a:r>
            <a:r>
              <a:rPr lang="fr-FR" sz="3400" b="1" dirty="0" err="1">
                <a:latin typeface="CS Avva Shenouda" pitchFamily="34" charset="0"/>
              </a:rPr>
              <a:t>ebol</a:t>
            </a:r>
            <a:r>
              <a:rPr lang="fr-FR" sz="3400" b="1" dirty="0">
                <a:latin typeface="CS Avva Shenouda" pitchFamily="34" charset="0"/>
              </a:rPr>
              <a:t>`</a:t>
            </a:r>
            <a:r>
              <a:rPr lang="fr-FR" sz="3400" b="1" dirty="0" err="1">
                <a:latin typeface="CS Avva Shenouda" pitchFamily="34" charset="0"/>
              </a:rPr>
              <a:t>nqy</a:t>
            </a:r>
            <a:r>
              <a:rPr lang="fr-FR" sz="3400" b="1" dirty="0">
                <a:latin typeface="CS Avva Shenouda" pitchFamily="34" charset="0"/>
              </a:rPr>
              <a:t>] @ `w ;</a:t>
            </a:r>
            <a:r>
              <a:rPr lang="fr-FR" sz="3400" b="1" dirty="0" err="1">
                <a:latin typeface="CS Avva Shenouda" pitchFamily="34" charset="0"/>
              </a:rPr>
              <a:t>yet</a:t>
            </a:r>
            <a:r>
              <a:rPr lang="fr-FR" sz="3400" b="1" dirty="0">
                <a:latin typeface="CS Avva Shenouda" pitchFamily="34" charset="0"/>
              </a:rPr>
              <a:t>`</a:t>
            </a:r>
            <a:r>
              <a:rPr lang="fr-FR" sz="3400" b="1" dirty="0" err="1">
                <a:latin typeface="CS Avva Shenouda" pitchFamily="34" charset="0"/>
              </a:rPr>
              <a:t>cmamat</a:t>
            </a:r>
            <a:r>
              <a:rPr lang="fr-FR" sz="3400" b="1" dirty="0">
                <a:latin typeface="CS Avva Shenouda" pitchFamily="34" charset="0"/>
              </a:rPr>
              <a:t> </a:t>
            </a:r>
            <a:r>
              <a:rPr lang="fr-FR" sz="3400" b="1" dirty="0" err="1">
                <a:latin typeface="CS Avva Shenouda" pitchFamily="34" charset="0"/>
              </a:rPr>
              <a:t>etjyk</a:t>
            </a:r>
            <a:r>
              <a:rPr lang="fr-FR" sz="3400" b="1" dirty="0">
                <a:latin typeface="CS Avva Shenouda" pitchFamily="34" charset="0"/>
              </a:rPr>
              <a:t> `</a:t>
            </a:r>
            <a:r>
              <a:rPr lang="fr-FR" sz="3400" b="1" dirty="0" err="1">
                <a:latin typeface="CS Avva Shenouda" pitchFamily="34" charset="0"/>
              </a:rPr>
              <a:t>ebol</a:t>
            </a:r>
            <a:r>
              <a:rPr lang="fr-FR" sz="3400" b="1" dirty="0">
                <a:latin typeface="CS Avva Shenouda" pitchFamily="34" charset="0"/>
              </a:rPr>
              <a:t> @ `</a:t>
            </a:r>
            <a:r>
              <a:rPr lang="fr-FR" sz="3400" b="1" dirty="0" err="1">
                <a:latin typeface="CS Avva Shenouda" pitchFamily="34" charset="0"/>
              </a:rPr>
              <a:t>enohem</a:t>
            </a:r>
            <a:r>
              <a:rPr lang="fr-FR" sz="3400" b="1" dirty="0">
                <a:latin typeface="CS Avva Shenouda" pitchFamily="34" charset="0"/>
              </a:rPr>
              <a:t> `</a:t>
            </a:r>
            <a:r>
              <a:rPr lang="fr-FR" sz="3400" b="1" dirty="0" err="1">
                <a:latin typeface="CS Avva Shenouda" pitchFamily="34" charset="0"/>
              </a:rPr>
              <a:t>mpikocmoc</a:t>
            </a:r>
            <a:r>
              <a:rPr lang="fr-FR" sz="3400" b="1" dirty="0">
                <a:latin typeface="CS Avva Shenouda" pitchFamily="34" charset="0"/>
              </a:rPr>
              <a:t> </a:t>
            </a:r>
            <a:r>
              <a:rPr lang="fr-FR" sz="3400" b="1" dirty="0" err="1">
                <a:latin typeface="CS Avva Shenouda" pitchFamily="34" charset="0"/>
              </a:rPr>
              <a:t>etaf;amiof</a:t>
            </a:r>
            <a:r>
              <a:rPr lang="fr-FR" sz="3400" b="1" dirty="0">
                <a:latin typeface="CS Avva Shenouda" pitchFamily="34" charset="0"/>
              </a:rPr>
              <a:t> @ </a:t>
            </a:r>
            <a:r>
              <a:rPr lang="fr-FR" sz="3400" b="1" dirty="0" err="1">
                <a:latin typeface="CS Avva Shenouda" pitchFamily="34" charset="0"/>
              </a:rPr>
              <a:t>e;be</a:t>
            </a:r>
            <a:r>
              <a:rPr lang="fr-FR" sz="3400" b="1" dirty="0">
                <a:latin typeface="CS Avva Shenouda" pitchFamily="34" charset="0"/>
              </a:rPr>
              <a:t> </a:t>
            </a:r>
            <a:r>
              <a:rPr lang="fr-FR" sz="3400" b="1" dirty="0" err="1">
                <a:latin typeface="CS Avva Shenouda" pitchFamily="34" charset="0"/>
              </a:rPr>
              <a:t>nefmetsenhyt</a:t>
            </a:r>
            <a:r>
              <a:rPr lang="fr-FR" sz="3400" b="1" dirty="0">
                <a:latin typeface="CS Avva Shenouda" pitchFamily="34" charset="0"/>
              </a:rPr>
              <a:t> </a:t>
            </a:r>
            <a:r>
              <a:rPr lang="fr-FR" sz="3400" b="1" dirty="0" err="1">
                <a:latin typeface="CS Avva Shenouda" pitchFamily="34" charset="0"/>
              </a:rPr>
              <a:t>etos</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هوذا الرب خرج </a:t>
            </a:r>
            <a:r>
              <a:rPr lang="ar-EG" sz="4400" b="1" dirty="0" err="1"/>
              <a:t>منك.</a:t>
            </a:r>
            <a:r>
              <a:rPr lang="ar-EG" sz="4400" b="1" dirty="0"/>
              <a:t> ايتها المباركه </a:t>
            </a:r>
            <a:r>
              <a:rPr lang="ar-EG" sz="4400" b="1" dirty="0" err="1"/>
              <a:t>الكاملة.</a:t>
            </a:r>
            <a:r>
              <a:rPr lang="ar-EG" sz="4400" b="1" dirty="0"/>
              <a:t> ليخلص العالم الذى </a:t>
            </a:r>
            <a:r>
              <a:rPr lang="ar-EG" sz="4400" b="1" dirty="0" err="1"/>
              <a:t>خلقه.</a:t>
            </a:r>
            <a:r>
              <a:rPr lang="ar-EG" sz="4400" b="1" dirty="0"/>
              <a:t> حسب كثرة رأفاته.</a:t>
            </a:r>
            <a:endParaRPr lang="fr-FR" sz="4400" b="1" dirty="0"/>
          </a:p>
        </p:txBody>
      </p:sp>
      <p:sp>
        <p:nvSpPr>
          <p:cNvPr id="12" name="Rectangle 11"/>
          <p:cNvSpPr/>
          <p:nvPr/>
        </p:nvSpPr>
        <p:spPr>
          <a:xfrm>
            <a:off x="623392" y="4293097"/>
            <a:ext cx="10945216" cy="2062103"/>
          </a:xfrm>
          <a:prstGeom prst="rect">
            <a:avLst/>
          </a:prstGeom>
        </p:spPr>
        <p:txBody>
          <a:bodyPr wrap="square">
            <a:spAutoFit/>
          </a:bodyPr>
          <a:lstStyle/>
          <a:p>
            <a:pPr algn="ctr"/>
            <a:r>
              <a:rPr lang="fr-FR" sz="3200" b="1" dirty="0">
                <a:latin typeface="Book Antiqua" pitchFamily="18" charset="0"/>
              </a:rPr>
              <a:t>Voici le Seigneur sortit</a:t>
            </a:r>
          </a:p>
          <a:p>
            <a:pPr algn="ctr"/>
            <a:r>
              <a:rPr lang="fr-FR" sz="3200" b="1" dirty="0">
                <a:latin typeface="Book Antiqua" pitchFamily="18" charset="0"/>
              </a:rPr>
              <a:t>De toi, ô bénie, parfaite</a:t>
            </a:r>
          </a:p>
          <a:p>
            <a:pPr algn="ctr"/>
            <a:r>
              <a:rPr lang="fr-FR" sz="3200" b="1" dirty="0">
                <a:latin typeface="Book Antiqua" pitchFamily="18" charset="0"/>
              </a:rPr>
              <a:t>Pour sauver Sa création</a:t>
            </a:r>
          </a:p>
          <a:p>
            <a:pPr algn="ctr"/>
            <a:r>
              <a:rPr lang="fr-FR" sz="3200" b="1" dirty="0">
                <a:latin typeface="Book Antiqua" pitchFamily="18" charset="0"/>
              </a:rPr>
              <a:t>Par Sa grande compassion</a:t>
            </a:r>
          </a:p>
        </p:txBody>
      </p:sp>
    </p:spTree>
    <p:extLst>
      <p:ext uri="{BB962C8B-B14F-4D97-AF65-F5344CB8AC3E}">
        <p14:creationId xmlns:p14="http://schemas.microsoft.com/office/powerpoint/2010/main" val="3576555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55440" y="2548845"/>
            <a:ext cx="10009112" cy="729430"/>
          </a:xfrm>
          <a:prstGeom prst="rect">
            <a:avLst/>
          </a:prstGeom>
        </p:spPr>
        <p:txBody>
          <a:bodyPr wrap="square">
            <a:spAutoFit/>
          </a:bodyPr>
          <a:lstStyle/>
          <a:p>
            <a:pPr algn="ctr" rtl="1">
              <a:lnSpc>
                <a:spcPct val="115000"/>
              </a:lnSpc>
              <a:spcAft>
                <a:spcPts val="0"/>
              </a:spcAft>
            </a:pPr>
            <a:r>
              <a:rPr lang="ar-SA" sz="3600" b="1" dirty="0">
                <a:solidFill>
                  <a:srgbClr val="C00000"/>
                </a:solidFill>
              </a:rPr>
              <a:t>لبش الهوس الأول</a:t>
            </a:r>
            <a:r>
              <a:rPr lang="fr-FR" sz="3600" b="1" dirty="0">
                <a:solidFill>
                  <a:srgbClr val="C00000"/>
                </a:solidFill>
              </a:rPr>
              <a:t>  Interprétation du 1</a:t>
            </a:r>
            <a:r>
              <a:rPr lang="fr-FR" sz="3600" b="1" baseline="30000" dirty="0">
                <a:solidFill>
                  <a:srgbClr val="C00000"/>
                </a:solidFill>
              </a:rPr>
              <a:t>er</a:t>
            </a:r>
            <a:r>
              <a:rPr lang="fr-FR" sz="3600" b="1" dirty="0">
                <a:solidFill>
                  <a:srgbClr val="C00000"/>
                </a:solidFill>
              </a:rPr>
              <a:t> </a:t>
            </a:r>
            <a:r>
              <a:rPr lang="fr-FR" sz="3600" b="1" dirty="0" err="1">
                <a:solidFill>
                  <a:srgbClr val="C00000"/>
                </a:solidFill>
              </a:rPr>
              <a:t>Hos</a:t>
            </a:r>
            <a:r>
              <a:rPr lang="fr-FR" sz="3600" b="1" dirty="0">
                <a:solidFill>
                  <a:srgbClr val="C00000"/>
                </a:solidFill>
              </a:rPr>
              <a:t> - </a:t>
            </a:r>
            <a:endParaRPr lang="fr-FR" sz="4000" b="1" dirty="0">
              <a:solidFill>
                <a:srgbClr val="C00000"/>
              </a:solidFill>
              <a:latin typeface="Friz Quadrata TT"/>
              <a:ea typeface="Calibri"/>
              <a:cs typeface="Arial"/>
            </a:endParaRPr>
          </a:p>
        </p:txBody>
      </p:sp>
    </p:spTree>
    <p:extLst>
      <p:ext uri="{BB962C8B-B14F-4D97-AF65-F5344CB8AC3E}">
        <p14:creationId xmlns:p14="http://schemas.microsoft.com/office/powerpoint/2010/main" val="341849455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18521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Tenhwc</a:t>
            </a:r>
            <a:r>
              <a:rPr lang="fr-FR" sz="3400" b="1" dirty="0">
                <a:latin typeface="CS Avva Shenouda" pitchFamily="34" charset="0"/>
              </a:rPr>
              <a:t> `</a:t>
            </a:r>
            <a:r>
              <a:rPr lang="fr-FR" sz="3400" b="1" dirty="0" err="1">
                <a:latin typeface="CS Avva Shenouda" pitchFamily="34" charset="0"/>
              </a:rPr>
              <a:t>erof</a:t>
            </a:r>
            <a:r>
              <a:rPr lang="fr-FR" sz="3400" b="1" dirty="0">
                <a:latin typeface="CS Avva Shenouda" pitchFamily="34" charset="0"/>
              </a:rPr>
              <a:t> </a:t>
            </a:r>
            <a:r>
              <a:rPr lang="fr-FR" sz="3400" b="1" dirty="0" err="1">
                <a:latin typeface="CS Avva Shenouda" pitchFamily="34" charset="0"/>
              </a:rPr>
              <a:t>ten</a:t>
            </a:r>
            <a:r>
              <a:rPr lang="fr-FR" sz="3400" b="1" dirty="0">
                <a:latin typeface="CS Avva Shenouda" pitchFamily="34" charset="0"/>
              </a:rPr>
              <a:t>]`</a:t>
            </a:r>
            <a:r>
              <a:rPr lang="fr-FR" sz="3400" b="1" dirty="0" err="1">
                <a:latin typeface="CS Avva Shenouda" pitchFamily="34" charset="0"/>
              </a:rPr>
              <a:t>wou</a:t>
            </a:r>
            <a:r>
              <a:rPr lang="fr-FR" sz="3400" b="1" dirty="0">
                <a:latin typeface="CS Avva Shenouda" pitchFamily="34" charset="0"/>
              </a:rPr>
              <a:t> </a:t>
            </a:r>
            <a:r>
              <a:rPr lang="fr-FR" sz="3400" b="1" dirty="0" err="1">
                <a:latin typeface="CS Avva Shenouda" pitchFamily="34" charset="0"/>
              </a:rPr>
              <a:t>naf</a:t>
            </a:r>
            <a:r>
              <a:rPr lang="fr-FR" sz="3400" b="1" dirty="0">
                <a:latin typeface="CS Avva Shenouda" pitchFamily="34" charset="0"/>
              </a:rPr>
              <a:t> @ </a:t>
            </a:r>
            <a:r>
              <a:rPr lang="fr-FR" sz="3400" b="1" dirty="0" err="1">
                <a:latin typeface="CS Avva Shenouda" pitchFamily="34" charset="0"/>
              </a:rPr>
              <a:t>tenerhou</a:t>
            </a:r>
            <a:r>
              <a:rPr lang="fr-FR" sz="3400" b="1" dirty="0">
                <a:latin typeface="CS Avva Shenouda" pitchFamily="34" charset="0"/>
              </a:rPr>
              <a:t>`o [ici `</a:t>
            </a:r>
            <a:r>
              <a:rPr lang="fr-FR" sz="3400" b="1" dirty="0" err="1">
                <a:latin typeface="CS Avva Shenouda" pitchFamily="34" charset="0"/>
              </a:rPr>
              <a:t>mmof</a:t>
            </a:r>
            <a:r>
              <a:rPr lang="fr-FR" sz="3400" b="1" dirty="0">
                <a:latin typeface="CS Avva Shenouda" pitchFamily="34" charset="0"/>
              </a:rPr>
              <a:t> @ </a:t>
            </a:r>
            <a:r>
              <a:rPr lang="fr-FR" sz="3400" b="1" dirty="0" err="1">
                <a:latin typeface="CS Avva Shenouda" pitchFamily="34" charset="0"/>
              </a:rPr>
              <a:t>hwc</a:t>
            </a:r>
            <a:r>
              <a:rPr lang="fr-FR" sz="3400" b="1" dirty="0">
                <a:latin typeface="CS Avva Shenouda" pitchFamily="34" charset="0"/>
              </a:rPr>
              <a:t> `</a:t>
            </a:r>
            <a:r>
              <a:rPr lang="fr-FR" sz="3400" b="1" dirty="0" err="1">
                <a:latin typeface="CS Avva Shenouda" pitchFamily="34" charset="0"/>
              </a:rPr>
              <a:t>aga;oc</a:t>
            </a:r>
            <a:r>
              <a:rPr lang="fr-FR" sz="3400" b="1" dirty="0">
                <a:latin typeface="CS Avva Shenouda" pitchFamily="34" charset="0"/>
              </a:rPr>
              <a:t> </a:t>
            </a:r>
            <a:r>
              <a:rPr lang="fr-FR" sz="3400" b="1" dirty="0" err="1">
                <a:latin typeface="CS Avva Shenouda" pitchFamily="34" charset="0"/>
              </a:rPr>
              <a:t>ouoh</a:t>
            </a:r>
            <a:r>
              <a:rPr lang="fr-FR" sz="3400" b="1" dirty="0">
                <a:latin typeface="CS Avva Shenouda" pitchFamily="34" charset="0"/>
              </a:rPr>
              <a:t> `</a:t>
            </a:r>
            <a:r>
              <a:rPr lang="fr-FR" sz="3400" b="1" dirty="0" err="1">
                <a:latin typeface="CS Avva Shenouda" pitchFamily="34" charset="0"/>
              </a:rPr>
              <a:t>mmairwmi</a:t>
            </a:r>
            <a:r>
              <a:rPr lang="fr-FR" sz="3400" b="1" dirty="0">
                <a:latin typeface="CS Avva Shenouda" pitchFamily="34" charset="0"/>
              </a:rPr>
              <a:t> @ </a:t>
            </a:r>
          </a:p>
          <a:p>
            <a:pPr algn="just"/>
            <a:r>
              <a:rPr lang="fr-FR" sz="3400" b="1" dirty="0" err="1">
                <a:latin typeface="CS Avva Shenouda" pitchFamily="34" charset="0"/>
              </a:rPr>
              <a:t>nai</a:t>
            </a:r>
            <a:r>
              <a:rPr lang="fr-FR" sz="3400" b="1" dirty="0">
                <a:latin typeface="CS Avva Shenouda" pitchFamily="34" charset="0"/>
              </a:rPr>
              <a:t> nan kata </a:t>
            </a:r>
            <a:r>
              <a:rPr lang="fr-FR" sz="3400" b="1" dirty="0" err="1">
                <a:latin typeface="CS Avva Shenouda" pitchFamily="34" charset="0"/>
              </a:rPr>
              <a:t>peknis</a:t>
            </a:r>
            <a:r>
              <a:rPr lang="fr-FR" sz="3400" b="1" dirty="0">
                <a:latin typeface="CS Avva Shenouda" pitchFamily="34" charset="0"/>
              </a:rPr>
              <a:t>] `</a:t>
            </a:r>
            <a:r>
              <a:rPr lang="fr-FR" sz="3400" b="1" dirty="0" err="1">
                <a:latin typeface="CS Avva Shenouda" pitchFamily="34" charset="0"/>
              </a:rPr>
              <a:t>nnai</a:t>
            </a:r>
            <a:r>
              <a:rPr lang="fr-FR" sz="34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نسبحه </a:t>
            </a:r>
            <a:r>
              <a:rPr lang="ar-EG" sz="4400" b="1" dirty="0" err="1"/>
              <a:t>ونمجده.</a:t>
            </a:r>
            <a:r>
              <a:rPr lang="ar-EG" sz="4400" b="1" dirty="0"/>
              <a:t> ونزيده </a:t>
            </a:r>
            <a:r>
              <a:rPr lang="ar-EG" sz="4400" b="1" dirty="0" err="1"/>
              <a:t>علوا.</a:t>
            </a:r>
            <a:r>
              <a:rPr lang="ar-EG" sz="4400" b="1" dirty="0"/>
              <a:t> كصالح ومحب </a:t>
            </a:r>
            <a:r>
              <a:rPr lang="ar-EG" sz="4400" b="1" dirty="0" err="1"/>
              <a:t>البشر.</a:t>
            </a:r>
            <a:r>
              <a:rPr lang="ar-EG" sz="4400" b="1" dirty="0"/>
              <a:t> ارحمنا كعظيم رحمتك.</a:t>
            </a:r>
            <a:endParaRPr lang="fr-FR" sz="4400" b="1" dirty="0"/>
          </a:p>
        </p:txBody>
      </p:sp>
      <p:sp>
        <p:nvSpPr>
          <p:cNvPr id="12" name="Rectangle 11"/>
          <p:cNvSpPr/>
          <p:nvPr/>
        </p:nvSpPr>
        <p:spPr>
          <a:xfrm>
            <a:off x="239349" y="4293097"/>
            <a:ext cx="11789352" cy="2062103"/>
          </a:xfrm>
          <a:prstGeom prst="rect">
            <a:avLst/>
          </a:prstGeom>
        </p:spPr>
        <p:txBody>
          <a:bodyPr wrap="square">
            <a:spAutoFit/>
          </a:bodyPr>
          <a:lstStyle/>
          <a:p>
            <a:pPr algn="ctr"/>
            <a:r>
              <a:rPr lang="fr-FR" sz="3200" b="1" dirty="0">
                <a:latin typeface="Book Antiqua" pitchFamily="18" charset="0"/>
              </a:rPr>
              <a:t>Nous Le louons, Le glorifions</a:t>
            </a:r>
          </a:p>
          <a:p>
            <a:pPr algn="ctr"/>
            <a:r>
              <a:rPr lang="fr-FR" sz="3200" b="1" dirty="0">
                <a:latin typeface="Book Antiqua" pitchFamily="18" charset="0"/>
              </a:rPr>
              <a:t>Nous L’exaltons, car Il est bon</a:t>
            </a:r>
          </a:p>
          <a:p>
            <a:pPr algn="ctr"/>
            <a:r>
              <a:rPr lang="fr-FR" sz="3200" b="1" dirty="0">
                <a:latin typeface="Book Antiqua" pitchFamily="18" charset="0"/>
              </a:rPr>
              <a:t>Ami des hommes, pitié pour nous</a:t>
            </a:r>
          </a:p>
          <a:p>
            <a:pPr algn="ctr"/>
            <a:r>
              <a:rPr lang="fr-FR" sz="3200" b="1" dirty="0">
                <a:latin typeface="Book Antiqua" pitchFamily="18" charset="0"/>
              </a:rPr>
              <a:t>Par Ta grande miséricorde</a:t>
            </a:r>
          </a:p>
        </p:txBody>
      </p:sp>
    </p:spTree>
    <p:extLst>
      <p:ext uri="{BB962C8B-B14F-4D97-AF65-F5344CB8AC3E}">
        <p14:creationId xmlns:p14="http://schemas.microsoft.com/office/powerpoint/2010/main" val="159192926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yetacjem</a:t>
            </a:r>
            <a:r>
              <a:rPr lang="fr-FR" sz="3600" b="1" dirty="0">
                <a:latin typeface="CS Avva Shenouda" pitchFamily="34" charset="0"/>
              </a:rPr>
              <a:t> `</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yetacmec</a:t>
            </a:r>
            <a:r>
              <a:rPr lang="fr-FR" sz="3600" b="1" dirty="0">
                <a:latin typeface="CS Avva Shenouda" pitchFamily="34" charset="0"/>
              </a:rPr>
              <a:t> P=,=c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677656"/>
          </a:xfrm>
          <a:prstGeom prst="rect">
            <a:avLst/>
          </a:prstGeom>
        </p:spPr>
        <p:txBody>
          <a:bodyPr wrap="square">
            <a:spAutoFit/>
          </a:bodyPr>
          <a:lstStyle/>
          <a:p>
            <a:pPr algn="just" rtl="1"/>
            <a:r>
              <a:rPr lang="ar-EG" sz="4200" b="1" dirty="0"/>
              <a:t>السلام لك يا ممتلئة </a:t>
            </a:r>
            <a:r>
              <a:rPr lang="ar-EG" sz="4200" b="1" dirty="0" err="1"/>
              <a:t>نعمة.</a:t>
            </a:r>
            <a:r>
              <a:rPr lang="ar-EG" sz="4200" b="1" dirty="0"/>
              <a:t> السلام لك يا من وجدت </a:t>
            </a:r>
            <a:r>
              <a:rPr lang="ar-EG" sz="4200" b="1" dirty="0" err="1"/>
              <a:t>نعمة.</a:t>
            </a:r>
            <a:r>
              <a:rPr lang="ar-EG" sz="4200" b="1" dirty="0"/>
              <a:t> السلام لك يا من ولدت </a:t>
            </a:r>
            <a:r>
              <a:rPr lang="ar-EG" sz="4200" b="1" dirty="0" err="1"/>
              <a:t>المسيح.</a:t>
            </a:r>
            <a:r>
              <a:rPr lang="ar-EG" sz="4200" b="1" dirty="0"/>
              <a:t> الرب معك.</a:t>
            </a:r>
            <a:endParaRPr lang="fr-FR" sz="42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 </a:t>
            </a:r>
          </a:p>
          <a:p>
            <a:pPr algn="ctr"/>
            <a:r>
              <a:rPr lang="fr-FR" sz="3200" b="1" dirty="0">
                <a:latin typeface="Book Antiqua" pitchFamily="18" charset="0"/>
              </a:rPr>
              <a:t>salut à toi qui trouva grâce,</a:t>
            </a:r>
          </a:p>
          <a:p>
            <a:pPr algn="ctr"/>
            <a:r>
              <a:rPr lang="fr-FR" sz="3200" b="1" dirty="0">
                <a:latin typeface="Book Antiqua" pitchFamily="18" charset="0"/>
              </a:rPr>
              <a:t> salut à toi qui enfanta le Christ, </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2505492259"/>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dirty="0"/>
          </a:p>
        </p:txBody>
      </p:sp>
      <p:sp>
        <p:nvSpPr>
          <p:cNvPr id="6" name="Rectangle 5"/>
          <p:cNvSpPr/>
          <p:nvPr/>
        </p:nvSpPr>
        <p:spPr>
          <a:xfrm>
            <a:off x="0" y="980728"/>
            <a:ext cx="12192000" cy="861774"/>
          </a:xfrm>
          <a:prstGeom prst="rect">
            <a:avLst/>
          </a:prstGeom>
        </p:spPr>
        <p:txBody>
          <a:bodyPr wrap="square">
            <a:spAutoFit/>
          </a:bodyPr>
          <a:lstStyle/>
          <a:p>
            <a:pPr algn="ctr"/>
            <a:r>
              <a:rPr lang="fr-FR" sz="5000" dirty="0" err="1">
                <a:latin typeface="CS Avva Shenouda" pitchFamily="34" charset="0"/>
              </a:rPr>
              <a:t>Pilwbs</a:t>
            </a:r>
            <a:r>
              <a:rPr lang="fr-FR" sz="5000" dirty="0">
                <a:latin typeface="CS Avva Shenouda" pitchFamily="34" charset="0"/>
              </a:rPr>
              <a:t> </a:t>
            </a:r>
            <a:r>
              <a:rPr lang="fr-FR" sz="5000" dirty="0" err="1">
                <a:latin typeface="CS Avva Shenouda" pitchFamily="34" charset="0"/>
              </a:rPr>
              <a:t>Batoc</a:t>
            </a:r>
            <a:endParaRPr lang="fr-FR" sz="5000" dirty="0">
              <a:latin typeface="CS Avva Shenouda" pitchFamily="34" charset="0"/>
            </a:endParaRPr>
          </a:p>
        </p:txBody>
      </p:sp>
      <p:sp>
        <p:nvSpPr>
          <p:cNvPr id="7" name="Rectangle 6"/>
          <p:cNvSpPr/>
          <p:nvPr/>
        </p:nvSpPr>
        <p:spPr>
          <a:xfrm>
            <a:off x="0" y="2276872"/>
            <a:ext cx="12192000" cy="1754326"/>
          </a:xfrm>
          <a:prstGeom prst="rect">
            <a:avLst/>
          </a:prstGeom>
        </p:spPr>
        <p:txBody>
          <a:bodyPr wrap="square">
            <a:spAutoFit/>
          </a:bodyPr>
          <a:lstStyle/>
          <a:p>
            <a:pPr algn="ctr"/>
            <a:r>
              <a:rPr lang="fr-FR" sz="5400" b="1" dirty="0">
                <a:latin typeface="Book Antiqua" pitchFamily="18" charset="0"/>
              </a:rPr>
              <a:t>1</a:t>
            </a:r>
            <a:r>
              <a:rPr lang="fr-FR" sz="5400" b="1" baseline="30000" dirty="0">
                <a:latin typeface="Book Antiqua" pitchFamily="18" charset="0"/>
              </a:rPr>
              <a:t>ère</a:t>
            </a:r>
            <a:r>
              <a:rPr lang="fr-FR" sz="5400" b="1" dirty="0">
                <a:latin typeface="Book Antiqua" pitchFamily="18" charset="0"/>
              </a:rPr>
              <a:t> explication </a:t>
            </a:r>
            <a:r>
              <a:rPr lang="fr-FR" sz="5400" b="1" dirty="0" err="1">
                <a:latin typeface="Book Antiqua" pitchFamily="18" charset="0"/>
              </a:rPr>
              <a:t>Watos</a:t>
            </a:r>
            <a:r>
              <a:rPr lang="fr-FR" sz="5400" b="1" dirty="0">
                <a:latin typeface="Book Antiqua" pitchFamily="18" charset="0"/>
              </a:rPr>
              <a:t> pour la théotokie du samedi</a:t>
            </a:r>
          </a:p>
        </p:txBody>
      </p:sp>
    </p:spTree>
    <p:extLst>
      <p:ext uri="{BB962C8B-B14F-4D97-AF65-F5344CB8AC3E}">
        <p14:creationId xmlns:p14="http://schemas.microsoft.com/office/powerpoint/2010/main" val="2159601305"/>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t>
            </a:r>
            <a:r>
              <a:rPr lang="fr-FR" sz="3600" b="1" dirty="0" err="1">
                <a:latin typeface="Avva_Marcos" pitchFamily="82" charset="0"/>
              </a:rPr>
              <a:t>X</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nat;wleb</a:t>
            </a:r>
            <a:r>
              <a:rPr lang="fr-FR" sz="3600" b="1" dirty="0">
                <a:latin typeface="CS Avva Shenouda" pitchFamily="34" charset="0"/>
              </a:rPr>
              <a:t> @ </a:t>
            </a:r>
            <a:r>
              <a:rPr lang="fr-FR" sz="3600" b="1" dirty="0" err="1">
                <a:latin typeface="CS Avva Shenouda" pitchFamily="34" charset="0"/>
              </a:rPr>
              <a:t>pikumillion</a:t>
            </a:r>
            <a:r>
              <a:rPr lang="fr-FR" sz="3600" b="1" dirty="0">
                <a:latin typeface="CS Avva Shenouda" pitchFamily="34" charset="0"/>
              </a:rPr>
              <a:t> </a:t>
            </a:r>
            <a:r>
              <a:rPr lang="fr-FR" sz="3600" b="1" dirty="0" err="1">
                <a:latin typeface="CS Avva Shenouda" pitchFamily="34" charset="0"/>
              </a:rPr>
              <a:t>etcwtp</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oikoumeny</a:t>
            </a:r>
            <a:r>
              <a:rPr lang="fr-FR" sz="3600" b="1" dirty="0">
                <a:latin typeface="CS Avva Shenouda" pitchFamily="34" charset="0"/>
              </a:rPr>
              <a:t> </a:t>
            </a:r>
            <a:r>
              <a:rPr lang="fr-FR" sz="3600" b="1" dirty="0" err="1">
                <a:latin typeface="CS Avva Shenouda" pitchFamily="34" charset="0"/>
              </a:rPr>
              <a:t>tyrc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لك يا </a:t>
            </a:r>
            <a:r>
              <a:rPr lang="ar-EG" sz="4400" b="1" dirty="0" err="1"/>
              <a:t>ممتلئة.</a:t>
            </a:r>
            <a:r>
              <a:rPr lang="ar-EG" sz="4400" b="1" dirty="0"/>
              <a:t> نعمة العذراء غير </a:t>
            </a:r>
            <a:r>
              <a:rPr lang="ar-EG" sz="4400" b="1" dirty="0" err="1"/>
              <a:t>الدنسة.</a:t>
            </a:r>
            <a:r>
              <a:rPr lang="ar-EG" sz="4400" b="1" dirty="0"/>
              <a:t> الإناء </a:t>
            </a:r>
            <a:r>
              <a:rPr lang="ar-EG" sz="4400" b="1" dirty="0" err="1"/>
              <a:t>المختار.</a:t>
            </a:r>
            <a:r>
              <a:rPr lang="ar-EG" sz="4400" b="1" dirty="0"/>
              <a:t> لكل المسكونة.</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Toi la Vierge sans souillure, </a:t>
            </a:r>
          </a:p>
          <a:p>
            <a:pPr algn="ctr"/>
            <a:r>
              <a:rPr lang="fr-FR" sz="3200" b="1" dirty="0">
                <a:latin typeface="Book Antiqua" pitchFamily="18" charset="0"/>
              </a:rPr>
              <a:t>Et tu es l’urne choisie</a:t>
            </a:r>
          </a:p>
          <a:p>
            <a:pPr algn="ctr"/>
            <a:r>
              <a:rPr lang="fr-FR" sz="3200" b="1" dirty="0">
                <a:latin typeface="Book Antiqua" pitchFamily="18" charset="0"/>
              </a:rPr>
              <a:t>Pour la terre tout entière.</a:t>
            </a:r>
          </a:p>
        </p:txBody>
      </p:sp>
    </p:spTree>
    <p:extLst>
      <p:ext uri="{BB962C8B-B14F-4D97-AF65-F5344CB8AC3E}">
        <p14:creationId xmlns:p14="http://schemas.microsoft.com/office/powerpoint/2010/main" val="74372278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Pilampac</a:t>
            </a:r>
            <a:r>
              <a:rPr lang="fr-FR" sz="3600" b="1" dirty="0">
                <a:latin typeface="CS Avva Shenouda" pitchFamily="34" charset="0"/>
              </a:rPr>
              <a:t> `</a:t>
            </a:r>
            <a:r>
              <a:rPr lang="fr-FR" sz="3600" b="1" dirty="0" err="1">
                <a:latin typeface="CS Avva Shenouda" pitchFamily="34" charset="0"/>
              </a:rPr>
              <a:t>nat</a:t>
            </a:r>
            <a:r>
              <a:rPr lang="fr-FR" sz="3600" b="1" dirty="0">
                <a:latin typeface="CS Avva Shenouda" pitchFamily="34" charset="0"/>
              </a:rPr>
              <a:t>[</a:t>
            </a:r>
            <a:r>
              <a:rPr lang="fr-FR" sz="3600" b="1" dirty="0" err="1">
                <a:latin typeface="CS Avva Shenouda" pitchFamily="34" charset="0"/>
              </a:rPr>
              <a:t>eno</a:t>
            </a:r>
            <a:r>
              <a:rPr lang="fr-FR" sz="3600" b="1" dirty="0">
                <a:latin typeface="CS Avva Shenouda" pitchFamily="34" charset="0"/>
              </a:rPr>
              <a:t> @ `</a:t>
            </a:r>
            <a:r>
              <a:rPr lang="fr-FR" sz="3600" b="1" dirty="0" err="1">
                <a:latin typeface="CS Avva Shenouda" pitchFamily="34" charset="0"/>
              </a:rPr>
              <a:t>psousou</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par;eni`a</a:t>
            </a:r>
            <a:r>
              <a:rPr lang="fr-FR" sz="3600" b="1" dirty="0">
                <a:latin typeface="CS Avva Shenouda" pitchFamily="34" charset="0"/>
              </a:rPr>
              <a:t> @ pi`</a:t>
            </a:r>
            <a:r>
              <a:rPr lang="fr-FR" sz="3600" b="1" dirty="0" err="1">
                <a:latin typeface="CS Avva Shenouda" pitchFamily="34" charset="0"/>
              </a:rPr>
              <a:t>ervei</a:t>
            </a:r>
            <a:r>
              <a:rPr lang="fr-FR" sz="3600" b="1" dirty="0">
                <a:latin typeface="CS Avva Shenouda" pitchFamily="34" charset="0"/>
              </a:rPr>
              <a:t> `</a:t>
            </a:r>
            <a:r>
              <a:rPr lang="fr-FR" sz="3600" b="1" dirty="0" err="1">
                <a:latin typeface="CS Avva Shenouda" pitchFamily="34" charset="0"/>
              </a:rPr>
              <a:t>natbwl</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pi`</a:t>
            </a:r>
            <a:r>
              <a:rPr lang="fr-FR" sz="3600" b="1" dirty="0" err="1">
                <a:latin typeface="CS Avva Shenouda" pitchFamily="34" charset="0"/>
              </a:rPr>
              <a:t>sbwt</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pinah</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المصباح غير </a:t>
            </a:r>
            <a:r>
              <a:rPr lang="ar-EG" sz="4400" b="1" dirty="0" err="1"/>
              <a:t>المُطفأ.</a:t>
            </a:r>
            <a:r>
              <a:rPr lang="ar-EG" sz="4400" b="1" dirty="0"/>
              <a:t> فخر </a:t>
            </a:r>
            <a:r>
              <a:rPr lang="ar-EG" sz="4400" b="1" dirty="0" err="1"/>
              <a:t>البتولية.</a:t>
            </a:r>
            <a:r>
              <a:rPr lang="ar-EG" sz="4400" b="1" dirty="0"/>
              <a:t> الهيكل غير </a:t>
            </a:r>
            <a:r>
              <a:rPr lang="ar-EG" sz="4400" b="1" dirty="0" err="1"/>
              <a:t>المُنقض.</a:t>
            </a:r>
            <a:r>
              <a:rPr lang="ar-EG" sz="4400" b="1" dirty="0"/>
              <a:t> وقضيب الإيمان.</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Toi la lampe non éteinte</a:t>
            </a:r>
          </a:p>
          <a:p>
            <a:pPr algn="ctr"/>
            <a:r>
              <a:rPr lang="fr-FR" sz="3200" b="1" dirty="0">
                <a:latin typeface="Book Antiqua" pitchFamily="18" charset="0"/>
              </a:rPr>
              <a:t>Fierté de la chasteté</a:t>
            </a:r>
          </a:p>
          <a:p>
            <a:pPr algn="ctr"/>
            <a:r>
              <a:rPr lang="fr-FR" sz="3200" b="1" dirty="0">
                <a:latin typeface="Book Antiqua" pitchFamily="18" charset="0"/>
              </a:rPr>
              <a:t>Sanctuaire préservé</a:t>
            </a:r>
          </a:p>
          <a:p>
            <a:pPr algn="ctr"/>
            <a:r>
              <a:rPr lang="fr-FR" sz="3200" b="1" dirty="0">
                <a:latin typeface="Book Antiqua" pitchFamily="18" charset="0"/>
              </a:rPr>
              <a:t>Et le sceptre de la Foi.</a:t>
            </a:r>
          </a:p>
        </p:txBody>
      </p:sp>
    </p:spTree>
    <p:extLst>
      <p:ext uri="{BB962C8B-B14F-4D97-AF65-F5344CB8AC3E}">
        <p14:creationId xmlns:p14="http://schemas.microsoft.com/office/powerpoint/2010/main" val="2865381334"/>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Ma]ho `</a:t>
            </a:r>
            <a:r>
              <a:rPr lang="fr-FR" sz="3600" b="1" dirty="0" err="1">
                <a:latin typeface="CS Avva Shenouda" pitchFamily="34" charset="0"/>
              </a:rPr>
              <a:t>mvyetaremacf</a:t>
            </a:r>
            <a:r>
              <a:rPr lang="fr-FR" sz="3600" b="1" dirty="0">
                <a:latin typeface="CS Avva Shenouda" pitchFamily="34" charset="0"/>
              </a:rPr>
              <a:t> @ </a:t>
            </a:r>
            <a:r>
              <a:rPr lang="fr-FR" sz="3600" b="1" dirty="0" err="1">
                <a:latin typeface="CS Avva Shenouda" pitchFamily="34" charset="0"/>
              </a:rPr>
              <a:t>Pencwtyr</a:t>
            </a:r>
            <a:r>
              <a:rPr lang="fr-FR" sz="3600" b="1" dirty="0">
                <a:latin typeface="CS Avva Shenouda" pitchFamily="34" charset="0"/>
              </a:rPr>
              <a:t> `n`</a:t>
            </a:r>
            <a:r>
              <a:rPr lang="fr-FR" sz="3600" b="1" dirty="0" err="1">
                <a:latin typeface="CS Avva Shenouda" pitchFamily="34" charset="0"/>
              </a:rPr>
              <a:t>aga;oc</a:t>
            </a:r>
            <a:r>
              <a:rPr lang="fr-FR" sz="3600" b="1" dirty="0">
                <a:latin typeface="CS Avva Shenouda" pitchFamily="34" charset="0"/>
              </a:rPr>
              <a:t> @ `</a:t>
            </a:r>
            <a:r>
              <a:rPr lang="fr-FR" sz="3600" b="1" dirty="0" err="1">
                <a:latin typeface="CS Avva Shenouda" pitchFamily="34" charset="0"/>
              </a:rPr>
              <a:t>ntef`wli</a:t>
            </a:r>
            <a:r>
              <a:rPr lang="fr-FR" sz="3600" b="1" dirty="0">
                <a:latin typeface="CS Avva Shenouda" pitchFamily="34" charset="0"/>
              </a:rPr>
              <a:t> `</a:t>
            </a:r>
            <a:r>
              <a:rPr lang="fr-FR" sz="3600" b="1" dirty="0" err="1">
                <a:latin typeface="CS Avva Shenouda" pitchFamily="34" charset="0"/>
              </a:rPr>
              <a:t>nnaiqici</a:t>
            </a:r>
            <a:r>
              <a:rPr lang="fr-FR" sz="3600" b="1" dirty="0">
                <a:latin typeface="CS Avva Shenouda" pitchFamily="34" charset="0"/>
              </a:rPr>
              <a:t> `</a:t>
            </a:r>
            <a:r>
              <a:rPr lang="fr-FR" sz="3600" b="1" dirty="0" err="1">
                <a:latin typeface="CS Avva Shenouda" pitchFamily="34" charset="0"/>
              </a:rPr>
              <a:t>ebolharon</a:t>
            </a:r>
            <a:r>
              <a:rPr lang="fr-FR" sz="3600" b="1" dirty="0">
                <a:latin typeface="CS Avva Shenouda" pitchFamily="34" charset="0"/>
              </a:rPr>
              <a:t> @ `</a:t>
            </a:r>
            <a:r>
              <a:rPr lang="fr-FR" sz="3600" b="1" dirty="0" err="1">
                <a:latin typeface="CS Avva Shenouda" pitchFamily="34" charset="0"/>
              </a:rPr>
              <a:t>ntefcemni</a:t>
            </a:r>
            <a:r>
              <a:rPr lang="fr-FR" sz="3600" b="1" dirty="0">
                <a:latin typeface="CS Avva Shenouda" pitchFamily="34" charset="0"/>
              </a:rPr>
              <a:t> nan `</a:t>
            </a:r>
            <a:r>
              <a:rPr lang="fr-FR" sz="3600" b="1" dirty="0" err="1">
                <a:latin typeface="CS Avva Shenouda" pitchFamily="34" charset="0"/>
              </a:rPr>
              <a:t>ntefhiryny</a:t>
            </a:r>
            <a:r>
              <a:rPr lang="fr-FR" sz="3600" b="1" dirty="0">
                <a:latin typeface="CS Avva Shenouda" pitchFamily="34" charset="0"/>
              </a:rPr>
              <a:t> @ </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اسألى الذى </a:t>
            </a:r>
            <a:r>
              <a:rPr lang="ar-EG" sz="4400" b="1" dirty="0" err="1"/>
              <a:t>ولدته.</a:t>
            </a:r>
            <a:r>
              <a:rPr lang="ar-EG" sz="4400" b="1" dirty="0"/>
              <a:t> مخلصنا </a:t>
            </a:r>
            <a:r>
              <a:rPr lang="ar-EG" sz="4400" b="1" dirty="0" err="1"/>
              <a:t>الصالح.</a:t>
            </a:r>
            <a:r>
              <a:rPr lang="ar-EG" sz="4400" b="1" dirty="0"/>
              <a:t> أن يرفع عنا هذه </a:t>
            </a:r>
            <a:r>
              <a:rPr lang="ar-EG" sz="4400" b="1" dirty="0" err="1"/>
              <a:t>الأتعاب.</a:t>
            </a:r>
            <a:r>
              <a:rPr lang="ar-EG" sz="4400" b="1" dirty="0"/>
              <a:t> ويقرر لنا سلامه.</a:t>
            </a:r>
            <a:endParaRPr lang="fr-FR" sz="4400" b="1" dirty="0"/>
          </a:p>
        </p:txBody>
      </p:sp>
      <p:sp>
        <p:nvSpPr>
          <p:cNvPr id="12" name="Rectangle 11"/>
          <p:cNvSpPr/>
          <p:nvPr/>
        </p:nvSpPr>
        <p:spPr>
          <a:xfrm>
            <a:off x="911424" y="4077073"/>
            <a:ext cx="10273141" cy="2062103"/>
          </a:xfrm>
          <a:prstGeom prst="rect">
            <a:avLst/>
          </a:prstGeom>
        </p:spPr>
        <p:txBody>
          <a:bodyPr wrap="square">
            <a:spAutoFit/>
          </a:bodyPr>
          <a:lstStyle/>
          <a:p>
            <a:pPr algn="ctr"/>
            <a:r>
              <a:rPr lang="fr-FR" sz="3200" b="1" dirty="0">
                <a:latin typeface="Book Antiqua" pitchFamily="18" charset="0"/>
              </a:rPr>
              <a:t>Implore Qui tu enfantas</a:t>
            </a:r>
          </a:p>
          <a:p>
            <a:pPr algn="ctr"/>
            <a:r>
              <a:rPr lang="fr-FR" sz="3200" b="1" dirty="0">
                <a:latin typeface="Book Antiqua" pitchFamily="18" charset="0"/>
              </a:rPr>
              <a:t>C’est Lui notre bon Sauveur</a:t>
            </a:r>
          </a:p>
          <a:p>
            <a:pPr algn="ctr"/>
            <a:r>
              <a:rPr lang="fr-FR" sz="3200" b="1" dirty="0">
                <a:latin typeface="Book Antiqua" pitchFamily="18" charset="0"/>
              </a:rPr>
              <a:t>Afin qu’Il soulage nos peines</a:t>
            </a:r>
          </a:p>
          <a:p>
            <a:pPr algn="ctr"/>
            <a:r>
              <a:rPr lang="fr-FR" sz="3200" b="1" dirty="0">
                <a:latin typeface="Book Antiqua" pitchFamily="18" charset="0"/>
              </a:rPr>
              <a:t>Et qu'Il nous accorde Sa paix.</a:t>
            </a:r>
          </a:p>
        </p:txBody>
      </p:sp>
    </p:spTree>
    <p:extLst>
      <p:ext uri="{BB962C8B-B14F-4D97-AF65-F5344CB8AC3E}">
        <p14:creationId xmlns:p14="http://schemas.microsoft.com/office/powerpoint/2010/main" val="31825270"/>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lu,ni`a</a:t>
            </a:r>
            <a:r>
              <a:rPr lang="fr-FR" sz="3600" b="1" dirty="0">
                <a:latin typeface="CS Avva Shenouda" pitchFamily="34" charset="0"/>
              </a:rPr>
              <a:t> `</a:t>
            </a:r>
            <a:r>
              <a:rPr lang="fr-FR" sz="3600" b="1" dirty="0" err="1">
                <a:latin typeface="CS Avva Shenouda" pitchFamily="34" charset="0"/>
              </a:rPr>
              <a:t>nka;aroc</a:t>
            </a:r>
            <a:r>
              <a:rPr lang="fr-FR" sz="3600" b="1" dirty="0">
                <a:latin typeface="CS Avva Shenouda" pitchFamily="34" charset="0"/>
              </a:rPr>
              <a:t> @ ;</a:t>
            </a:r>
            <a:r>
              <a:rPr lang="fr-FR" sz="3600" b="1" dirty="0" err="1">
                <a:latin typeface="CS Avva Shenouda" pitchFamily="34" charset="0"/>
              </a:rPr>
              <a:t>yetacfai</a:t>
            </a:r>
            <a:r>
              <a:rPr lang="fr-FR" sz="3600" b="1" dirty="0">
                <a:latin typeface="CS Avva Shenouda" pitchFamily="34" charset="0"/>
              </a:rPr>
              <a:t> </a:t>
            </a:r>
            <a:r>
              <a:rPr lang="fr-FR" sz="3600" b="1" dirty="0" err="1">
                <a:latin typeface="CS Avva Shenouda" pitchFamily="34" charset="0"/>
              </a:rPr>
              <a:t>qa</a:t>
            </a:r>
            <a:r>
              <a:rPr lang="fr-FR" sz="3600" b="1" dirty="0">
                <a:latin typeface="CS Avva Shenouda" pitchFamily="34" charset="0"/>
              </a:rPr>
              <a:t> </a:t>
            </a:r>
            <a:r>
              <a:rPr lang="fr-FR" sz="3600" b="1" dirty="0" err="1">
                <a:latin typeface="CS Avva Shenouda" pitchFamily="34" charset="0"/>
              </a:rPr>
              <a:t>pilampac</a:t>
            </a:r>
            <a:r>
              <a:rPr lang="fr-FR" sz="3600" b="1" dirty="0">
                <a:latin typeface="CS Avva Shenouda" pitchFamily="34" charset="0"/>
              </a:rPr>
              <a:t> @ pi`,</a:t>
            </a:r>
            <a:r>
              <a:rPr lang="fr-FR" sz="3600" b="1" dirty="0" err="1">
                <a:latin typeface="CS Avva Shenouda" pitchFamily="34" charset="0"/>
              </a:rPr>
              <a:t>rwm</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me;nou</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افرحي يا ممتلئة </a:t>
            </a:r>
            <a:r>
              <a:rPr lang="ar-EG" sz="4400" b="1" dirty="0" err="1"/>
              <a:t>نعمة.</a:t>
            </a:r>
            <a:r>
              <a:rPr lang="ar-EG" sz="4400" b="1" dirty="0"/>
              <a:t> المنارة </a:t>
            </a:r>
            <a:r>
              <a:rPr lang="ar-EG" sz="4400" b="1" dirty="0" err="1"/>
              <a:t>النقية.</a:t>
            </a:r>
            <a:r>
              <a:rPr lang="ar-EG" sz="4400" b="1" dirty="0"/>
              <a:t> حاملة </a:t>
            </a:r>
            <a:r>
              <a:rPr lang="ar-EG" sz="4400" b="1" dirty="0" err="1"/>
              <a:t>المصباح.</a:t>
            </a:r>
            <a:r>
              <a:rPr lang="ar-EG" sz="4400" b="1" dirty="0"/>
              <a:t> نار اللاهوت.</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Toi le luminaire pur</a:t>
            </a:r>
          </a:p>
          <a:p>
            <a:pPr algn="ctr"/>
            <a:r>
              <a:rPr lang="fr-FR" sz="3200" b="1" dirty="0">
                <a:latin typeface="Book Antiqua" pitchFamily="18" charset="0"/>
              </a:rPr>
              <a:t>Toi qui as porté la Lampe</a:t>
            </a:r>
          </a:p>
          <a:p>
            <a:pPr algn="ctr"/>
            <a:r>
              <a:rPr lang="fr-FR" sz="3200" b="1" dirty="0">
                <a:latin typeface="Book Antiqua" pitchFamily="18" charset="0"/>
              </a:rPr>
              <a:t>Feu de la Divinité.</a:t>
            </a:r>
          </a:p>
        </p:txBody>
      </p:sp>
    </p:spTree>
    <p:extLst>
      <p:ext uri="{BB962C8B-B14F-4D97-AF65-F5344CB8AC3E}">
        <p14:creationId xmlns:p14="http://schemas.microsoft.com/office/powerpoint/2010/main" val="713199115"/>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helpic</a:t>
            </a:r>
            <a:r>
              <a:rPr lang="fr-FR" sz="3600" b="1" dirty="0">
                <a:latin typeface="CS Avva Shenouda" pitchFamily="34" charset="0"/>
              </a:rPr>
              <a:t> `</a:t>
            </a:r>
            <a:r>
              <a:rPr lang="fr-FR" sz="3600" b="1" dirty="0" err="1">
                <a:latin typeface="CS Avva Shenouda" pitchFamily="34" charset="0"/>
              </a:rPr>
              <a:t>noujai</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oikoumeny</a:t>
            </a:r>
            <a:r>
              <a:rPr lang="fr-FR" sz="3600" b="1" dirty="0">
                <a:latin typeface="CS Avva Shenouda" pitchFamily="34" charset="0"/>
              </a:rPr>
              <a:t> </a:t>
            </a:r>
            <a:r>
              <a:rPr lang="fr-FR" sz="3600" b="1" dirty="0" err="1">
                <a:latin typeface="CS Avva Shenouda" pitchFamily="34" charset="0"/>
              </a:rPr>
              <a:t>tyrc</a:t>
            </a:r>
            <a:r>
              <a:rPr lang="fr-FR" sz="3600" b="1" dirty="0">
                <a:latin typeface="CS Avva Shenouda" pitchFamily="34" charset="0"/>
              </a:rPr>
              <a:t> @ </a:t>
            </a:r>
            <a:r>
              <a:rPr lang="fr-FR" sz="3600" b="1" dirty="0" err="1">
                <a:latin typeface="CS Avva Shenouda" pitchFamily="34" charset="0"/>
              </a:rPr>
              <a:t>e;by</a:t>
            </a:r>
            <a:r>
              <a:rPr lang="fr-FR" sz="3600" b="1" dirty="0">
                <a:latin typeface="CS Avva Shenouda" pitchFamily="34" charset="0"/>
              </a:rPr>
              <a:t>] </a:t>
            </a:r>
            <a:r>
              <a:rPr lang="fr-FR" sz="3600" b="1" dirty="0" err="1">
                <a:latin typeface="CS Avva Shenouda" pitchFamily="34" charset="0"/>
              </a:rPr>
              <a:t>gar</a:t>
            </a:r>
            <a:r>
              <a:rPr lang="fr-FR" sz="3600" b="1" dirty="0">
                <a:latin typeface="CS Avva Shenouda" pitchFamily="34" charset="0"/>
              </a:rPr>
              <a:t> </a:t>
            </a:r>
            <a:r>
              <a:rPr lang="fr-FR" sz="3600" b="1" dirty="0" err="1">
                <a:latin typeface="CS Avva Shenouda" pitchFamily="34" charset="0"/>
              </a:rPr>
              <a:t>anerremhe</a:t>
            </a:r>
            <a:r>
              <a:rPr lang="fr-FR" sz="3600" b="1" dirty="0">
                <a:latin typeface="CS Avva Shenouda" pitchFamily="34" charset="0"/>
              </a:rPr>
              <a:t> @ `</a:t>
            </a:r>
            <a:r>
              <a:rPr lang="fr-FR" sz="3600" b="1" dirty="0" err="1">
                <a:latin typeface="CS Avva Shenouda" pitchFamily="34" charset="0"/>
              </a:rPr>
              <a:t>ebolha</a:t>
            </a:r>
            <a:r>
              <a:rPr lang="fr-FR" sz="3600" b="1" dirty="0">
                <a:latin typeface="CS Avva Shenouda" pitchFamily="34" charset="0"/>
              </a:rPr>
              <a:t> </a:t>
            </a:r>
            <a:r>
              <a:rPr lang="fr-FR" sz="3600" b="1" dirty="0" err="1">
                <a:latin typeface="CS Avva Shenouda" pitchFamily="34" charset="0"/>
              </a:rPr>
              <a:t>picahou`i</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Eu`a.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افرحي يا رجاء </a:t>
            </a:r>
            <a:r>
              <a:rPr lang="ar-EG" sz="4400" b="1" dirty="0" err="1"/>
              <a:t>خلاص.</a:t>
            </a:r>
            <a:r>
              <a:rPr lang="ar-EG" sz="4400" b="1" dirty="0"/>
              <a:t> كل </a:t>
            </a:r>
            <a:r>
              <a:rPr lang="ar-EG" sz="4400" b="1" dirty="0" err="1"/>
              <a:t>المسكونة.</a:t>
            </a:r>
            <a:r>
              <a:rPr lang="ar-EG" sz="4400" b="1" dirty="0"/>
              <a:t> لأننا من </a:t>
            </a:r>
            <a:r>
              <a:rPr lang="ar-EG" sz="4400" b="1" dirty="0" err="1"/>
              <a:t>أجلك.</a:t>
            </a:r>
            <a:r>
              <a:rPr lang="ar-EG" sz="4400" b="1" dirty="0"/>
              <a:t> عُتقنا من لعنة حواء.</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toi ô espérance</a:t>
            </a:r>
          </a:p>
          <a:p>
            <a:pPr algn="ctr"/>
            <a:r>
              <a:rPr lang="fr-FR" sz="3200" b="1" dirty="0">
                <a:latin typeface="Book Antiqua" pitchFamily="18" charset="0"/>
              </a:rPr>
              <a:t>Du salut de toute la terre</a:t>
            </a:r>
          </a:p>
          <a:p>
            <a:pPr algn="ctr"/>
            <a:r>
              <a:rPr lang="fr-FR" sz="3200" b="1" dirty="0">
                <a:latin typeface="Book Antiqua" pitchFamily="18" charset="0"/>
              </a:rPr>
              <a:t>Par toi nous fûmes libérés</a:t>
            </a:r>
          </a:p>
          <a:p>
            <a:pPr algn="ctr"/>
            <a:r>
              <a:rPr lang="fr-FR" sz="3200" b="1" dirty="0">
                <a:latin typeface="Book Antiqua" pitchFamily="18" charset="0"/>
              </a:rPr>
              <a:t>De la malédiction d'Eve.</a:t>
            </a:r>
          </a:p>
        </p:txBody>
      </p:sp>
    </p:spTree>
    <p:extLst>
      <p:ext uri="{BB962C8B-B14F-4D97-AF65-F5344CB8AC3E}">
        <p14:creationId xmlns:p14="http://schemas.microsoft.com/office/powerpoint/2010/main" val="3004233120"/>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1754326"/>
          </a:xfrm>
          <a:prstGeom prst="rect">
            <a:avLst/>
          </a:prstGeom>
        </p:spPr>
        <p:txBody>
          <a:bodyPr wrap="square">
            <a:spAutoFit/>
          </a:bodyPr>
          <a:lstStyle/>
          <a:p>
            <a:pPr algn="just"/>
            <a:r>
              <a:rPr lang="fr-FR" sz="3600" b="1" dirty="0" err="1">
                <a:latin typeface="CS Avva Shenouda" pitchFamily="34" charset="0"/>
              </a:rPr>
              <a:t>E;by</a:t>
            </a:r>
            <a:r>
              <a:rPr lang="fr-FR" sz="3600" b="1" dirty="0">
                <a:latin typeface="CS Avva Shenouda" pitchFamily="34" charset="0"/>
              </a:rPr>
              <a:t>] on </a:t>
            </a:r>
            <a:r>
              <a:rPr lang="fr-FR" sz="3600" b="1" dirty="0" err="1">
                <a:latin typeface="CS Avva Shenouda" pitchFamily="34" charset="0"/>
              </a:rPr>
              <a:t>anerma</a:t>
            </a:r>
            <a:r>
              <a:rPr lang="fr-FR" sz="3600" b="1" dirty="0">
                <a:latin typeface="CS Avva Shenouda" pitchFamily="34" charset="0"/>
              </a:rPr>
              <a:t>`</a:t>
            </a:r>
            <a:r>
              <a:rPr lang="fr-FR" sz="3600" b="1" dirty="0" err="1">
                <a:latin typeface="CS Avva Shenouda" pitchFamily="34" charset="0"/>
              </a:rPr>
              <a:t>nswpi</a:t>
            </a:r>
            <a:r>
              <a:rPr lang="fr-FR" sz="3600" b="1" dirty="0">
                <a:latin typeface="CS Avva Shenouda" pitchFamily="34" charset="0"/>
              </a:rPr>
              <a:t> @ `</a:t>
            </a:r>
            <a:r>
              <a:rPr lang="fr-FR" sz="3600" b="1" dirty="0" err="1">
                <a:latin typeface="CS Avva Shenouda" pitchFamily="34" charset="0"/>
              </a:rPr>
              <a:t>mPi</a:t>
            </a:r>
            <a:r>
              <a:rPr lang="fr-FR" sz="3600" b="1" dirty="0">
                <a:latin typeface="CS Avva Shenouda" pitchFamily="34" charset="0"/>
              </a:rPr>
              <a:t>`pneuma =e=;=u @ </a:t>
            </a:r>
            <a:r>
              <a:rPr lang="fr-FR" sz="3600" b="1" dirty="0" err="1">
                <a:latin typeface="CS Avva Shenouda" pitchFamily="34" charset="0"/>
              </a:rPr>
              <a:t>vai</a:t>
            </a:r>
            <a:r>
              <a:rPr lang="fr-FR" sz="3600" b="1" dirty="0">
                <a:latin typeface="CS Avva Shenouda" pitchFamily="34" charset="0"/>
              </a:rPr>
              <a:t> </a:t>
            </a:r>
            <a:r>
              <a:rPr lang="fr-FR" sz="3600" b="1" dirty="0" err="1">
                <a:latin typeface="CS Avva Shenouda" pitchFamily="34" charset="0"/>
              </a:rPr>
              <a:t>etaf</a:t>
            </a:r>
            <a:r>
              <a:rPr lang="fr-FR" sz="3600" b="1" dirty="0">
                <a:latin typeface="CS Avva Shenouda" pitchFamily="34" charset="0"/>
              </a:rPr>
              <a:t>`i `e`</a:t>
            </a:r>
            <a:r>
              <a:rPr lang="fr-FR" sz="3600" b="1" dirty="0" err="1">
                <a:latin typeface="CS Avva Shenouda" pitchFamily="34" charset="0"/>
              </a:rPr>
              <a:t>hryi</a:t>
            </a:r>
            <a:r>
              <a:rPr lang="fr-FR" sz="3600" b="1" dirty="0">
                <a:latin typeface="CS Avva Shenouda" pitchFamily="34" charset="0"/>
              </a:rPr>
              <a:t> `</a:t>
            </a:r>
            <a:r>
              <a:rPr lang="fr-FR" sz="3600" b="1" dirty="0" err="1">
                <a:latin typeface="CS Avva Shenouda" pitchFamily="34" charset="0"/>
              </a:rPr>
              <a:t>ejw</a:t>
            </a:r>
            <a:r>
              <a:rPr lang="fr-FR" sz="3600" b="1" dirty="0">
                <a:latin typeface="CS Avva Shenouda" pitchFamily="34" charset="0"/>
              </a:rPr>
              <a:t> @ </a:t>
            </a:r>
            <a:r>
              <a:rPr lang="fr-FR" sz="3600" b="1" dirty="0" err="1">
                <a:latin typeface="CS Avva Shenouda" pitchFamily="34" charset="0"/>
              </a:rPr>
              <a:t>afer</a:t>
            </a:r>
            <a:r>
              <a:rPr lang="fr-FR" sz="3600" b="1" dirty="0">
                <a:latin typeface="CS Avva Shenouda" pitchFamily="34" charset="0"/>
              </a:rPr>
              <a:t>`agi`</a:t>
            </a:r>
            <a:r>
              <a:rPr lang="fr-FR" sz="3600" b="1" dirty="0" err="1">
                <a:latin typeface="CS Avva Shenouda" pitchFamily="34" charset="0"/>
              </a:rPr>
              <a:t>azin</a:t>
            </a:r>
            <a:r>
              <a:rPr lang="fr-FR" sz="3600" b="1" dirty="0">
                <a:latin typeface="CS Avva Shenouda" pitchFamily="34" charset="0"/>
              </a:rPr>
              <a:t> `</a:t>
            </a:r>
            <a:r>
              <a:rPr lang="fr-FR" sz="3600" b="1" dirty="0" err="1">
                <a:latin typeface="CS Avva Shenouda" pitchFamily="34" charset="0"/>
              </a:rPr>
              <a:t>mmo</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ومن أجلك </a:t>
            </a:r>
            <a:r>
              <a:rPr lang="ar-EG" sz="4400" b="1" dirty="0" err="1"/>
              <a:t>أيضاً.</a:t>
            </a:r>
            <a:r>
              <a:rPr lang="ar-EG" sz="4400" b="1" dirty="0"/>
              <a:t> صرنا مسكناً للروح </a:t>
            </a:r>
            <a:r>
              <a:rPr lang="ar-EG" sz="4400" b="1" dirty="0" err="1"/>
              <a:t>القدس.</a:t>
            </a:r>
            <a:r>
              <a:rPr lang="ar-EG" sz="4400" b="1" dirty="0"/>
              <a:t> الذي حل </a:t>
            </a:r>
            <a:r>
              <a:rPr lang="ar-EG" sz="4400" b="1" dirty="0" err="1"/>
              <a:t>عليكِ.</a:t>
            </a:r>
            <a:r>
              <a:rPr lang="ar-EG" sz="4400" b="1" dirty="0"/>
              <a:t> وقدسك.</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Par toi nous sommes devenus</a:t>
            </a:r>
          </a:p>
          <a:p>
            <a:pPr algn="ctr"/>
            <a:r>
              <a:rPr lang="fr-FR" sz="3200" b="1" dirty="0">
                <a:latin typeface="Book Antiqua" pitchFamily="18" charset="0"/>
              </a:rPr>
              <a:t>Une demeure du Saint Esprit</a:t>
            </a:r>
          </a:p>
          <a:p>
            <a:pPr algn="ctr"/>
            <a:r>
              <a:rPr lang="fr-FR" sz="3200" b="1" dirty="0">
                <a:latin typeface="Book Antiqua" pitchFamily="18" charset="0"/>
              </a:rPr>
              <a:t>Lui qui descendit sur toi</a:t>
            </a:r>
          </a:p>
          <a:p>
            <a:pPr algn="ctr"/>
            <a:r>
              <a:rPr lang="fr-FR" sz="3200" b="1" dirty="0">
                <a:latin typeface="Book Antiqua" pitchFamily="18" charset="0"/>
              </a:rPr>
              <a:t>Et qui t'avait sanctifiée</a:t>
            </a:r>
          </a:p>
        </p:txBody>
      </p:sp>
    </p:spTree>
    <p:extLst>
      <p:ext uri="{BB962C8B-B14F-4D97-AF65-F5344CB8AC3E}">
        <p14:creationId xmlns:p14="http://schemas.microsoft.com/office/powerpoint/2010/main" val="3069382652"/>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;y`</a:t>
            </a:r>
            <a:r>
              <a:rPr lang="fr-FR" sz="3600" b="1" dirty="0" err="1">
                <a:latin typeface="CS Avva Shenouda" pitchFamily="34" charset="0"/>
              </a:rPr>
              <a:t>eta</a:t>
            </a:r>
            <a:r>
              <a:rPr lang="fr-FR" sz="3600" b="1" dirty="0">
                <a:latin typeface="CS Avva Shenouda" pitchFamily="34" charset="0"/>
              </a:rPr>
              <a:t> </a:t>
            </a:r>
            <a:r>
              <a:rPr lang="fr-FR" sz="3600" b="1" dirty="0" err="1">
                <a:latin typeface="CS Avva Shenouda" pitchFamily="34" charset="0"/>
              </a:rPr>
              <a:t>Gabriyl</a:t>
            </a:r>
            <a:r>
              <a:rPr lang="fr-FR" sz="3600" b="1" dirty="0">
                <a:latin typeface="CS Avva Shenouda" pitchFamily="34" charset="0"/>
              </a:rPr>
              <a:t> @ </a:t>
            </a:r>
            <a:r>
              <a:rPr lang="fr-FR" sz="3600" b="1" dirty="0" err="1">
                <a:latin typeface="CS Avva Shenouda" pitchFamily="34" charset="0"/>
              </a:rPr>
              <a:t>er,eretizin</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 @ je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`P¡ </a:t>
            </a:r>
            <a:r>
              <a:rPr lang="fr-FR" sz="3600" b="1" dirty="0" err="1">
                <a:latin typeface="CS Avva Shenouda" pitchFamily="34" charset="0"/>
              </a:rPr>
              <a:t>sop</a:t>
            </a:r>
            <a:r>
              <a:rPr lang="fr-FR" sz="3600" b="1" dirty="0">
                <a:latin typeface="CS Avva Shenouda" pitchFamily="34" charset="0"/>
              </a:rPr>
              <a:t> </a:t>
            </a:r>
            <a:r>
              <a:rPr lang="fr-FR" sz="3600" b="1" dirty="0" err="1">
                <a:latin typeface="CS Avva Shenouda" pitchFamily="34" charset="0"/>
              </a:rPr>
              <a:t>neme</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للتى </a:t>
            </a:r>
            <a:r>
              <a:rPr lang="ar-EG" sz="4400" b="1" dirty="0" err="1"/>
              <a:t>أقرأها.</a:t>
            </a:r>
            <a:r>
              <a:rPr lang="ar-EG" sz="4400" b="1" dirty="0"/>
              <a:t> غبريال السلام </a:t>
            </a:r>
            <a:r>
              <a:rPr lang="ar-EG" sz="4400" b="1" dirty="0" err="1"/>
              <a:t>قائلا.</a:t>
            </a:r>
            <a:r>
              <a:rPr lang="ar-EG" sz="4400" b="1" dirty="0"/>
              <a:t> السلام لك يا ممتلئة نعمة الرب معكِ.</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celle que Gabriel</a:t>
            </a:r>
          </a:p>
          <a:p>
            <a:pPr algn="ctr"/>
            <a:r>
              <a:rPr lang="fr-FR" sz="3200" b="1" dirty="0">
                <a:latin typeface="Book Antiqua" pitchFamily="18" charset="0"/>
              </a:rPr>
              <a:t>A saluée en disant :</a:t>
            </a:r>
          </a:p>
          <a:p>
            <a:pPr algn="ctr"/>
            <a:r>
              <a:rPr lang="fr-FR" sz="3200" b="1" dirty="0">
                <a:latin typeface="Book Antiqua" pitchFamily="18" charset="0"/>
              </a:rPr>
              <a:t>« Salut à toi, pleine de grâce</a:t>
            </a:r>
          </a:p>
          <a:p>
            <a:pPr algn="ctr"/>
            <a:r>
              <a:rPr lang="fr-FR" sz="3200" b="1" dirty="0">
                <a:latin typeface="Book Antiqua" pitchFamily="18" charset="0"/>
              </a:rPr>
              <a:t>Le Seigneur est avec toi. »</a:t>
            </a:r>
          </a:p>
        </p:txBody>
      </p:sp>
    </p:spTree>
    <p:extLst>
      <p:ext uri="{BB962C8B-B14F-4D97-AF65-F5344CB8AC3E}">
        <p14:creationId xmlns:p14="http://schemas.microsoft.com/office/powerpoint/2010/main" val="3083342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00632"/>
            <a:ext cx="5164616" cy="1446550"/>
          </a:xfrm>
          <a:prstGeom prst="rect">
            <a:avLst/>
          </a:prstGeom>
        </p:spPr>
        <p:txBody>
          <a:bodyPr wrap="square">
            <a:spAutoFit/>
          </a:bodyPr>
          <a:lstStyle/>
          <a:p>
            <a:pPr algn="just" rtl="1"/>
            <a:r>
              <a:rPr lang="ar-EG" sz="4400" b="1" dirty="0"/>
              <a:t>قطعًا انقطع ماء البحر. والعمق العميق صار مسلكًا.</a:t>
            </a:r>
            <a:endParaRPr lang="fr-FR" sz="4400" b="1" dirty="0"/>
          </a:p>
        </p:txBody>
      </p:sp>
      <p:sp>
        <p:nvSpPr>
          <p:cNvPr id="6" name="Rectangle 5"/>
          <p:cNvSpPr/>
          <p:nvPr/>
        </p:nvSpPr>
        <p:spPr>
          <a:xfrm>
            <a:off x="431371" y="692696"/>
            <a:ext cx="6240693" cy="2308324"/>
          </a:xfrm>
          <a:prstGeom prst="rect">
            <a:avLst/>
          </a:prstGeom>
        </p:spPr>
        <p:txBody>
          <a:bodyPr wrap="square">
            <a:spAutoFit/>
          </a:bodyPr>
          <a:lstStyle/>
          <a:p>
            <a:pPr algn="just"/>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ouswt</a:t>
            </a:r>
            <a:r>
              <a:rPr lang="fr-FR" sz="3600" b="1" dirty="0">
                <a:latin typeface="CS Avva Shenouda" pitchFamily="34" charset="0"/>
              </a:rPr>
              <a:t> </a:t>
            </a:r>
            <a:r>
              <a:rPr lang="fr-FR" sz="3600" b="1" dirty="0" err="1">
                <a:latin typeface="CS Avva Shenouda" pitchFamily="34" charset="0"/>
              </a:rPr>
              <a:t>afswt</a:t>
            </a:r>
            <a:r>
              <a:rPr lang="fr-FR" sz="3600" b="1" dirty="0">
                <a:latin typeface="CS Avva Shenouda" pitchFamily="34" charset="0"/>
              </a:rPr>
              <a:t> </a:t>
            </a:r>
            <a:r>
              <a:rPr lang="fr-FR" sz="3600" b="1">
                <a:latin typeface="CS Avva Shenouda" pitchFamily="34" charset="0"/>
              </a:rPr>
              <a:t>@ `nje    </a:t>
            </a:r>
            <a:r>
              <a:rPr lang="fr-FR" sz="3600" b="1" err="1">
                <a:latin typeface="CS Avva Shenouda" pitchFamily="34" charset="0"/>
              </a:rPr>
              <a:t>pimwou</a:t>
            </a:r>
            <a:r>
              <a:rPr lang="fr-FR" sz="3600" b="1">
                <a:latin typeface="CS Avva Shenouda" pitchFamily="34" charset="0"/>
              </a:rPr>
              <a:t>    `nte `viom </a:t>
            </a:r>
            <a:r>
              <a:rPr lang="fr-FR" sz="3600" b="1" err="1">
                <a:latin typeface="CS Avva Shenouda" pitchFamily="34" charset="0"/>
              </a:rPr>
              <a:t>ouoh</a:t>
            </a:r>
            <a:r>
              <a:rPr lang="fr-FR" sz="3600" b="1">
                <a:latin typeface="CS Avva Shenouda" pitchFamily="34" charset="0"/>
              </a:rPr>
              <a:t> `vnoun </a:t>
            </a:r>
            <a:r>
              <a:rPr lang="fr-FR" sz="3600" b="1" dirty="0" err="1">
                <a:latin typeface="CS Avva Shenouda" pitchFamily="34" charset="0"/>
              </a:rPr>
              <a:t>etsyk</a:t>
            </a:r>
            <a:r>
              <a:rPr lang="fr-FR" sz="3600" b="1" dirty="0">
                <a:latin typeface="CS Avva Shenouda" pitchFamily="34" charset="0"/>
              </a:rPr>
              <a:t>    @       </a:t>
            </a:r>
            <a:r>
              <a:rPr lang="fr-FR" sz="3600" b="1" dirty="0" err="1">
                <a:latin typeface="CS Avva Shenouda" pitchFamily="34" charset="0"/>
              </a:rPr>
              <a:t>afswpi</a:t>
            </a:r>
            <a:endParaRPr lang="fr-FR" sz="3600" b="1" dirty="0">
              <a:latin typeface="CS Avva Shenouda" pitchFamily="34" charset="0"/>
            </a:endParaRPr>
          </a:p>
          <a:p>
            <a:pPr algn="just"/>
            <a:r>
              <a:rPr lang="fr-FR" sz="3600" b="1">
                <a:latin typeface="CS Avva Shenouda" pitchFamily="34" charset="0"/>
              </a:rPr>
              <a:t> `nouma`mmosi</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Fendue, l'eau de la mer,</a:t>
            </a:r>
          </a:p>
          <a:p>
            <a:pPr algn="ctr"/>
            <a:r>
              <a:rPr lang="fr-FR" sz="3200" b="1" dirty="0">
                <a:latin typeface="Book Antiqua" pitchFamily="18" charset="0"/>
              </a:rPr>
              <a:t>A été séparée</a:t>
            </a:r>
          </a:p>
          <a:p>
            <a:pPr algn="ctr"/>
            <a:r>
              <a:rPr lang="fr-FR" sz="3200" b="1" dirty="0">
                <a:latin typeface="Book Antiqua" pitchFamily="18" charset="0"/>
              </a:rPr>
              <a:t>La grande profondeur</a:t>
            </a:r>
          </a:p>
          <a:p>
            <a:pPr algn="ctr"/>
            <a:r>
              <a:rPr lang="fr-FR" sz="3200" b="1" dirty="0">
                <a:latin typeface="Book Antiqua" pitchFamily="18" charset="0"/>
              </a:rPr>
              <a:t>Est devenue passage</a:t>
            </a:r>
          </a:p>
        </p:txBody>
      </p:sp>
    </p:spTree>
    <p:extLst>
      <p:ext uri="{BB962C8B-B14F-4D97-AF65-F5344CB8AC3E}">
        <p14:creationId xmlns:p14="http://schemas.microsoft.com/office/powerpoint/2010/main" val="1556278548"/>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 `p]ma] </a:t>
            </a:r>
            <a:r>
              <a:rPr lang="fr-FR" sz="3600" b="1" dirty="0" err="1">
                <a:latin typeface="CS Avva Shenouda" pitchFamily="34" charset="0"/>
              </a:rPr>
              <a:t>gar</a:t>
            </a:r>
            <a:r>
              <a:rPr lang="fr-FR" sz="3600" b="1" dirty="0">
                <a:latin typeface="CS Avva Shenouda" pitchFamily="34" charset="0"/>
              </a:rPr>
              <a:t> `m`</a:t>
            </a:r>
            <a:r>
              <a:rPr lang="fr-FR" sz="3600" b="1" dirty="0" err="1">
                <a:latin typeface="CS Avva Shenouda" pitchFamily="34" charset="0"/>
              </a:rPr>
              <a:t>Viwt</a:t>
            </a:r>
            <a:r>
              <a:rPr lang="fr-FR" sz="3600" b="1" dirty="0">
                <a:latin typeface="CS Avva Shenouda" pitchFamily="34" charset="0"/>
              </a:rPr>
              <a:t> @ </a:t>
            </a:r>
            <a:r>
              <a:rPr lang="fr-FR" sz="3600" b="1" dirty="0" err="1">
                <a:latin typeface="CS Avva Shenouda" pitchFamily="34" charset="0"/>
              </a:rPr>
              <a:t>swpi</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pejin</a:t>
            </a:r>
            <a:r>
              <a:rPr lang="fr-FR" sz="3600" b="1" dirty="0">
                <a:latin typeface="CS Avva Shenouda" pitchFamily="34" charset="0"/>
              </a:rPr>
              <a:t>`</a:t>
            </a:r>
            <a:r>
              <a:rPr lang="fr-FR" sz="3600" b="1" dirty="0" err="1">
                <a:latin typeface="CS Avva Shenouda" pitchFamily="34" charset="0"/>
              </a:rPr>
              <a:t>erboki</a:t>
            </a:r>
            <a:r>
              <a:rPr lang="fr-FR" sz="3600" b="1" dirty="0">
                <a:latin typeface="CS Avva Shenouda" pitchFamily="34" charset="0"/>
              </a:rPr>
              <a:t> @ `a `</a:t>
            </a:r>
            <a:r>
              <a:rPr lang="fr-FR" sz="3600" b="1" dirty="0" err="1">
                <a:latin typeface="CS Avva Shenouda" pitchFamily="34" charset="0"/>
              </a:rPr>
              <a:t>tparouci</a:t>
            </a:r>
            <a:r>
              <a:rPr lang="fr-FR" sz="3600" b="1" dirty="0">
                <a:latin typeface="CS Avva Shenouda" pitchFamily="34" charset="0"/>
              </a:rPr>
              <a:t>`a `</a:t>
            </a:r>
            <a:r>
              <a:rPr lang="fr-FR" sz="3600" b="1" dirty="0" err="1">
                <a:latin typeface="CS Avva Shenouda" pitchFamily="34" charset="0"/>
              </a:rPr>
              <a:t>mPisyri</a:t>
            </a:r>
            <a:r>
              <a:rPr lang="fr-FR" sz="3600" b="1" dirty="0">
                <a:latin typeface="CS Avva Shenouda" pitchFamily="34" charset="0"/>
              </a:rPr>
              <a:t> @ </a:t>
            </a:r>
            <a:r>
              <a:rPr lang="fr-FR" sz="3600" b="1" dirty="0" err="1">
                <a:latin typeface="CS Avva Shenouda" pitchFamily="34" charset="0"/>
              </a:rPr>
              <a:t>swpi</a:t>
            </a:r>
            <a:r>
              <a:rPr lang="fr-FR" sz="3600" b="1" dirty="0">
                <a:latin typeface="CS Avva Shenouda" pitchFamily="34" charset="0"/>
              </a:rPr>
              <a:t> `n`</a:t>
            </a:r>
            <a:r>
              <a:rPr lang="fr-FR" sz="3600" b="1" dirty="0" err="1">
                <a:latin typeface="CS Avva Shenouda" pitchFamily="34" charset="0"/>
              </a:rPr>
              <a:t>hryi</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temytra</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لأن مسرة </a:t>
            </a:r>
            <a:r>
              <a:rPr lang="ar-EG" sz="4400" b="1" dirty="0" err="1"/>
              <a:t>الآب.</a:t>
            </a:r>
            <a:r>
              <a:rPr lang="ar-EG" sz="4400" b="1" dirty="0"/>
              <a:t> كانت فى </a:t>
            </a:r>
            <a:r>
              <a:rPr lang="ar-EG" sz="4400" b="1" dirty="0" err="1"/>
              <a:t>حبلك.</a:t>
            </a:r>
            <a:r>
              <a:rPr lang="ar-EG" sz="4400" b="1" dirty="0"/>
              <a:t> وظهور </a:t>
            </a:r>
            <a:r>
              <a:rPr lang="ar-EG" sz="4400" b="1" dirty="0" err="1"/>
              <a:t>الابن.</a:t>
            </a:r>
            <a:r>
              <a:rPr lang="ar-EG" sz="4400" b="1" dirty="0"/>
              <a:t> كان فى أحشائك.</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Car il avait plu au Père</a:t>
            </a:r>
          </a:p>
          <a:p>
            <a:pPr algn="ctr"/>
            <a:r>
              <a:rPr lang="fr-FR" sz="3200" b="1" dirty="0">
                <a:latin typeface="Book Antiqua" pitchFamily="18" charset="0"/>
              </a:rPr>
              <a:t>Que tu </a:t>
            </a:r>
            <a:r>
              <a:rPr lang="fr-FR" sz="3200" b="1" dirty="0" err="1">
                <a:latin typeface="Book Antiqua" pitchFamily="18" charset="0"/>
              </a:rPr>
              <a:t>fûs</a:t>
            </a:r>
            <a:r>
              <a:rPr lang="fr-FR" sz="3200" b="1" dirty="0">
                <a:latin typeface="Book Antiqua" pitchFamily="18" charset="0"/>
              </a:rPr>
              <a:t> enceinte, Marie</a:t>
            </a:r>
          </a:p>
          <a:p>
            <a:pPr algn="ctr"/>
            <a:r>
              <a:rPr lang="fr-FR" sz="3200" b="1" dirty="0">
                <a:latin typeface="Book Antiqua" pitchFamily="18" charset="0"/>
              </a:rPr>
              <a:t>Et la manifestation</a:t>
            </a:r>
          </a:p>
          <a:p>
            <a:pPr algn="ctr"/>
            <a:r>
              <a:rPr lang="fr-FR" sz="3200" b="1" dirty="0">
                <a:latin typeface="Book Antiqua" pitchFamily="18" charset="0"/>
              </a:rPr>
              <a:t>Du Fils fut dans tes entrailles</a:t>
            </a:r>
          </a:p>
        </p:txBody>
      </p:sp>
    </p:spTree>
    <p:extLst>
      <p:ext uri="{BB962C8B-B14F-4D97-AF65-F5344CB8AC3E}">
        <p14:creationId xmlns:p14="http://schemas.microsoft.com/office/powerpoint/2010/main" val="801041251"/>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 Pi`pneuma =e=;=u @ </a:t>
            </a:r>
            <a:r>
              <a:rPr lang="fr-FR" sz="3600" b="1" dirty="0" err="1">
                <a:latin typeface="CS Avva Shenouda" pitchFamily="34" charset="0"/>
              </a:rPr>
              <a:t>moh</a:t>
            </a:r>
            <a:r>
              <a:rPr lang="fr-FR" sz="3600" b="1" dirty="0">
                <a:latin typeface="CS Avva Shenouda" pitchFamily="34" charset="0"/>
              </a:rPr>
              <a:t> `</a:t>
            </a:r>
            <a:r>
              <a:rPr lang="fr-FR" sz="3600" b="1" dirty="0" err="1">
                <a:latin typeface="CS Avva Shenouda" pitchFamily="34" charset="0"/>
              </a:rPr>
              <a:t>mmai</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 </a:t>
            </a:r>
            <a:r>
              <a:rPr lang="fr-FR" sz="3600" b="1" dirty="0" err="1">
                <a:latin typeface="CS Avva Shenouda" pitchFamily="34" charset="0"/>
              </a:rPr>
              <a:t>te'u,y</a:t>
            </a:r>
            <a:r>
              <a:rPr lang="fr-FR" sz="3600" b="1" dirty="0">
                <a:latin typeface="CS Avva Shenouda" pitchFamily="34" charset="0"/>
              </a:rPr>
              <a:t> nem </a:t>
            </a:r>
            <a:r>
              <a:rPr lang="fr-FR" sz="3600" b="1" dirty="0" err="1">
                <a:latin typeface="CS Avva Shenouda" pitchFamily="34" charset="0"/>
              </a:rPr>
              <a:t>pecwma</a:t>
            </a:r>
            <a:r>
              <a:rPr lang="fr-FR" sz="3600" b="1" dirty="0">
                <a:latin typeface="CS Avva Shenouda" pitchFamily="34" charset="0"/>
              </a:rPr>
              <a:t> @ `w Mari`a `;</a:t>
            </a:r>
            <a:r>
              <a:rPr lang="fr-FR" sz="3600" b="1" dirty="0" err="1">
                <a:latin typeface="CS Avva Shenouda" pitchFamily="34" charset="0"/>
              </a:rPr>
              <a:t>mau</a:t>
            </a:r>
            <a:r>
              <a:rPr lang="fr-FR" sz="3600" b="1" dirty="0">
                <a:latin typeface="CS Avva Shenouda" pitchFamily="34" charset="0"/>
              </a:rPr>
              <a:t> `m`V].</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والروح </a:t>
            </a:r>
            <a:r>
              <a:rPr lang="ar-EG" sz="4400" b="1" dirty="0" err="1"/>
              <a:t>القدس.</a:t>
            </a:r>
            <a:r>
              <a:rPr lang="ar-EG" sz="4400" b="1" dirty="0"/>
              <a:t> ملأ كل موضع </a:t>
            </a:r>
            <a:r>
              <a:rPr lang="ar-EG" sz="4400" b="1" dirty="0" err="1"/>
              <a:t>منكِ.</a:t>
            </a:r>
            <a:r>
              <a:rPr lang="ar-EG" sz="4400" b="1" dirty="0"/>
              <a:t> نفسك </a:t>
            </a:r>
            <a:r>
              <a:rPr lang="ar-EG" sz="4400" b="1" dirty="0" err="1"/>
              <a:t>وجسدك.</a:t>
            </a:r>
            <a:r>
              <a:rPr lang="ar-EG" sz="4400" b="1" dirty="0"/>
              <a:t> يا مريم أم الله.</a:t>
            </a:r>
            <a:endParaRPr lang="fr-FR" sz="4400" b="1" dirty="0"/>
          </a:p>
        </p:txBody>
      </p:sp>
      <p:sp>
        <p:nvSpPr>
          <p:cNvPr id="12" name="Rectangle 11"/>
          <p:cNvSpPr/>
          <p:nvPr/>
        </p:nvSpPr>
        <p:spPr>
          <a:xfrm>
            <a:off x="1103445" y="4005064"/>
            <a:ext cx="10081120" cy="2062103"/>
          </a:xfrm>
          <a:prstGeom prst="rect">
            <a:avLst/>
          </a:prstGeom>
        </p:spPr>
        <p:txBody>
          <a:bodyPr wrap="square">
            <a:spAutoFit/>
          </a:bodyPr>
          <a:lstStyle/>
          <a:p>
            <a:pPr algn="ctr"/>
            <a:r>
              <a:rPr lang="fr-FR" sz="3200" b="1" dirty="0">
                <a:latin typeface="Book Antiqua" pitchFamily="18" charset="0"/>
              </a:rPr>
              <a:t>L’Esprit Saint avait rempli</a:t>
            </a:r>
          </a:p>
          <a:p>
            <a:pPr algn="ctr"/>
            <a:r>
              <a:rPr lang="fr-FR" sz="3200" b="1" dirty="0">
                <a:latin typeface="Book Antiqua" pitchFamily="18" charset="0"/>
              </a:rPr>
              <a:t>Toute part en toi, Marie</a:t>
            </a:r>
          </a:p>
          <a:p>
            <a:pPr algn="ctr"/>
            <a:r>
              <a:rPr lang="fr-FR" sz="3200" b="1" dirty="0">
                <a:latin typeface="Book Antiqua" pitchFamily="18" charset="0"/>
              </a:rPr>
              <a:t>Toute ton âme et tout ton corps</a:t>
            </a:r>
          </a:p>
          <a:p>
            <a:pPr algn="ctr"/>
            <a:r>
              <a:rPr lang="fr-FR" sz="3200" b="1" dirty="0">
                <a:latin typeface="Book Antiqua" pitchFamily="18" charset="0"/>
              </a:rPr>
              <a:t>Ô Marie, Mère de Dieu</a:t>
            </a:r>
          </a:p>
        </p:txBody>
      </p:sp>
    </p:spTree>
    <p:extLst>
      <p:ext uri="{BB962C8B-B14F-4D97-AF65-F5344CB8AC3E}">
        <p14:creationId xmlns:p14="http://schemas.microsoft.com/office/powerpoint/2010/main" val="1590781908"/>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E;be</a:t>
            </a:r>
            <a:r>
              <a:rPr lang="fr-FR" sz="3600" b="1" dirty="0">
                <a:latin typeface="CS Avva Shenouda" pitchFamily="34" charset="0"/>
              </a:rPr>
              <a:t> </a:t>
            </a:r>
            <a:r>
              <a:rPr lang="fr-FR" sz="3600" b="1" dirty="0" err="1">
                <a:latin typeface="CS Avva Shenouda" pitchFamily="34" charset="0"/>
              </a:rPr>
              <a:t>vai</a:t>
            </a:r>
            <a:r>
              <a:rPr lang="fr-FR" sz="3600" b="1" dirty="0">
                <a:latin typeface="CS Avva Shenouda" pitchFamily="34" charset="0"/>
              </a:rPr>
              <a:t> </a:t>
            </a:r>
            <a:r>
              <a:rPr lang="fr-FR" sz="3600" b="1" dirty="0" err="1">
                <a:latin typeface="CS Avva Shenouda" pitchFamily="34" charset="0"/>
              </a:rPr>
              <a:t>tenersai</a:t>
            </a:r>
            <a:r>
              <a:rPr lang="fr-FR" sz="3600" b="1" dirty="0">
                <a:latin typeface="CS Avva Shenouda" pitchFamily="34" charset="0"/>
              </a:rPr>
              <a:t> </a:t>
            </a:r>
            <a:r>
              <a:rPr lang="fr-FR" sz="3600" b="1" dirty="0" err="1">
                <a:latin typeface="CS Avva Shenouda" pitchFamily="34" charset="0"/>
              </a:rPr>
              <a:t>hwn</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ousai</a:t>
            </a:r>
            <a:r>
              <a:rPr lang="fr-FR" sz="3600" b="1" dirty="0">
                <a:latin typeface="CS Avva Shenouda" pitchFamily="34" charset="0"/>
              </a:rPr>
              <a:t> `m`</a:t>
            </a:r>
            <a:r>
              <a:rPr lang="fr-FR" sz="3600" b="1" dirty="0" err="1">
                <a:latin typeface="CS Avva Shenouda" pitchFamily="34" charset="0"/>
              </a:rPr>
              <a:t>pneumatikon</a:t>
            </a:r>
            <a:r>
              <a:rPr lang="fr-FR" sz="3600" b="1" dirty="0">
                <a:latin typeface="CS Avva Shenouda" pitchFamily="34" charset="0"/>
              </a:rPr>
              <a:t> @ </a:t>
            </a:r>
            <a:r>
              <a:rPr lang="fr-FR" sz="3600" b="1" dirty="0" err="1">
                <a:latin typeface="CS Avva Shenouda" pitchFamily="34" charset="0"/>
              </a:rPr>
              <a:t>ouoh</a:t>
            </a:r>
            <a:r>
              <a:rPr lang="fr-FR" sz="3600" b="1" dirty="0">
                <a:latin typeface="CS Avva Shenouda" pitchFamily="34" charset="0"/>
              </a:rPr>
              <a:t> `m`</a:t>
            </a:r>
            <a:r>
              <a:rPr lang="fr-FR" sz="3600" b="1" dirty="0" err="1">
                <a:latin typeface="CS Avva Shenouda" pitchFamily="34" charset="0"/>
              </a:rPr>
              <a:t>provytikon</a:t>
            </a:r>
            <a:r>
              <a:rPr lang="fr-FR" sz="3600" b="1" dirty="0">
                <a:latin typeface="CS Avva Shenouda" pitchFamily="34" charset="0"/>
              </a:rPr>
              <a:t> </a:t>
            </a:r>
            <a:r>
              <a:rPr lang="fr-FR" sz="3600" b="1" dirty="0" err="1">
                <a:latin typeface="CS Avva Shenouda" pitchFamily="34" charset="0"/>
              </a:rPr>
              <a:t>eucop</a:t>
            </a:r>
            <a:r>
              <a:rPr lang="fr-FR" sz="3600" b="1" dirty="0">
                <a:latin typeface="CS Avva Shenouda" pitchFamily="34" charset="0"/>
              </a:rPr>
              <a:t> @ </a:t>
            </a:r>
            <a:r>
              <a:rPr lang="fr-FR" sz="3600" b="1" dirty="0" err="1">
                <a:latin typeface="CS Avva Shenouda" pitchFamily="34" charset="0"/>
              </a:rPr>
              <a:t>enws</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nem ``</a:t>
            </a:r>
            <a:r>
              <a:rPr lang="fr-FR" sz="3600" b="1" dirty="0" err="1">
                <a:latin typeface="CS Avva Shenouda" pitchFamily="34" charset="0"/>
              </a:rPr>
              <a:t>pouro</a:t>
            </a:r>
            <a:r>
              <a:rPr lang="fr-FR" sz="3600" b="1" dirty="0">
                <a:latin typeface="CS Avva Shenouda" pitchFamily="34" charset="0"/>
              </a:rPr>
              <a:t> </a:t>
            </a:r>
            <a:r>
              <a:rPr lang="fr-FR" sz="3600" b="1" dirty="0" err="1">
                <a:latin typeface="CS Avva Shenouda" pitchFamily="34" charset="0"/>
              </a:rPr>
              <a:t>Dauid</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لأجل هذا نعيد نحن </a:t>
            </a:r>
            <a:r>
              <a:rPr lang="ar-EG" sz="4400" b="1" dirty="0" err="1"/>
              <a:t>أيضًا.</a:t>
            </a:r>
            <a:r>
              <a:rPr lang="ar-EG" sz="4400" b="1" dirty="0"/>
              <a:t> عيداً </a:t>
            </a:r>
            <a:r>
              <a:rPr lang="ar-EG" sz="4400" b="1" dirty="0" err="1"/>
              <a:t>روحياً.</a:t>
            </a:r>
            <a:r>
              <a:rPr lang="ar-EG" sz="4400" b="1" dirty="0"/>
              <a:t> ونبويًا </a:t>
            </a:r>
            <a:r>
              <a:rPr lang="ar-EG" sz="4400" b="1" dirty="0" err="1"/>
              <a:t>معاً.</a:t>
            </a:r>
            <a:r>
              <a:rPr lang="ar-EG" sz="4400" b="1" dirty="0"/>
              <a:t> صارخين مع الملك داود.</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Pour cela, nous tous aussi</a:t>
            </a:r>
          </a:p>
          <a:p>
            <a:pPr algn="ctr"/>
            <a:r>
              <a:rPr lang="fr-FR" sz="3200" b="1" dirty="0">
                <a:latin typeface="Book Antiqua" pitchFamily="18" charset="0"/>
              </a:rPr>
              <a:t>Nous fêtons cette occasion</a:t>
            </a:r>
          </a:p>
          <a:p>
            <a:pPr algn="ctr"/>
            <a:r>
              <a:rPr lang="fr-FR" sz="3200" b="1" dirty="0">
                <a:latin typeface="Book Antiqua" pitchFamily="18" charset="0"/>
              </a:rPr>
              <a:t>Prophétique, spirituelle</a:t>
            </a:r>
          </a:p>
          <a:p>
            <a:pPr algn="ctr"/>
            <a:r>
              <a:rPr lang="fr-FR" sz="3200" b="1" dirty="0">
                <a:latin typeface="Book Antiqua" pitchFamily="18" charset="0"/>
              </a:rPr>
              <a:t>En criant avec David</a:t>
            </a:r>
          </a:p>
        </p:txBody>
      </p:sp>
    </p:spTree>
    <p:extLst>
      <p:ext uri="{BB962C8B-B14F-4D97-AF65-F5344CB8AC3E}">
        <p14:creationId xmlns:p14="http://schemas.microsoft.com/office/powerpoint/2010/main" val="3376520759"/>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Je </a:t>
            </a:r>
            <a:r>
              <a:rPr lang="fr-FR" sz="3600" b="1" dirty="0" err="1">
                <a:latin typeface="CS Avva Shenouda" pitchFamily="34" charset="0"/>
              </a:rPr>
              <a:t>twnk</a:t>
            </a:r>
            <a:r>
              <a:rPr lang="fr-FR" sz="3600" b="1" dirty="0">
                <a:latin typeface="CS Avva Shenouda" pitchFamily="34" charset="0"/>
              </a:rPr>
              <a:t> `P¡ `</a:t>
            </a:r>
            <a:r>
              <a:rPr lang="fr-FR" sz="3600" b="1" dirty="0" err="1">
                <a:latin typeface="CS Avva Shenouda" pitchFamily="34" charset="0"/>
              </a:rPr>
              <a:t>epek`mton</a:t>
            </a:r>
            <a:r>
              <a:rPr lang="fr-FR" sz="3600" b="1" dirty="0">
                <a:latin typeface="CS Avva Shenouda" pitchFamily="34" charset="0"/>
              </a:rPr>
              <a:t> @ `</a:t>
            </a:r>
            <a:r>
              <a:rPr lang="fr-FR" sz="3600" b="1" dirty="0" err="1">
                <a:latin typeface="CS Avva Shenouda" pitchFamily="34" charset="0"/>
              </a:rPr>
              <a:t>n;ok</a:t>
            </a:r>
            <a:r>
              <a:rPr lang="fr-FR" sz="3600" b="1" dirty="0">
                <a:latin typeface="CS Avva Shenouda" pitchFamily="34" charset="0"/>
              </a:rPr>
              <a:t> nem ]</a:t>
            </a:r>
            <a:r>
              <a:rPr lang="fr-FR" sz="3600" b="1" dirty="0" err="1">
                <a:latin typeface="CS Avva Shenouda" pitchFamily="34" charset="0"/>
              </a:rPr>
              <a:t>kibwtoc</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pima</a:t>
            </a:r>
            <a:r>
              <a:rPr lang="fr-FR" sz="3600" b="1" dirty="0">
                <a:latin typeface="CS Avva Shenouda" pitchFamily="34" charset="0"/>
              </a:rPr>
              <a:t> =e=;=u `</a:t>
            </a:r>
            <a:r>
              <a:rPr lang="fr-FR" sz="3600" b="1" dirty="0" err="1">
                <a:latin typeface="CS Avva Shenouda" pitchFamily="34" charset="0"/>
              </a:rPr>
              <a:t>ntak</a:t>
            </a:r>
            <a:r>
              <a:rPr lang="fr-FR" sz="3600" b="1" dirty="0">
                <a:latin typeface="CS Avva Shenouda" pitchFamily="34" charset="0"/>
              </a:rPr>
              <a:t> @ `</a:t>
            </a:r>
            <a:r>
              <a:rPr lang="fr-FR" sz="3600" b="1" dirty="0" err="1">
                <a:latin typeface="CS Avva Shenouda" pitchFamily="34" charset="0"/>
              </a:rPr>
              <a:t>ete</a:t>
            </a:r>
            <a:r>
              <a:rPr lang="fr-FR" sz="3600" b="1" dirty="0">
                <a:latin typeface="CS Avva Shenouda" pitchFamily="34" charset="0"/>
              </a:rPr>
              <a:t> `</a:t>
            </a:r>
            <a:r>
              <a:rPr lang="fr-FR" sz="3600" b="1" dirty="0" err="1">
                <a:latin typeface="CS Avva Shenouda" pitchFamily="34" charset="0"/>
              </a:rPr>
              <a:t>n;o</a:t>
            </a:r>
            <a:r>
              <a:rPr lang="fr-FR" sz="3600" b="1" dirty="0">
                <a:latin typeface="CS Avva Shenouda" pitchFamily="34" charset="0"/>
              </a:rPr>
              <a:t> te `w Mari`a.</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err="1"/>
              <a:t>قائلين </a:t>
            </a:r>
            <a:r>
              <a:rPr lang="ar-EG" sz="4400" b="1" dirty="0"/>
              <a:t>"قم يا </a:t>
            </a:r>
            <a:r>
              <a:rPr lang="ar-EG" sz="4400" b="1" dirty="0" err="1"/>
              <a:t>رب.</a:t>
            </a:r>
            <a:r>
              <a:rPr lang="ar-EG" sz="4400" b="1" dirty="0"/>
              <a:t> إلى </a:t>
            </a:r>
            <a:r>
              <a:rPr lang="ar-EG" sz="4400" b="1" dirty="0" err="1"/>
              <a:t>راحتك.</a:t>
            </a:r>
            <a:r>
              <a:rPr lang="ar-EG" sz="4400" b="1" dirty="0"/>
              <a:t> أنتَ وتابوت قدسك." الذى هو أنتِ يا مريم.</a:t>
            </a:r>
            <a:endParaRPr lang="fr-FR" sz="4400" b="1" dirty="0"/>
          </a:p>
        </p:txBody>
      </p:sp>
      <p:sp>
        <p:nvSpPr>
          <p:cNvPr id="12" name="Rectangle 11"/>
          <p:cNvSpPr/>
          <p:nvPr/>
        </p:nvSpPr>
        <p:spPr>
          <a:xfrm>
            <a:off x="431371" y="4149081"/>
            <a:ext cx="11137237" cy="2062103"/>
          </a:xfrm>
          <a:prstGeom prst="rect">
            <a:avLst/>
          </a:prstGeom>
        </p:spPr>
        <p:txBody>
          <a:bodyPr wrap="square">
            <a:spAutoFit/>
          </a:bodyPr>
          <a:lstStyle/>
          <a:p>
            <a:pPr algn="ctr"/>
            <a:r>
              <a:rPr lang="fr-FR" sz="3200" b="1" dirty="0">
                <a:latin typeface="Book Antiqua" pitchFamily="18" charset="0"/>
              </a:rPr>
              <a:t>Disant : "Lève-Toi Seigneur</a:t>
            </a:r>
          </a:p>
          <a:p>
            <a:pPr algn="ctr"/>
            <a:r>
              <a:rPr lang="fr-FR" sz="3200" b="1" dirty="0">
                <a:latin typeface="Book Antiqua" pitchFamily="18" charset="0"/>
              </a:rPr>
              <a:t>Vers le lieu de Ton repos</a:t>
            </a:r>
          </a:p>
          <a:p>
            <a:pPr algn="ctr"/>
            <a:r>
              <a:rPr lang="fr-FR" sz="3200" b="1" dirty="0">
                <a:latin typeface="Book Antiqua" pitchFamily="18" charset="0"/>
              </a:rPr>
              <a:t>Toi et l'arche de Ta demeure,"</a:t>
            </a:r>
          </a:p>
          <a:p>
            <a:pPr algn="ctr"/>
            <a:r>
              <a:rPr lang="fr-FR" sz="3200" b="1" dirty="0">
                <a:latin typeface="Book Antiqua" pitchFamily="18" charset="0"/>
              </a:rPr>
              <a:t>L’Arche c’était toi, Marie</a:t>
            </a:r>
          </a:p>
        </p:txBody>
      </p:sp>
    </p:spTree>
    <p:extLst>
      <p:ext uri="{BB962C8B-B14F-4D97-AF65-F5344CB8AC3E}">
        <p14:creationId xmlns:p14="http://schemas.microsoft.com/office/powerpoint/2010/main" val="1687826333"/>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aripenmeu</a:t>
            </a:r>
            <a:r>
              <a:rPr lang="fr-FR" sz="3600" b="1" dirty="0">
                <a:latin typeface="CS Avva Shenouda" pitchFamily="34" charset="0"/>
              </a:rPr>
              <a:t>`i @ `w ]`</a:t>
            </a:r>
            <a:r>
              <a:rPr lang="fr-FR" sz="3600" b="1" dirty="0" err="1">
                <a:latin typeface="CS Avva Shenouda" pitchFamily="34" charset="0"/>
              </a:rPr>
              <a:t>proctatyc</a:t>
            </a:r>
            <a:r>
              <a:rPr lang="fr-FR" sz="3600" b="1" dirty="0">
                <a:latin typeface="CS Avva Shenouda" pitchFamily="34" charset="0"/>
              </a:rPr>
              <a:t> </a:t>
            </a:r>
            <a:r>
              <a:rPr lang="fr-FR" sz="3600" b="1" dirty="0" err="1">
                <a:latin typeface="CS Avva Shenouda" pitchFamily="34" charset="0"/>
              </a:rPr>
              <a:t>etenhot</a:t>
            </a:r>
            <a:r>
              <a:rPr lang="fr-FR" sz="3600" b="1" dirty="0">
                <a:latin typeface="CS Avva Shenouda" pitchFamily="34" charset="0"/>
              </a:rPr>
              <a:t> @ </a:t>
            </a:r>
            <a:r>
              <a:rPr lang="fr-FR" sz="3600" b="1" dirty="0" err="1">
                <a:latin typeface="CS Avva Shenouda" pitchFamily="34" charset="0"/>
              </a:rPr>
              <a:t>nahren</a:t>
            </a:r>
            <a:r>
              <a:rPr lang="fr-FR" sz="3600" b="1" dirty="0">
                <a:latin typeface="CS Avva Shenouda" pitchFamily="34" charset="0"/>
              </a:rPr>
              <a:t> Pen¡ I=y=c P=,=c @ `</a:t>
            </a:r>
            <a:r>
              <a:rPr lang="fr-FR" sz="3600" b="1" dirty="0" err="1">
                <a:latin typeface="CS Avva Shenouda" pitchFamily="34" charset="0"/>
              </a:rPr>
              <a:t>ntef,a</a:t>
            </a:r>
            <a:r>
              <a:rPr lang="fr-FR" sz="3600" b="1" dirty="0">
                <a:latin typeface="CS Avva Shenouda" pitchFamily="34" charset="0"/>
              </a:rPr>
              <a:t> </a:t>
            </a:r>
            <a:r>
              <a:rPr lang="fr-FR" sz="3600" b="1" dirty="0" err="1">
                <a:latin typeface="CS Avva Shenouda" pitchFamily="34" charset="0"/>
              </a:rPr>
              <a:t>nennobi</a:t>
            </a:r>
            <a:r>
              <a:rPr lang="fr-FR" sz="3600" b="1" dirty="0">
                <a:latin typeface="CS Avva Shenouda" pitchFamily="34" charset="0"/>
              </a:rPr>
              <a:t> nan `</a:t>
            </a:r>
            <a:r>
              <a:rPr lang="fr-FR" sz="3600" b="1" dirty="0" err="1">
                <a:latin typeface="CS Avva Shenouda" pitchFamily="34" charset="0"/>
              </a:rPr>
              <a:t>ebol</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نسألك أن </a:t>
            </a:r>
            <a:r>
              <a:rPr lang="ar-EG" sz="4400" b="1" dirty="0" err="1"/>
              <a:t>تذكرينا.</a:t>
            </a:r>
            <a:r>
              <a:rPr lang="ar-EG" sz="4400" b="1" dirty="0"/>
              <a:t> أيتها الشفيعة </a:t>
            </a:r>
            <a:r>
              <a:rPr lang="ar-EG" sz="4400" b="1" dirty="0" err="1"/>
              <a:t>الأمينة.</a:t>
            </a:r>
            <a:r>
              <a:rPr lang="ar-EG" sz="4400" b="1" dirty="0"/>
              <a:t> أمام ربنا يسوع </a:t>
            </a:r>
            <a:r>
              <a:rPr lang="ar-EG" sz="4400" b="1" dirty="0" err="1"/>
              <a:t>المسيح.</a:t>
            </a:r>
            <a:r>
              <a:rPr lang="ar-EG" sz="4400" b="1" dirty="0"/>
              <a:t> ليغفر لنا خطايانا.</a:t>
            </a:r>
            <a:endParaRPr lang="fr-FR" sz="4400" b="1" dirty="0"/>
          </a:p>
        </p:txBody>
      </p:sp>
      <p:sp>
        <p:nvSpPr>
          <p:cNvPr id="12" name="Rectangle 11"/>
          <p:cNvSpPr/>
          <p:nvPr/>
        </p:nvSpPr>
        <p:spPr>
          <a:xfrm>
            <a:off x="815413" y="4293097"/>
            <a:ext cx="10369152" cy="2062103"/>
          </a:xfrm>
          <a:prstGeom prst="rect">
            <a:avLst/>
          </a:prstGeom>
        </p:spPr>
        <p:txBody>
          <a:bodyPr wrap="square">
            <a:spAutoFit/>
          </a:bodyPr>
          <a:lstStyle/>
          <a:p>
            <a:pPr algn="ctr"/>
            <a:r>
              <a:rPr lang="fr-FR" sz="3200" b="1" dirty="0">
                <a:latin typeface="Book Antiqua" pitchFamily="18" charset="0"/>
              </a:rPr>
              <a:t>Souviens-toi, nous t’implorons</a:t>
            </a:r>
          </a:p>
          <a:p>
            <a:pPr algn="ctr"/>
            <a:r>
              <a:rPr lang="fr-FR" sz="3200" b="1" dirty="0">
                <a:latin typeface="Book Antiqua" pitchFamily="18" charset="0"/>
              </a:rPr>
              <a:t>Ô intercesseur fidèle</a:t>
            </a:r>
          </a:p>
          <a:p>
            <a:pPr algn="ctr"/>
            <a:r>
              <a:rPr lang="fr-FR" sz="3200" b="1" dirty="0">
                <a:latin typeface="Book Antiqua" pitchFamily="18" charset="0"/>
              </a:rPr>
              <a:t>Devant notre Seigneur Jésus-Christ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2216634363"/>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6529" y="2492896"/>
            <a:ext cx="5164616" cy="861774"/>
          </a:xfrm>
          <a:prstGeom prst="rect">
            <a:avLst/>
          </a:prstGeom>
        </p:spPr>
        <p:txBody>
          <a:bodyPr wrap="square">
            <a:spAutoFit/>
          </a:bodyPr>
          <a:lstStyle/>
          <a:p>
            <a:pPr algn="ctr" rtl="1"/>
            <a:endParaRPr lang="fr-FR" sz="5000" dirty="0"/>
          </a:p>
        </p:txBody>
      </p:sp>
      <p:sp>
        <p:nvSpPr>
          <p:cNvPr id="6" name="Rectangle 5"/>
          <p:cNvSpPr/>
          <p:nvPr/>
        </p:nvSpPr>
        <p:spPr>
          <a:xfrm>
            <a:off x="0" y="980728"/>
            <a:ext cx="12192000" cy="861774"/>
          </a:xfrm>
          <a:prstGeom prst="rect">
            <a:avLst/>
          </a:prstGeom>
        </p:spPr>
        <p:txBody>
          <a:bodyPr wrap="square">
            <a:spAutoFit/>
          </a:bodyPr>
          <a:lstStyle/>
          <a:p>
            <a:pPr algn="ctr"/>
            <a:r>
              <a:rPr lang="fr-FR" sz="5000" dirty="0" err="1">
                <a:latin typeface="CS Avva Shenouda" pitchFamily="34" charset="0"/>
              </a:rPr>
              <a:t>Pilwbs</a:t>
            </a:r>
            <a:r>
              <a:rPr lang="fr-FR" sz="5000" dirty="0">
                <a:latin typeface="CS Avva Shenouda" pitchFamily="34" charset="0"/>
              </a:rPr>
              <a:t> </a:t>
            </a:r>
            <a:r>
              <a:rPr lang="fr-FR" sz="5000" dirty="0" err="1">
                <a:latin typeface="CS Avva Shenouda" pitchFamily="34" charset="0"/>
              </a:rPr>
              <a:t>Batoc</a:t>
            </a:r>
            <a:endParaRPr lang="fr-FR" sz="5000" dirty="0">
              <a:latin typeface="CS Avva Shenouda" pitchFamily="34" charset="0"/>
            </a:endParaRPr>
          </a:p>
        </p:txBody>
      </p:sp>
      <p:sp>
        <p:nvSpPr>
          <p:cNvPr id="7" name="Rectangle 6"/>
          <p:cNvSpPr/>
          <p:nvPr/>
        </p:nvSpPr>
        <p:spPr>
          <a:xfrm>
            <a:off x="0" y="2420888"/>
            <a:ext cx="12192000" cy="1754326"/>
          </a:xfrm>
          <a:prstGeom prst="rect">
            <a:avLst/>
          </a:prstGeom>
        </p:spPr>
        <p:txBody>
          <a:bodyPr wrap="square">
            <a:spAutoFit/>
          </a:bodyPr>
          <a:lstStyle/>
          <a:p>
            <a:pPr algn="ctr"/>
            <a:r>
              <a:rPr lang="fr-FR" sz="5400" b="1" dirty="0">
                <a:latin typeface="Book Antiqua" pitchFamily="18" charset="0"/>
              </a:rPr>
              <a:t>2</a:t>
            </a:r>
            <a:r>
              <a:rPr lang="fr-FR" sz="5400" b="1" baseline="30000" dirty="0">
                <a:latin typeface="Book Antiqua" pitchFamily="18" charset="0"/>
              </a:rPr>
              <a:t>ème</a:t>
            </a:r>
            <a:r>
              <a:rPr lang="fr-FR" sz="5400" b="1" dirty="0">
                <a:latin typeface="Book Antiqua" pitchFamily="18" charset="0"/>
              </a:rPr>
              <a:t> explication </a:t>
            </a:r>
            <a:r>
              <a:rPr lang="fr-FR" sz="5400" b="1" dirty="0" err="1">
                <a:latin typeface="Book Antiqua" pitchFamily="18" charset="0"/>
              </a:rPr>
              <a:t>Watos</a:t>
            </a:r>
            <a:r>
              <a:rPr lang="fr-FR" sz="5400" b="1" dirty="0">
                <a:latin typeface="Book Antiqua" pitchFamily="18" charset="0"/>
              </a:rPr>
              <a:t> pour la théotokie du samedi</a:t>
            </a:r>
          </a:p>
        </p:txBody>
      </p:sp>
    </p:spTree>
    <p:extLst>
      <p:ext uri="{BB962C8B-B14F-4D97-AF65-F5344CB8AC3E}">
        <p14:creationId xmlns:p14="http://schemas.microsoft.com/office/powerpoint/2010/main" val="801525714"/>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ye;meh</a:t>
            </a:r>
            <a:r>
              <a:rPr lang="fr-FR" sz="3600" b="1" dirty="0">
                <a:latin typeface="CS Avva Shenouda" pitchFamily="34" charset="0"/>
              </a:rPr>
              <a:t> `n`</a:t>
            </a:r>
            <a:r>
              <a:rPr lang="fr-FR" sz="3600" b="1" dirty="0" err="1">
                <a:latin typeface="CS Avva Shenouda" pitchFamily="34" charset="0"/>
              </a:rPr>
              <a:t>hmot</a:t>
            </a:r>
            <a:r>
              <a:rPr lang="fr-FR" sz="3600" b="1" dirty="0">
                <a:latin typeface="CS Avva Shenouda" pitchFamily="34" charset="0"/>
              </a:rPr>
              <a:t> @ ]</a:t>
            </a:r>
            <a:r>
              <a:rPr lang="fr-FR" sz="3600" b="1" dirty="0" err="1">
                <a:latin typeface="CS Avva Shenouda" pitchFamily="34" charset="0"/>
              </a:rPr>
              <a:t>par;enoc</a:t>
            </a:r>
            <a:r>
              <a:rPr lang="fr-FR" sz="3600" b="1" dirty="0">
                <a:latin typeface="CS Avva Shenouda" pitchFamily="34" charset="0"/>
              </a:rPr>
              <a:t> `</a:t>
            </a:r>
            <a:r>
              <a:rPr lang="fr-FR" sz="3600" b="1" dirty="0" err="1">
                <a:latin typeface="CS Avva Shenouda" pitchFamily="34" charset="0"/>
              </a:rPr>
              <a:t>nat;wleb</a:t>
            </a:r>
            <a:r>
              <a:rPr lang="fr-FR" sz="3600" b="1" dirty="0">
                <a:latin typeface="CS Avva Shenouda" pitchFamily="34" charset="0"/>
              </a:rPr>
              <a:t> @ ]`</a:t>
            </a:r>
            <a:r>
              <a:rPr lang="fr-FR" sz="3600" b="1" dirty="0" err="1">
                <a:latin typeface="CS Avva Shenouda" pitchFamily="34" charset="0"/>
              </a:rPr>
              <a:t>ckyny</a:t>
            </a:r>
            <a:r>
              <a:rPr lang="fr-FR" sz="3600" b="1" dirty="0">
                <a:latin typeface="CS Avva Shenouda" pitchFamily="34" charset="0"/>
              </a:rPr>
              <a:t> `</a:t>
            </a:r>
            <a:r>
              <a:rPr lang="fr-FR" sz="3600" b="1" dirty="0" err="1">
                <a:latin typeface="CS Avva Shenouda" pitchFamily="34" charset="0"/>
              </a:rPr>
              <a:t>na;mounk</a:t>
            </a:r>
            <a:r>
              <a:rPr lang="fr-FR" sz="3600" b="1" dirty="0">
                <a:latin typeface="CS Avva Shenouda" pitchFamily="34" charset="0"/>
              </a:rPr>
              <a:t> `</a:t>
            </a:r>
            <a:r>
              <a:rPr lang="fr-FR" sz="3600" b="1" dirty="0" err="1">
                <a:latin typeface="CS Avva Shenouda" pitchFamily="34" charset="0"/>
              </a:rPr>
              <a:t>njij</a:t>
            </a:r>
            <a:r>
              <a:rPr lang="fr-FR" sz="3600" b="1" dirty="0">
                <a:latin typeface="CS Avva Shenouda" pitchFamily="34" charset="0"/>
              </a:rPr>
              <a:t> @ </a:t>
            </a:r>
            <a:r>
              <a:rPr lang="fr-FR" sz="3600" b="1" dirty="0" err="1">
                <a:latin typeface="CS Avva Shenouda" pitchFamily="34" charset="0"/>
              </a:rPr>
              <a:t>pi`aho</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me;myi</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للممتلئة </a:t>
            </a:r>
            <a:r>
              <a:rPr lang="ar-EG" sz="4400" b="1" dirty="0" err="1"/>
              <a:t>نعمة.</a:t>
            </a:r>
            <a:r>
              <a:rPr lang="ar-EG" sz="4400" b="1" dirty="0"/>
              <a:t> العذراء غير </a:t>
            </a:r>
            <a:r>
              <a:rPr lang="ar-EG" sz="4400" b="1" dirty="0" err="1"/>
              <a:t>الدنسة.</a:t>
            </a:r>
            <a:r>
              <a:rPr lang="ar-EG" sz="4400" b="1" dirty="0"/>
              <a:t> القبة غير </a:t>
            </a:r>
            <a:r>
              <a:rPr lang="ar-EG" sz="4400" b="1" dirty="0" err="1"/>
              <a:t>المصنوعة.</a:t>
            </a:r>
            <a:r>
              <a:rPr lang="ar-EG" sz="4400" b="1" dirty="0"/>
              <a:t> بالأيدى كنز البر.</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Toi la Vierge sans souillure</a:t>
            </a:r>
          </a:p>
          <a:p>
            <a:pPr algn="ctr"/>
            <a:r>
              <a:rPr lang="fr-FR" sz="3200" b="1" dirty="0">
                <a:latin typeface="Book Antiqua" pitchFamily="18" charset="0"/>
              </a:rPr>
              <a:t>Tente qu’aucune main ne fit</a:t>
            </a:r>
          </a:p>
          <a:p>
            <a:pPr algn="ctr"/>
            <a:r>
              <a:rPr lang="fr-FR" sz="3200" b="1" dirty="0">
                <a:latin typeface="Book Antiqua" pitchFamily="18" charset="0"/>
              </a:rPr>
              <a:t>Et trésor de la justice</a:t>
            </a:r>
          </a:p>
        </p:txBody>
      </p:sp>
    </p:spTree>
    <p:extLst>
      <p:ext uri="{BB962C8B-B14F-4D97-AF65-F5344CB8AC3E}">
        <p14:creationId xmlns:p14="http://schemas.microsoft.com/office/powerpoint/2010/main" val="341165407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9"/>
            <a:ext cx="6240693" cy="2246769"/>
          </a:xfrm>
          <a:prstGeom prst="rect">
            <a:avLst/>
          </a:prstGeom>
        </p:spPr>
        <p:txBody>
          <a:bodyPr wrap="square">
            <a:spAutoFit/>
          </a:bodyPr>
          <a:lstStyle/>
          <a:p>
            <a:pPr algn="just"/>
            <a:r>
              <a:rPr lang="fr-FR" sz="3500" b="1" dirty="0">
                <a:latin typeface="CS Avva Shenouda" pitchFamily="34" charset="0"/>
              </a:rPr>
              <a:t>&lt;</a:t>
            </a:r>
            <a:r>
              <a:rPr lang="fr-FR" sz="3500" b="1" dirty="0" err="1">
                <a:latin typeface="CS Avva Shenouda" pitchFamily="34" charset="0"/>
              </a:rPr>
              <a:t>ere</a:t>
            </a:r>
            <a:r>
              <a:rPr lang="fr-FR" sz="3500" b="1" dirty="0">
                <a:latin typeface="CS Avva Shenouda" pitchFamily="34" charset="0"/>
              </a:rPr>
              <a:t> ][</a:t>
            </a:r>
            <a:r>
              <a:rPr lang="fr-FR" sz="3500" b="1" dirty="0" err="1">
                <a:latin typeface="CS Avva Shenouda" pitchFamily="34" charset="0"/>
              </a:rPr>
              <a:t>rompi</a:t>
            </a:r>
            <a:r>
              <a:rPr lang="fr-FR" sz="3500" b="1" dirty="0">
                <a:latin typeface="CS Avva Shenouda" pitchFamily="34" charset="0"/>
              </a:rPr>
              <a:t> </a:t>
            </a:r>
            <a:r>
              <a:rPr lang="fr-FR" sz="3500" b="1" dirty="0" err="1">
                <a:latin typeface="CS Avva Shenouda" pitchFamily="34" charset="0"/>
              </a:rPr>
              <a:t>e;necwc</a:t>
            </a:r>
            <a:r>
              <a:rPr lang="fr-FR" sz="3500" b="1" dirty="0">
                <a:latin typeface="CS Avva Shenouda" pitchFamily="34" charset="0"/>
              </a:rPr>
              <a:t> @ ;</a:t>
            </a:r>
            <a:r>
              <a:rPr lang="fr-FR" sz="3500" b="1" dirty="0" err="1">
                <a:latin typeface="CS Avva Shenouda" pitchFamily="34" charset="0"/>
              </a:rPr>
              <a:t>yetachisennoufi</a:t>
            </a:r>
            <a:r>
              <a:rPr lang="fr-FR" sz="3500" b="1" dirty="0">
                <a:latin typeface="CS Avva Shenouda" pitchFamily="34" charset="0"/>
              </a:rPr>
              <a:t> nan @ `n]</a:t>
            </a:r>
            <a:r>
              <a:rPr lang="fr-FR" sz="3500" b="1" dirty="0" err="1">
                <a:latin typeface="CS Avva Shenouda" pitchFamily="34" charset="0"/>
              </a:rPr>
              <a:t>hiryny</a:t>
            </a:r>
            <a:r>
              <a:rPr lang="fr-FR" sz="3500" b="1" dirty="0">
                <a:latin typeface="CS Avva Shenouda" pitchFamily="34" charset="0"/>
              </a:rPr>
              <a:t> `</a:t>
            </a:r>
            <a:r>
              <a:rPr lang="fr-FR" sz="3500" b="1" dirty="0" err="1">
                <a:latin typeface="CS Avva Shenouda" pitchFamily="34" charset="0"/>
              </a:rPr>
              <a:t>nte</a:t>
            </a:r>
            <a:r>
              <a:rPr lang="fr-FR" sz="3500" b="1" dirty="0">
                <a:latin typeface="CS Avva Shenouda" pitchFamily="34" charset="0"/>
              </a:rPr>
              <a:t> `V] @ ;</a:t>
            </a:r>
            <a:r>
              <a:rPr lang="fr-FR" sz="3500" b="1" dirty="0" err="1">
                <a:latin typeface="CS Avva Shenouda" pitchFamily="34" charset="0"/>
              </a:rPr>
              <a:t>yetacswpi</a:t>
            </a:r>
            <a:r>
              <a:rPr lang="fr-FR" sz="3500" b="1" dirty="0">
                <a:latin typeface="CS Avva Shenouda" pitchFamily="34" charset="0"/>
              </a:rPr>
              <a:t> sa </a:t>
            </a:r>
            <a:r>
              <a:rPr lang="fr-FR" sz="3500" b="1" dirty="0" err="1">
                <a:latin typeface="CS Avva Shenouda" pitchFamily="34" charset="0"/>
              </a:rPr>
              <a:t>nirwmi</a:t>
            </a:r>
            <a:r>
              <a:rPr lang="fr-FR" sz="35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للحمامة </a:t>
            </a:r>
            <a:r>
              <a:rPr lang="ar-EG" sz="4400" b="1" dirty="0" err="1"/>
              <a:t>الحسنة.</a:t>
            </a:r>
            <a:r>
              <a:rPr lang="ar-EG" sz="4400" b="1" dirty="0"/>
              <a:t> التى </a:t>
            </a:r>
            <a:r>
              <a:rPr lang="ar-EG" sz="4400" b="1" dirty="0" err="1"/>
              <a:t>بشرتنا.</a:t>
            </a:r>
            <a:r>
              <a:rPr lang="ar-EG" sz="4400" b="1" dirty="0"/>
              <a:t> بسلام </a:t>
            </a:r>
            <a:r>
              <a:rPr lang="ar-EG" sz="4400" b="1" dirty="0" err="1"/>
              <a:t>الله.</a:t>
            </a:r>
            <a:r>
              <a:rPr lang="ar-EG" sz="4400" b="1" dirty="0"/>
              <a:t> الذى صار للبشر.</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à la belle colombe</a:t>
            </a:r>
          </a:p>
          <a:p>
            <a:pPr algn="ctr"/>
            <a:r>
              <a:rPr lang="fr-FR" sz="3200" b="1" dirty="0">
                <a:latin typeface="Book Antiqua" pitchFamily="18" charset="0"/>
              </a:rPr>
              <a:t>Toi qui nous as annoncé</a:t>
            </a:r>
          </a:p>
          <a:p>
            <a:pPr algn="ctr"/>
            <a:r>
              <a:rPr lang="fr-FR" sz="3200" b="1" dirty="0">
                <a:latin typeface="Book Antiqua" pitchFamily="18" charset="0"/>
              </a:rPr>
              <a:t>Paix de Dieu qui est venue</a:t>
            </a:r>
          </a:p>
          <a:p>
            <a:pPr algn="ctr"/>
            <a:r>
              <a:rPr lang="fr-FR" sz="3200" b="1" dirty="0">
                <a:latin typeface="Book Antiqua" pitchFamily="18" charset="0"/>
              </a:rPr>
              <a:t>Pour toute l’humanité.</a:t>
            </a:r>
          </a:p>
        </p:txBody>
      </p:sp>
    </p:spTree>
    <p:extLst>
      <p:ext uri="{BB962C8B-B14F-4D97-AF65-F5344CB8AC3E}">
        <p14:creationId xmlns:p14="http://schemas.microsoft.com/office/powerpoint/2010/main" val="3375709754"/>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mau</a:t>
            </a:r>
            <a:r>
              <a:rPr lang="fr-FR" sz="3600" b="1" dirty="0">
                <a:latin typeface="CS Avva Shenouda" pitchFamily="34" charset="0"/>
              </a:rPr>
              <a:t> `</a:t>
            </a:r>
            <a:r>
              <a:rPr lang="fr-FR" sz="3600" b="1" dirty="0" err="1">
                <a:latin typeface="CS Avva Shenouda" pitchFamily="34" charset="0"/>
              </a:rPr>
              <a:t>mvyetaferrwmi</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pefouws</a:t>
            </a:r>
            <a:r>
              <a:rPr lang="fr-FR" sz="3600" b="1" dirty="0">
                <a:latin typeface="CS Avva Shenouda" pitchFamily="34" charset="0"/>
              </a:rPr>
              <a:t> `</a:t>
            </a:r>
            <a:r>
              <a:rPr lang="fr-FR" sz="3600" b="1" dirty="0" err="1">
                <a:latin typeface="CS Avva Shenouda" pitchFamily="34" charset="0"/>
              </a:rPr>
              <a:t>mmin</a:t>
            </a:r>
            <a:r>
              <a:rPr lang="fr-FR" sz="3600" b="1" dirty="0">
                <a:latin typeface="CS Avva Shenouda" pitchFamily="34" charset="0"/>
              </a:rPr>
              <a:t> `</a:t>
            </a:r>
            <a:r>
              <a:rPr lang="fr-FR" sz="3600" b="1" dirty="0" err="1">
                <a:latin typeface="CS Avva Shenouda" pitchFamily="34" charset="0"/>
              </a:rPr>
              <a:t>mmof</a:t>
            </a:r>
            <a:r>
              <a:rPr lang="fr-FR" sz="3600" b="1" dirty="0">
                <a:latin typeface="CS Avva Shenouda" pitchFamily="34" charset="0"/>
              </a:rPr>
              <a:t> @ nem `p]ma] `</a:t>
            </a:r>
            <a:r>
              <a:rPr lang="fr-FR" sz="3600" b="1" dirty="0" err="1">
                <a:latin typeface="CS Avva Shenouda" pitchFamily="34" charset="0"/>
              </a:rPr>
              <a:t>Pefiwt</a:t>
            </a:r>
            <a:r>
              <a:rPr lang="fr-FR" sz="3600" b="1" dirty="0">
                <a:latin typeface="CS Avva Shenouda" pitchFamily="34" charset="0"/>
              </a:rPr>
              <a:t> @ nem pi`P=n=a =e=;=u.</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لأم </a:t>
            </a:r>
            <a:r>
              <a:rPr lang="ar-EG" sz="4400" b="1" dirty="0" err="1"/>
              <a:t>المتأنس.</a:t>
            </a:r>
            <a:r>
              <a:rPr lang="ar-EG" sz="4400" b="1" dirty="0"/>
              <a:t> بإرادته </a:t>
            </a:r>
            <a:r>
              <a:rPr lang="ar-EG" sz="4400" b="1" dirty="0" err="1"/>
              <a:t>وحده.</a:t>
            </a:r>
            <a:r>
              <a:rPr lang="ar-EG" sz="4400" b="1" dirty="0"/>
              <a:t> ومسرة </a:t>
            </a:r>
            <a:r>
              <a:rPr lang="ar-EG" sz="4400" b="1" dirty="0" err="1"/>
              <a:t>أبيه.</a:t>
            </a:r>
            <a:r>
              <a:rPr lang="ar-EG" sz="4400" b="1" dirty="0"/>
              <a:t> والروح القدس.</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Salut, Mère de l’Incarné</a:t>
            </a:r>
          </a:p>
          <a:p>
            <a:pPr algn="ctr"/>
            <a:r>
              <a:rPr lang="fr-FR" sz="3200" b="1" dirty="0">
                <a:latin typeface="Book Antiqua" pitchFamily="18" charset="0"/>
              </a:rPr>
              <a:t>Par Sa seule volonté</a:t>
            </a:r>
          </a:p>
          <a:p>
            <a:pPr algn="ctr"/>
            <a:r>
              <a:rPr lang="fr-FR" sz="3200" b="1" dirty="0">
                <a:latin typeface="Book Antiqua" pitchFamily="18" charset="0"/>
              </a:rPr>
              <a:t>Et le plaisir de Son Père</a:t>
            </a:r>
          </a:p>
          <a:p>
            <a:pPr algn="ctr"/>
            <a:r>
              <a:rPr lang="fr-FR" sz="3200" b="1" dirty="0">
                <a:latin typeface="Book Antiqua" pitchFamily="18" charset="0"/>
              </a:rPr>
              <a:t>Et aussi du Saint Esprit.</a:t>
            </a:r>
          </a:p>
        </p:txBody>
      </p:sp>
    </p:spTree>
    <p:extLst>
      <p:ext uri="{BB962C8B-B14F-4D97-AF65-F5344CB8AC3E}">
        <p14:creationId xmlns:p14="http://schemas.microsoft.com/office/powerpoint/2010/main" val="2268111529"/>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pi`ctamnoc</a:t>
            </a:r>
            <a:r>
              <a:rPr lang="fr-FR" sz="3600" b="1" dirty="0">
                <a:latin typeface="CS Avva Shenouda" pitchFamily="34" charset="0"/>
              </a:rPr>
              <a:t> `</a:t>
            </a:r>
            <a:r>
              <a:rPr lang="fr-FR" sz="3600" b="1" dirty="0" err="1">
                <a:latin typeface="CS Avva Shenouda" pitchFamily="34" charset="0"/>
              </a:rPr>
              <a:t>nnoub</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pimanna</a:t>
            </a:r>
            <a:r>
              <a:rPr lang="fr-FR" sz="3600" b="1" dirty="0">
                <a:latin typeface="CS Avva Shenouda" pitchFamily="34" charset="0"/>
              </a:rPr>
              <a:t> </a:t>
            </a:r>
            <a:r>
              <a:rPr lang="fr-FR" sz="3600" b="1" dirty="0" err="1">
                <a:latin typeface="CS Avva Shenouda" pitchFamily="34" charset="0"/>
              </a:rPr>
              <a:t>hyp</a:t>
            </a:r>
            <a:r>
              <a:rPr lang="fr-FR" sz="3600" b="1" dirty="0">
                <a:latin typeface="CS Avva Shenouda" pitchFamily="34" charset="0"/>
              </a:rPr>
              <a:t> `</a:t>
            </a:r>
            <a:r>
              <a:rPr lang="fr-FR" sz="3600" b="1" dirty="0" err="1">
                <a:latin typeface="CS Avva Shenouda" pitchFamily="34" charset="0"/>
              </a:rPr>
              <a:t>nqytf</a:t>
            </a:r>
            <a:r>
              <a:rPr lang="fr-FR" sz="3600" b="1" dirty="0">
                <a:latin typeface="CS Avva Shenouda" pitchFamily="34" charset="0"/>
              </a:rPr>
              <a:t> @ nem </a:t>
            </a:r>
            <a:r>
              <a:rPr lang="fr-FR" sz="3600" b="1" dirty="0" err="1">
                <a:latin typeface="CS Avva Shenouda" pitchFamily="34" charset="0"/>
              </a:rPr>
              <a:t>pi`sbwt</a:t>
            </a:r>
            <a:r>
              <a:rPr lang="fr-FR" sz="3600" b="1" dirty="0">
                <a:latin typeface="CS Avva Shenouda" pitchFamily="34" charset="0"/>
              </a:rPr>
              <a:t> `</a:t>
            </a:r>
            <a:r>
              <a:rPr lang="fr-FR" sz="3600" b="1" dirty="0" err="1">
                <a:latin typeface="CS Avva Shenouda" pitchFamily="34" charset="0"/>
              </a:rPr>
              <a:t>nse</a:t>
            </a:r>
            <a:r>
              <a:rPr lang="fr-FR" sz="3600" b="1" dirty="0">
                <a:latin typeface="CS Avva Shenouda" pitchFamily="34" charset="0"/>
              </a:rPr>
              <a:t> `</a:t>
            </a:r>
            <a:r>
              <a:rPr lang="fr-FR" sz="3600" b="1" dirty="0" err="1">
                <a:latin typeface="CS Avva Shenouda" pitchFamily="34" charset="0"/>
              </a:rPr>
              <a:t>mpeukinwn</a:t>
            </a:r>
            <a:r>
              <a:rPr lang="fr-FR" sz="3600" b="1" dirty="0">
                <a:latin typeface="CS Avva Shenouda" pitchFamily="34" charset="0"/>
              </a:rPr>
              <a:t> @ `</a:t>
            </a:r>
            <a:r>
              <a:rPr lang="fr-FR" sz="3600" b="1" dirty="0" err="1">
                <a:latin typeface="CS Avva Shenouda" pitchFamily="34" charset="0"/>
              </a:rPr>
              <a:t>eta</a:t>
            </a:r>
            <a:r>
              <a:rPr lang="fr-FR" sz="3600" b="1" dirty="0">
                <a:latin typeface="CS Avva Shenouda" pitchFamily="34" charset="0"/>
              </a:rPr>
              <a:t> </a:t>
            </a:r>
            <a:r>
              <a:rPr lang="fr-FR" sz="3600" b="1" dirty="0" err="1">
                <a:latin typeface="CS Avva Shenouda" pitchFamily="34" charset="0"/>
              </a:rPr>
              <a:t>Mwuc`yc</a:t>
            </a:r>
            <a:r>
              <a:rPr lang="fr-FR" sz="3600" b="1" dirty="0">
                <a:latin typeface="CS Avva Shenouda" pitchFamily="34" charset="0"/>
              </a:rPr>
              <a:t> mes ]</a:t>
            </a:r>
            <a:r>
              <a:rPr lang="fr-FR" sz="3600" b="1" dirty="0" err="1">
                <a:latin typeface="CS Avva Shenouda" pitchFamily="34" charset="0"/>
              </a:rPr>
              <a:t>petra</a:t>
            </a:r>
            <a:r>
              <a:rPr lang="fr-FR" sz="3600" b="1" dirty="0">
                <a:latin typeface="CS Avva Shenouda" pitchFamily="34" charset="0"/>
              </a:rPr>
              <a:t> `</a:t>
            </a:r>
            <a:r>
              <a:rPr lang="fr-FR" sz="3600" b="1" dirty="0" err="1">
                <a:latin typeface="CS Avva Shenouda" pitchFamily="34" charset="0"/>
              </a:rPr>
              <a:t>nqytf</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للقسط </a:t>
            </a:r>
            <a:r>
              <a:rPr lang="ar-EG" sz="4400" b="1" dirty="0" err="1"/>
              <a:t>الذهبى.</a:t>
            </a:r>
            <a:r>
              <a:rPr lang="ar-EG" sz="4400" b="1" dirty="0"/>
              <a:t> المخفى فيه </a:t>
            </a:r>
            <a:r>
              <a:rPr lang="ar-EG" sz="4400" b="1" dirty="0" err="1"/>
              <a:t>المن.</a:t>
            </a:r>
            <a:r>
              <a:rPr lang="ar-EG" sz="4400" b="1" dirty="0"/>
              <a:t> وعصا الخشب </a:t>
            </a:r>
            <a:r>
              <a:rPr lang="ar-EG" sz="4400" b="1" dirty="0" err="1"/>
              <a:t>اللوزى.</a:t>
            </a:r>
            <a:r>
              <a:rPr lang="ar-EG" sz="4400" b="1" dirty="0"/>
              <a:t> التى ضرب بها موسى الصخرة.</a:t>
            </a:r>
            <a:endParaRPr lang="fr-FR" sz="4400" b="1" dirty="0"/>
          </a:p>
        </p:txBody>
      </p:sp>
      <p:sp>
        <p:nvSpPr>
          <p:cNvPr id="12" name="Rectangle 11"/>
          <p:cNvSpPr/>
          <p:nvPr/>
        </p:nvSpPr>
        <p:spPr>
          <a:xfrm>
            <a:off x="815414" y="4221089"/>
            <a:ext cx="10561173" cy="2062103"/>
          </a:xfrm>
          <a:prstGeom prst="rect">
            <a:avLst/>
          </a:prstGeom>
        </p:spPr>
        <p:txBody>
          <a:bodyPr wrap="square">
            <a:spAutoFit/>
          </a:bodyPr>
          <a:lstStyle/>
          <a:p>
            <a:pPr algn="ctr"/>
            <a:r>
              <a:rPr lang="fr-FR" sz="3200" b="1" dirty="0">
                <a:latin typeface="Book Antiqua" pitchFamily="18" charset="0"/>
              </a:rPr>
              <a:t>Salut au propitiatoire</a:t>
            </a:r>
          </a:p>
          <a:p>
            <a:pPr algn="ctr"/>
            <a:r>
              <a:rPr lang="fr-FR" sz="3200" b="1" dirty="0">
                <a:latin typeface="Book Antiqua" pitchFamily="18" charset="0"/>
              </a:rPr>
              <a:t>D’or où la manne est cachée</a:t>
            </a:r>
          </a:p>
          <a:p>
            <a:pPr algn="ctr"/>
            <a:r>
              <a:rPr lang="fr-FR" sz="3200" b="1" dirty="0">
                <a:latin typeface="Book Antiqua" pitchFamily="18" charset="0"/>
              </a:rPr>
              <a:t>Au bâton avec lequel</a:t>
            </a:r>
          </a:p>
          <a:p>
            <a:pPr algn="ctr"/>
            <a:r>
              <a:rPr lang="fr-FR" sz="3200" b="1" dirty="0">
                <a:latin typeface="Book Antiqua" pitchFamily="18" charset="0"/>
              </a:rPr>
              <a:t>Moïse frappa le rocher.</a:t>
            </a:r>
          </a:p>
        </p:txBody>
      </p:sp>
    </p:spTree>
    <p:extLst>
      <p:ext uri="{BB962C8B-B14F-4D97-AF65-F5344CB8AC3E}">
        <p14:creationId xmlns:p14="http://schemas.microsoft.com/office/powerpoint/2010/main" val="3799217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59403"/>
            <a:ext cx="5164616" cy="2123658"/>
          </a:xfrm>
          <a:prstGeom prst="rect">
            <a:avLst/>
          </a:prstGeom>
        </p:spPr>
        <p:txBody>
          <a:bodyPr wrap="square">
            <a:spAutoFit/>
          </a:bodyPr>
          <a:lstStyle/>
          <a:p>
            <a:pPr algn="just" rtl="1"/>
            <a:r>
              <a:rPr lang="ar-EG" sz="4400" b="1" dirty="0"/>
              <a:t>أرض غير ظاهرة أشرقت الشمس عليها. وطريق غير مسلوكة مشوا عليها.</a:t>
            </a:r>
            <a:endParaRPr lang="fr-FR" sz="4400" b="1" dirty="0"/>
          </a:p>
        </p:txBody>
      </p:sp>
      <p:sp>
        <p:nvSpPr>
          <p:cNvPr id="6" name="Rectangle 5"/>
          <p:cNvSpPr/>
          <p:nvPr/>
        </p:nvSpPr>
        <p:spPr>
          <a:xfrm>
            <a:off x="431371" y="651466"/>
            <a:ext cx="6240693" cy="1754326"/>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Oukahi</a:t>
            </a:r>
            <a:r>
              <a:rPr lang="fr-FR" sz="3600" b="1">
                <a:latin typeface="CS Avva Shenouda" pitchFamily="34" charset="0"/>
              </a:rPr>
              <a:t> `na;ouwnh @ `a`vry </a:t>
            </a:r>
            <a:r>
              <a:rPr lang="fr-FR" sz="3600" b="1" dirty="0" err="1">
                <a:latin typeface="CS Avva Shenouda" pitchFamily="34" charset="0"/>
              </a:rPr>
              <a:t>sai</a:t>
            </a:r>
            <a:r>
              <a:rPr lang="fr-FR" sz="3600" b="1" dirty="0">
                <a:latin typeface="CS Avva Shenouda" pitchFamily="34" charset="0"/>
              </a:rPr>
              <a:t> </a:t>
            </a:r>
            <a:r>
              <a:rPr lang="fr-FR" sz="3600" b="1" dirty="0" err="1">
                <a:latin typeface="CS Avva Shenouda" pitchFamily="34" charset="0"/>
              </a:rPr>
              <a:t>hijwf</a:t>
            </a:r>
            <a:r>
              <a:rPr lang="fr-FR" sz="3600" b="1" dirty="0">
                <a:latin typeface="CS Avva Shenouda" pitchFamily="34" charset="0"/>
              </a:rPr>
              <a:t> @ </a:t>
            </a:r>
            <a:r>
              <a:rPr lang="fr-FR" sz="3600" b="1" err="1">
                <a:latin typeface="CS Avva Shenouda" pitchFamily="34" charset="0"/>
              </a:rPr>
              <a:t>oumwit</a:t>
            </a:r>
            <a:r>
              <a:rPr lang="fr-FR" sz="3600" b="1">
                <a:latin typeface="CS Avva Shenouda" pitchFamily="34" charset="0"/>
              </a:rPr>
              <a:t> `natcini </a:t>
            </a:r>
            <a:r>
              <a:rPr lang="fr-FR" sz="3600" b="1" dirty="0" err="1">
                <a:latin typeface="CS Avva Shenouda" pitchFamily="34" charset="0"/>
              </a:rPr>
              <a:t>aumosi</a:t>
            </a:r>
            <a:r>
              <a:rPr lang="fr-FR" sz="3600" b="1" dirty="0">
                <a:latin typeface="CS Avva Shenouda" pitchFamily="34" charset="0"/>
              </a:rPr>
              <a:t> </a:t>
            </a:r>
            <a:r>
              <a:rPr lang="fr-FR" sz="3600" b="1" dirty="0" err="1">
                <a:latin typeface="CS Avva Shenouda" pitchFamily="34" charset="0"/>
              </a:rPr>
              <a:t>hiwtf</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Sur une terre invisible,</a:t>
            </a:r>
          </a:p>
          <a:p>
            <a:pPr algn="ctr"/>
            <a:r>
              <a:rPr lang="fr-FR" sz="3200" b="1" dirty="0">
                <a:latin typeface="Book Antiqua" pitchFamily="18" charset="0"/>
              </a:rPr>
              <a:t>S'est levé le soleil</a:t>
            </a:r>
          </a:p>
          <a:p>
            <a:pPr algn="ctr"/>
            <a:r>
              <a:rPr lang="fr-FR" sz="3200" b="1" dirty="0">
                <a:latin typeface="Book Antiqua" pitchFamily="18" charset="0"/>
              </a:rPr>
              <a:t>Et un chemin aride</a:t>
            </a:r>
          </a:p>
          <a:p>
            <a:pPr algn="ctr"/>
            <a:r>
              <a:rPr lang="fr-FR" sz="3200" b="1" dirty="0">
                <a:latin typeface="Book Antiqua" pitchFamily="18" charset="0"/>
              </a:rPr>
              <a:t>Ils ont pu pratiquer</a:t>
            </a:r>
          </a:p>
        </p:txBody>
      </p:sp>
    </p:spTree>
    <p:extLst>
      <p:ext uri="{BB962C8B-B14F-4D97-AF65-F5344CB8AC3E}">
        <p14:creationId xmlns:p14="http://schemas.microsoft.com/office/powerpoint/2010/main" val="114943087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528725"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ke,aritwmeny</a:t>
            </a:r>
            <a:r>
              <a:rPr lang="fr-FR" sz="3600" b="1" dirty="0">
                <a:latin typeface="CS Avva Shenouda" pitchFamily="34" charset="0"/>
              </a:rPr>
              <a:t> @ `w ]`</a:t>
            </a:r>
            <a:r>
              <a:rPr lang="fr-FR" sz="3600" b="1" dirty="0" err="1">
                <a:latin typeface="CS Avva Shenouda" pitchFamily="34" charset="0"/>
              </a:rPr>
              <a:t>trapeza</a:t>
            </a:r>
            <a:r>
              <a:rPr lang="fr-FR" sz="3600" b="1" dirty="0">
                <a:latin typeface="CS Avva Shenouda" pitchFamily="34" charset="0"/>
              </a:rPr>
              <a:t> `m=p=n=</a:t>
            </a:r>
            <a:r>
              <a:rPr lang="fr-FR" sz="3600" b="1" dirty="0" err="1">
                <a:latin typeface="CS Avva Shenouda" pitchFamily="34" charset="0"/>
              </a:rPr>
              <a:t>atiky</a:t>
            </a:r>
            <a:r>
              <a:rPr lang="fr-FR" sz="3600" b="1" dirty="0">
                <a:latin typeface="CS Avva Shenouda" pitchFamily="34" charset="0"/>
              </a:rPr>
              <a:t> @ eu] `m`</a:t>
            </a:r>
            <a:r>
              <a:rPr lang="fr-FR" sz="3600" b="1" dirty="0" err="1">
                <a:latin typeface="CS Avva Shenouda" pitchFamily="34" charset="0"/>
              </a:rPr>
              <a:t>pwnq</a:t>
            </a:r>
            <a:r>
              <a:rPr lang="fr-FR" sz="3600" b="1" dirty="0">
                <a:latin typeface="CS Avva Shenouda" pitchFamily="34" charset="0"/>
              </a:rPr>
              <a:t> `</a:t>
            </a:r>
            <a:r>
              <a:rPr lang="fr-FR" sz="3600" b="1" dirty="0" err="1">
                <a:latin typeface="CS Avva Shenouda" pitchFamily="34" charset="0"/>
              </a:rPr>
              <a:t>nouon</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a:t>
            </a:r>
            <a:r>
              <a:rPr lang="fr-FR" sz="3600" b="1" dirty="0" err="1">
                <a:latin typeface="CS Avva Shenouda" pitchFamily="34" charset="0"/>
              </a:rPr>
              <a:t>e;naouwm</a:t>
            </a:r>
            <a:r>
              <a:rPr lang="fr-FR" sz="3600" b="1" dirty="0">
                <a:latin typeface="CS Avva Shenouda" pitchFamily="34" charset="0"/>
              </a:rPr>
              <a:t> `</a:t>
            </a:r>
            <a:r>
              <a:rPr lang="fr-FR" sz="3600" b="1" dirty="0" err="1">
                <a:latin typeface="CS Avva Shenouda" pitchFamily="34" charset="0"/>
              </a:rPr>
              <a:t>ebol`nqytc</a:t>
            </a:r>
            <a:endParaRPr lang="fr-FR" sz="36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للممتلئة </a:t>
            </a:r>
            <a:r>
              <a:rPr lang="ar-EG" sz="4400" b="1" dirty="0" err="1"/>
              <a:t>نعمة.</a:t>
            </a:r>
            <a:r>
              <a:rPr lang="ar-EG" sz="4400" b="1" dirty="0"/>
              <a:t> المائدة </a:t>
            </a:r>
            <a:r>
              <a:rPr lang="ar-EG" sz="4400" b="1" dirty="0" err="1"/>
              <a:t>الروحية.</a:t>
            </a:r>
            <a:r>
              <a:rPr lang="ar-EG" sz="4400" b="1" dirty="0"/>
              <a:t> التى تعطى </a:t>
            </a:r>
            <a:r>
              <a:rPr lang="ar-EG" sz="4400" b="1" dirty="0" err="1"/>
              <a:t>الحياة.</a:t>
            </a:r>
            <a:r>
              <a:rPr lang="ar-EG" sz="4400" b="1" dirty="0"/>
              <a:t> لكل من يأكل منها.</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Salut à toi, pleine de grâce</a:t>
            </a:r>
          </a:p>
          <a:p>
            <a:pPr algn="ctr"/>
            <a:r>
              <a:rPr lang="fr-FR" sz="3200" b="1" dirty="0">
                <a:latin typeface="Book Antiqua" pitchFamily="18" charset="0"/>
              </a:rPr>
              <a:t>Ô table spirituelle</a:t>
            </a:r>
          </a:p>
          <a:p>
            <a:pPr algn="ctr"/>
            <a:r>
              <a:rPr lang="fr-FR" sz="3200" b="1" dirty="0">
                <a:latin typeface="Book Antiqua" pitchFamily="18" charset="0"/>
              </a:rPr>
              <a:t>Celle qui donne la vie</a:t>
            </a:r>
          </a:p>
          <a:p>
            <a:pPr algn="ctr"/>
            <a:r>
              <a:rPr lang="fr-FR" sz="3200" b="1" dirty="0">
                <a:latin typeface="Book Antiqua" pitchFamily="18" charset="0"/>
              </a:rPr>
              <a:t>A tous ceux qui y mangeront.</a:t>
            </a:r>
          </a:p>
        </p:txBody>
      </p:sp>
    </p:spTree>
    <p:extLst>
      <p:ext uri="{BB962C8B-B14F-4D97-AF65-F5344CB8AC3E}">
        <p14:creationId xmlns:p14="http://schemas.microsoft.com/office/powerpoint/2010/main" val="1842377865"/>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&lt;</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pikumillion</a:t>
            </a:r>
            <a:r>
              <a:rPr lang="fr-FR" sz="3600" b="1" dirty="0">
                <a:latin typeface="CS Avva Shenouda" pitchFamily="34" charset="0"/>
              </a:rPr>
              <a:t> @ `</a:t>
            </a:r>
            <a:r>
              <a:rPr lang="fr-FR" sz="3600" b="1" dirty="0" err="1">
                <a:latin typeface="CS Avva Shenouda" pitchFamily="34" charset="0"/>
              </a:rPr>
              <a:t>nav;arton</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me;nou</a:t>
            </a:r>
            <a:r>
              <a:rPr lang="fr-FR" sz="3600" b="1" dirty="0">
                <a:latin typeface="CS Avva Shenouda" pitchFamily="34" charset="0"/>
              </a:rPr>
              <a:t>] @ </a:t>
            </a:r>
            <a:r>
              <a:rPr lang="fr-FR" sz="3600" b="1" dirty="0" err="1">
                <a:latin typeface="CS Avva Shenouda" pitchFamily="34" charset="0"/>
              </a:rPr>
              <a:t>etervaqri</a:t>
            </a:r>
            <a:r>
              <a:rPr lang="fr-FR" sz="3600" b="1" dirty="0">
                <a:latin typeface="CS Avva Shenouda" pitchFamily="34" charset="0"/>
              </a:rPr>
              <a:t> `</a:t>
            </a:r>
            <a:r>
              <a:rPr lang="fr-FR" sz="3600" b="1" dirty="0" err="1">
                <a:latin typeface="CS Avva Shenouda" pitchFamily="34" charset="0"/>
              </a:rPr>
              <a:t>nouon</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a:t>
            </a:r>
            <a:r>
              <a:rPr lang="fr-FR" sz="3600" b="1" dirty="0" err="1">
                <a:latin typeface="CS Avva Shenouda" pitchFamily="34" charset="0"/>
              </a:rPr>
              <a:t>e;nacw</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a:t>
            </a:r>
            <a:r>
              <a:rPr lang="fr-FR" sz="3600" b="1" dirty="0" err="1">
                <a:latin typeface="CS Avva Shenouda" pitchFamily="34" charset="0"/>
              </a:rPr>
              <a:t>nqytf</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للإناء غير </a:t>
            </a:r>
            <a:r>
              <a:rPr lang="ar-EG" sz="4400" b="1" dirty="0" err="1"/>
              <a:t>الفاسد.</a:t>
            </a:r>
            <a:r>
              <a:rPr lang="ar-EG" sz="4400" b="1" dirty="0"/>
              <a:t> الذى للاهوت المعطي </a:t>
            </a:r>
            <a:r>
              <a:rPr lang="ar-EG" sz="4400" b="1" dirty="0" err="1"/>
              <a:t>الشفاء.</a:t>
            </a:r>
            <a:r>
              <a:rPr lang="ar-EG" sz="4400" b="1" dirty="0"/>
              <a:t> لكل من يشرب منه.</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Salut urne sans souillure</a:t>
            </a:r>
          </a:p>
          <a:p>
            <a:pPr algn="ctr"/>
            <a:r>
              <a:rPr lang="fr-FR" sz="3200" b="1" dirty="0">
                <a:latin typeface="Book Antiqua" pitchFamily="18" charset="0"/>
              </a:rPr>
              <a:t>Contient la Divinité</a:t>
            </a:r>
          </a:p>
          <a:p>
            <a:pPr algn="ctr"/>
            <a:r>
              <a:rPr lang="fr-FR" sz="3200" b="1" dirty="0">
                <a:latin typeface="Book Antiqua" pitchFamily="18" charset="0"/>
              </a:rPr>
              <a:t>Qui donne la guérison</a:t>
            </a:r>
          </a:p>
          <a:p>
            <a:pPr algn="ctr"/>
            <a:r>
              <a:rPr lang="fr-FR" sz="3200" b="1" dirty="0">
                <a:latin typeface="Book Antiqua" pitchFamily="18" charset="0"/>
              </a:rPr>
              <a:t>A tous ceux qui en boiront.</a:t>
            </a:r>
          </a:p>
        </p:txBody>
      </p:sp>
    </p:spTree>
    <p:extLst>
      <p:ext uri="{BB962C8B-B14F-4D97-AF65-F5344CB8AC3E}">
        <p14:creationId xmlns:p14="http://schemas.microsoft.com/office/powerpoint/2010/main" val="412671024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Ainaerhytc</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ou[</a:t>
            </a:r>
            <a:r>
              <a:rPr lang="fr-FR" sz="3600" b="1" dirty="0" err="1">
                <a:latin typeface="CS Avva Shenouda" pitchFamily="34" charset="0"/>
              </a:rPr>
              <a:t>isswou</a:t>
            </a:r>
            <a:r>
              <a:rPr lang="fr-FR" sz="3600" b="1" dirty="0">
                <a:latin typeface="CS Avva Shenouda" pitchFamily="34" charset="0"/>
              </a:rPr>
              <a:t> @ `</a:t>
            </a:r>
            <a:r>
              <a:rPr lang="fr-FR" sz="3600" b="1" dirty="0" err="1">
                <a:latin typeface="CS Avva Shenouda" pitchFamily="34" charset="0"/>
              </a:rPr>
              <a:t>ntakim</a:t>
            </a:r>
            <a:r>
              <a:rPr lang="fr-FR" sz="3600" b="1" dirty="0">
                <a:latin typeface="CS Avva Shenouda" pitchFamily="34" charset="0"/>
              </a:rPr>
              <a:t> `m`</a:t>
            </a:r>
            <a:r>
              <a:rPr lang="fr-FR" sz="3600" b="1" dirty="0" err="1">
                <a:latin typeface="CS Avva Shenouda" pitchFamily="34" charset="0"/>
              </a:rPr>
              <a:t>porganon</a:t>
            </a:r>
            <a:r>
              <a:rPr lang="fr-FR" sz="3600" b="1" dirty="0">
                <a:latin typeface="CS Avva Shenouda" pitchFamily="34" charset="0"/>
              </a:rPr>
              <a:t> `</a:t>
            </a:r>
            <a:r>
              <a:rPr lang="fr-FR" sz="3600" b="1" dirty="0" err="1">
                <a:latin typeface="CS Avva Shenouda" pitchFamily="34" charset="0"/>
              </a:rPr>
              <a:t>mpalac</a:t>
            </a:r>
            <a:r>
              <a:rPr lang="fr-FR" sz="3600" b="1" dirty="0">
                <a:latin typeface="CS Avva Shenouda" pitchFamily="34" charset="0"/>
              </a:rPr>
              <a:t> @ `</a:t>
            </a:r>
            <a:r>
              <a:rPr lang="fr-FR" sz="3600" b="1" dirty="0" err="1">
                <a:latin typeface="CS Avva Shenouda" pitchFamily="34" charset="0"/>
              </a:rPr>
              <a:t>ntajw</a:t>
            </a:r>
            <a:r>
              <a:rPr lang="fr-FR" sz="3600" b="1" dirty="0">
                <a:latin typeface="CS Avva Shenouda" pitchFamily="34" charset="0"/>
              </a:rPr>
              <a:t> `m`</a:t>
            </a:r>
            <a:r>
              <a:rPr lang="fr-FR" sz="3600" b="1" dirty="0" err="1">
                <a:latin typeface="CS Avva Shenouda" pitchFamily="34" charset="0"/>
              </a:rPr>
              <a:t>ptai`o</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taipar;enoc</a:t>
            </a:r>
            <a:r>
              <a:rPr lang="fr-FR" sz="3600" b="1" dirty="0">
                <a:latin typeface="CS Avva Shenouda" pitchFamily="34" charset="0"/>
              </a:rPr>
              <a:t> @ nem </a:t>
            </a:r>
            <a:r>
              <a:rPr lang="fr-FR" sz="3600" b="1" dirty="0" err="1">
                <a:latin typeface="CS Avva Shenouda" pitchFamily="34" charset="0"/>
              </a:rPr>
              <a:t>neccuggwmion</a:t>
            </a:r>
            <a:r>
              <a:rPr lang="fr-FR" sz="3600" b="1" dirty="0">
                <a:latin typeface="CS Avva Shenouda" pitchFamily="34" charset="0"/>
              </a:rPr>
              <a:t> </a:t>
            </a:r>
            <a:r>
              <a:rPr lang="fr-FR" sz="3600" b="1" dirty="0" err="1">
                <a:latin typeface="CS Avva Shenouda" pitchFamily="34" charset="0"/>
              </a:rPr>
              <a:t>eucop</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أبدأ </a:t>
            </a:r>
            <a:r>
              <a:rPr lang="ar-EG" sz="4400" b="1" dirty="0" err="1"/>
              <a:t>باشتياق.</a:t>
            </a:r>
            <a:r>
              <a:rPr lang="ar-EG" sz="4400" b="1" dirty="0"/>
              <a:t> محركًا أرغن </a:t>
            </a:r>
            <a:r>
              <a:rPr lang="ar-EG" sz="4400" b="1" dirty="0" err="1"/>
              <a:t>لساني.</a:t>
            </a:r>
            <a:r>
              <a:rPr lang="ar-EG" sz="4400" b="1" dirty="0"/>
              <a:t> وأتحدث </a:t>
            </a:r>
            <a:r>
              <a:rPr lang="ar-EG" sz="4400" b="1" dirty="0" err="1"/>
              <a:t>بكرامة.</a:t>
            </a:r>
            <a:r>
              <a:rPr lang="ar-EG" sz="4400" b="1" dirty="0"/>
              <a:t> هذه العذراء ومدائحها معاً.</a:t>
            </a:r>
            <a:endParaRPr lang="fr-FR" sz="4400" b="1" dirty="0"/>
          </a:p>
        </p:txBody>
      </p:sp>
      <p:sp>
        <p:nvSpPr>
          <p:cNvPr id="12" name="Rectangle 11"/>
          <p:cNvSpPr/>
          <p:nvPr/>
        </p:nvSpPr>
        <p:spPr>
          <a:xfrm>
            <a:off x="1103445" y="4365105"/>
            <a:ext cx="10081120" cy="2062103"/>
          </a:xfrm>
          <a:prstGeom prst="rect">
            <a:avLst/>
          </a:prstGeom>
        </p:spPr>
        <p:txBody>
          <a:bodyPr wrap="square">
            <a:spAutoFit/>
          </a:bodyPr>
          <a:lstStyle/>
          <a:p>
            <a:pPr algn="ctr"/>
            <a:r>
              <a:rPr lang="fr-FR" sz="3200" b="1" dirty="0">
                <a:latin typeface="Book Antiqua" pitchFamily="18" charset="0"/>
              </a:rPr>
              <a:t>Je commence avec passion</a:t>
            </a:r>
          </a:p>
          <a:p>
            <a:pPr algn="ctr"/>
            <a:r>
              <a:rPr lang="fr-FR" sz="3200" b="1" dirty="0">
                <a:latin typeface="Book Antiqua" pitchFamily="18" charset="0"/>
              </a:rPr>
              <a:t>En faisant vibrer ma langue</a:t>
            </a:r>
          </a:p>
          <a:p>
            <a:pPr algn="ctr"/>
            <a:r>
              <a:rPr lang="fr-FR" sz="3200" b="1" dirty="0">
                <a:latin typeface="Book Antiqua" pitchFamily="18" charset="0"/>
              </a:rPr>
              <a:t>En l’honneur de cette Vierge </a:t>
            </a:r>
          </a:p>
          <a:p>
            <a:pPr algn="ctr"/>
            <a:r>
              <a:rPr lang="fr-FR" sz="3200" b="1" dirty="0">
                <a:latin typeface="Book Antiqua" pitchFamily="18" charset="0"/>
              </a:rPr>
              <a:t>Avec toutes ses louanges</a:t>
            </a:r>
          </a:p>
        </p:txBody>
      </p:sp>
    </p:spTree>
    <p:extLst>
      <p:ext uri="{BB962C8B-B14F-4D97-AF65-F5344CB8AC3E}">
        <p14:creationId xmlns:p14="http://schemas.microsoft.com/office/powerpoint/2010/main" val="1209814080"/>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Je `</a:t>
            </a:r>
            <a:r>
              <a:rPr lang="fr-FR" sz="3600" b="1" dirty="0" err="1">
                <a:latin typeface="CS Avva Shenouda" pitchFamily="34" charset="0"/>
              </a:rPr>
              <a:t>n;oc</a:t>
            </a:r>
            <a:r>
              <a:rPr lang="fr-FR" sz="3600" b="1" dirty="0">
                <a:latin typeface="CS Avva Shenouda" pitchFamily="34" charset="0"/>
              </a:rPr>
              <a:t> </a:t>
            </a:r>
            <a:r>
              <a:rPr lang="fr-FR" sz="3600" b="1" dirty="0" err="1">
                <a:latin typeface="CS Avva Shenouda" pitchFamily="34" charset="0"/>
              </a:rPr>
              <a:t>gar</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dirty="0" err="1">
                <a:latin typeface="CS Avva Shenouda" pitchFamily="34" charset="0"/>
              </a:rPr>
              <a:t>pensousou</a:t>
            </a:r>
            <a:r>
              <a:rPr lang="fr-FR" sz="3600" b="1" dirty="0">
                <a:latin typeface="CS Avva Shenouda" pitchFamily="34" charset="0"/>
              </a:rPr>
              <a:t> @ nem </a:t>
            </a:r>
            <a:r>
              <a:rPr lang="fr-FR" sz="3600" b="1" dirty="0" err="1">
                <a:latin typeface="CS Avva Shenouda" pitchFamily="34" charset="0"/>
              </a:rPr>
              <a:t>tenhelpic</a:t>
            </a:r>
            <a:r>
              <a:rPr lang="fr-FR" sz="3600" b="1" dirty="0">
                <a:latin typeface="CS Avva Shenouda" pitchFamily="34" charset="0"/>
              </a:rPr>
              <a:t> nem </a:t>
            </a:r>
            <a:r>
              <a:rPr lang="fr-FR" sz="3600" b="1" dirty="0" err="1">
                <a:latin typeface="CS Avva Shenouda" pitchFamily="34" charset="0"/>
              </a:rPr>
              <a:t>pentajro</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tparouci`a</a:t>
            </a:r>
            <a:r>
              <a:rPr lang="fr-FR" sz="3600" b="1" dirty="0">
                <a:latin typeface="CS Avva Shenouda" pitchFamily="34" charset="0"/>
              </a:rPr>
              <a:t> `</a:t>
            </a:r>
            <a:r>
              <a:rPr lang="fr-FR" sz="3600" b="1" dirty="0" err="1">
                <a:latin typeface="CS Avva Shenouda" pitchFamily="34" charset="0"/>
              </a:rPr>
              <a:t>mPennou</a:t>
            </a:r>
            <a:r>
              <a:rPr lang="fr-FR" sz="3600" b="1" dirty="0">
                <a:latin typeface="CS Avva Shenouda" pitchFamily="34" charset="0"/>
              </a:rPr>
              <a:t>] @ Pen¡ I=y=c P=,=c.</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لأنها </a:t>
            </a:r>
            <a:r>
              <a:rPr lang="ar-EG" sz="4400" b="1" dirty="0" err="1"/>
              <a:t>فخرنا.</a:t>
            </a:r>
            <a:r>
              <a:rPr lang="ar-EG" sz="4400" b="1" dirty="0"/>
              <a:t> ورجاؤنا </a:t>
            </a:r>
            <a:r>
              <a:rPr lang="ar-EG" sz="4400" b="1" dirty="0" err="1"/>
              <a:t>وثباتنا.</a:t>
            </a:r>
            <a:r>
              <a:rPr lang="ar-EG" sz="4400" b="1" dirty="0"/>
              <a:t> فى ظهور </a:t>
            </a:r>
            <a:r>
              <a:rPr lang="ar-EG" sz="4400" b="1" dirty="0" err="1"/>
              <a:t>إلهنا.</a:t>
            </a:r>
            <a:r>
              <a:rPr lang="ar-EG" sz="4400" b="1" dirty="0"/>
              <a:t> ربنا يسوع المسيح.</a:t>
            </a:r>
            <a:endParaRPr lang="fr-FR" sz="4400" b="1" dirty="0"/>
          </a:p>
        </p:txBody>
      </p:sp>
      <p:sp>
        <p:nvSpPr>
          <p:cNvPr id="12" name="Rectangle 11"/>
          <p:cNvSpPr/>
          <p:nvPr/>
        </p:nvSpPr>
        <p:spPr>
          <a:xfrm>
            <a:off x="911424" y="4149081"/>
            <a:ext cx="10753195" cy="2062103"/>
          </a:xfrm>
          <a:prstGeom prst="rect">
            <a:avLst/>
          </a:prstGeom>
        </p:spPr>
        <p:txBody>
          <a:bodyPr wrap="square">
            <a:spAutoFit/>
          </a:bodyPr>
          <a:lstStyle/>
          <a:p>
            <a:pPr algn="ctr"/>
            <a:r>
              <a:rPr lang="fr-FR" sz="3200" b="1" dirty="0">
                <a:latin typeface="Book Antiqua" pitchFamily="18" charset="0"/>
              </a:rPr>
              <a:t>Car elle est notre fierté</a:t>
            </a:r>
          </a:p>
          <a:p>
            <a:pPr algn="ctr"/>
            <a:r>
              <a:rPr lang="fr-FR" sz="3200" b="1" dirty="0">
                <a:latin typeface="Book Antiqua" pitchFamily="18" charset="0"/>
              </a:rPr>
              <a:t>Espérance, affermissement </a:t>
            </a:r>
          </a:p>
          <a:p>
            <a:pPr algn="ctr"/>
            <a:r>
              <a:rPr lang="fr-FR" sz="3200" b="1" dirty="0">
                <a:latin typeface="Book Antiqua" pitchFamily="18" charset="0"/>
              </a:rPr>
              <a:t>Dans l'avènement de Dieu</a:t>
            </a:r>
          </a:p>
          <a:p>
            <a:pPr algn="ctr"/>
            <a:r>
              <a:rPr lang="fr-FR" sz="3200" b="1" dirty="0">
                <a:latin typeface="Book Antiqua" pitchFamily="18" charset="0"/>
              </a:rPr>
              <a:t>Jésus-Christ, notre Seigneur</a:t>
            </a:r>
          </a:p>
        </p:txBody>
      </p:sp>
    </p:spTree>
    <p:extLst>
      <p:ext uri="{BB962C8B-B14F-4D97-AF65-F5344CB8AC3E}">
        <p14:creationId xmlns:p14="http://schemas.microsoft.com/office/powerpoint/2010/main" val="512341421"/>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708434"/>
          </a:xfrm>
          <a:prstGeom prst="rect">
            <a:avLst/>
          </a:prstGeom>
        </p:spPr>
        <p:txBody>
          <a:bodyPr wrap="square">
            <a:spAutoFit/>
          </a:bodyPr>
          <a:lstStyle/>
          <a:p>
            <a:pPr algn="just"/>
            <a:r>
              <a:rPr lang="fr-FR" sz="3400" b="1" dirty="0">
                <a:latin typeface="CS Avva Shenouda" pitchFamily="34" charset="0"/>
              </a:rPr>
              <a:t>¿ </a:t>
            </a:r>
            <a:r>
              <a:rPr lang="fr-FR" sz="3400" b="1" dirty="0" err="1">
                <a:latin typeface="CS Avva Shenouda" pitchFamily="34" charset="0"/>
              </a:rPr>
              <a:t>Ten</a:t>
            </a:r>
            <a:r>
              <a:rPr lang="fr-FR" sz="3400" b="1" dirty="0">
                <a:latin typeface="CS Avva Shenouda" pitchFamily="34" charset="0"/>
              </a:rPr>
              <a:t>[ici `</a:t>
            </a:r>
            <a:r>
              <a:rPr lang="fr-FR" sz="3400" b="1" dirty="0" err="1">
                <a:latin typeface="CS Avva Shenouda" pitchFamily="34" charset="0"/>
              </a:rPr>
              <a:t>mmo</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ouem`psa</a:t>
            </a:r>
            <a:r>
              <a:rPr lang="fr-FR" sz="3400" b="1" dirty="0">
                <a:latin typeface="CS Avva Shenouda" pitchFamily="34" charset="0"/>
              </a:rPr>
              <a:t> @ nem `</a:t>
            </a:r>
            <a:r>
              <a:rPr lang="fr-FR" sz="3400" b="1" dirty="0" err="1">
                <a:latin typeface="CS Avva Shenouda" pitchFamily="34" charset="0"/>
              </a:rPr>
              <a:t>Elicabet</a:t>
            </a:r>
            <a:r>
              <a:rPr lang="fr-FR" sz="3400" b="1" dirty="0">
                <a:latin typeface="CS Avva Shenouda" pitchFamily="34" charset="0"/>
              </a:rPr>
              <a:t> </a:t>
            </a:r>
            <a:r>
              <a:rPr lang="fr-FR" sz="3400" b="1" dirty="0" err="1">
                <a:latin typeface="CS Avva Shenouda" pitchFamily="34" charset="0"/>
              </a:rPr>
              <a:t>tecuggenyc</a:t>
            </a:r>
            <a:r>
              <a:rPr lang="fr-FR" sz="3400" b="1" dirty="0">
                <a:latin typeface="CS Avva Shenouda" pitchFamily="34" charset="0"/>
              </a:rPr>
              <a:t> @ je </a:t>
            </a:r>
            <a:r>
              <a:rPr lang="fr-FR" sz="3400" b="1" dirty="0" err="1">
                <a:latin typeface="CS Avva Shenouda" pitchFamily="34" charset="0"/>
              </a:rPr>
              <a:t>te`cmarwout</a:t>
            </a:r>
            <a:r>
              <a:rPr lang="fr-FR" sz="3400" b="1" dirty="0">
                <a:latin typeface="CS Avva Shenouda" pitchFamily="34" charset="0"/>
              </a:rPr>
              <a:t> `</a:t>
            </a:r>
            <a:r>
              <a:rPr lang="fr-FR" sz="3400" b="1" dirty="0" err="1">
                <a:latin typeface="CS Avva Shenouda" pitchFamily="34" charset="0"/>
              </a:rPr>
              <a:t>n;o</a:t>
            </a:r>
            <a:r>
              <a:rPr lang="fr-FR" sz="3400" b="1" dirty="0">
                <a:latin typeface="CS Avva Shenouda" pitchFamily="34" charset="0"/>
              </a:rPr>
              <a:t> </a:t>
            </a:r>
            <a:r>
              <a:rPr lang="fr-FR" sz="3400" b="1" dirty="0" err="1">
                <a:latin typeface="CS Avva Shenouda" pitchFamily="34" charset="0"/>
              </a:rPr>
              <a:t>qen</a:t>
            </a:r>
            <a:r>
              <a:rPr lang="fr-FR" sz="3400" b="1" dirty="0">
                <a:latin typeface="CS Avva Shenouda" pitchFamily="34" charset="0"/>
              </a:rPr>
              <a:t> </a:t>
            </a:r>
            <a:r>
              <a:rPr lang="fr-FR" sz="3400" b="1" dirty="0" err="1">
                <a:latin typeface="CS Avva Shenouda" pitchFamily="34" charset="0"/>
              </a:rPr>
              <a:t>nihi`omi</a:t>
            </a:r>
            <a:r>
              <a:rPr lang="fr-FR" sz="3400" b="1" dirty="0">
                <a:latin typeface="CS Avva Shenouda" pitchFamily="34" charset="0"/>
              </a:rPr>
              <a:t> @ `</a:t>
            </a:r>
            <a:r>
              <a:rPr lang="fr-FR" sz="3400" b="1" dirty="0" err="1">
                <a:latin typeface="CS Avva Shenouda" pitchFamily="34" charset="0"/>
              </a:rPr>
              <a:t>f`cmarwout</a:t>
            </a:r>
            <a:r>
              <a:rPr lang="fr-FR" sz="3400" b="1" dirty="0">
                <a:latin typeface="CS Avva Shenouda" pitchFamily="34" charset="0"/>
              </a:rPr>
              <a:t> `</a:t>
            </a:r>
            <a:r>
              <a:rPr lang="fr-FR" sz="3400" b="1" dirty="0" err="1">
                <a:latin typeface="CS Avva Shenouda" pitchFamily="34" charset="0"/>
              </a:rPr>
              <a:t>nje</a:t>
            </a:r>
            <a:r>
              <a:rPr lang="fr-FR" sz="3400" b="1" dirty="0">
                <a:latin typeface="CS Avva Shenouda" pitchFamily="34" charset="0"/>
              </a:rPr>
              <a:t> `</a:t>
            </a:r>
            <a:r>
              <a:rPr lang="fr-FR" sz="3400" b="1" dirty="0" err="1">
                <a:latin typeface="CS Avva Shenouda" pitchFamily="34" charset="0"/>
              </a:rPr>
              <a:t>poutah</a:t>
            </a:r>
            <a:r>
              <a:rPr lang="fr-FR" sz="3400" b="1" dirty="0">
                <a:latin typeface="CS Avva Shenouda" pitchFamily="34" charset="0"/>
              </a:rPr>
              <a:t> `</a:t>
            </a:r>
            <a:r>
              <a:rPr lang="fr-FR" sz="3400" b="1" dirty="0" err="1">
                <a:latin typeface="CS Avva Shenouda" pitchFamily="34" charset="0"/>
              </a:rPr>
              <a:t>nte</a:t>
            </a:r>
            <a:r>
              <a:rPr lang="fr-FR" sz="3400" b="1" dirty="0">
                <a:latin typeface="CS Avva Shenouda" pitchFamily="34" charset="0"/>
              </a:rPr>
              <a:t> </a:t>
            </a:r>
            <a:r>
              <a:rPr lang="fr-FR" sz="3400" b="1" dirty="0" err="1">
                <a:latin typeface="CS Avva Shenouda" pitchFamily="34" charset="0"/>
              </a:rPr>
              <a:t>teneji</a:t>
            </a:r>
            <a:r>
              <a:rPr lang="fr-FR" sz="34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نعظمك </a:t>
            </a:r>
            <a:r>
              <a:rPr lang="ar-EG" sz="4400" b="1" dirty="0" err="1"/>
              <a:t>باستحقاق.</a:t>
            </a:r>
            <a:r>
              <a:rPr lang="ar-EG" sz="4400" b="1" dirty="0"/>
              <a:t> مع اليصابات نسيبتك </a:t>
            </a:r>
            <a:r>
              <a:rPr lang="ar-EG" sz="4400" b="1" dirty="0" err="1"/>
              <a:t>قائلين.</a:t>
            </a:r>
            <a:r>
              <a:rPr lang="ar-EG" sz="4400" b="1" dirty="0"/>
              <a:t> مباركة أنتِ فى </a:t>
            </a:r>
            <a:r>
              <a:rPr lang="ar-EG" sz="4400" b="1" dirty="0" err="1"/>
              <a:t>النساء.</a:t>
            </a:r>
            <a:r>
              <a:rPr lang="ar-EG" sz="4400" b="1" dirty="0"/>
              <a:t> ومباركة هي ثمرة بطنك.</a:t>
            </a:r>
            <a:endParaRPr lang="fr-FR" sz="4400" b="1" dirty="0"/>
          </a:p>
        </p:txBody>
      </p:sp>
      <p:sp>
        <p:nvSpPr>
          <p:cNvPr id="12" name="Rectangle 11"/>
          <p:cNvSpPr/>
          <p:nvPr/>
        </p:nvSpPr>
        <p:spPr>
          <a:xfrm>
            <a:off x="1103445" y="4293097"/>
            <a:ext cx="10081120" cy="2062103"/>
          </a:xfrm>
          <a:prstGeom prst="rect">
            <a:avLst/>
          </a:prstGeom>
        </p:spPr>
        <p:txBody>
          <a:bodyPr wrap="square">
            <a:spAutoFit/>
          </a:bodyPr>
          <a:lstStyle/>
          <a:p>
            <a:pPr algn="ctr"/>
            <a:r>
              <a:rPr lang="fr-FR" sz="3200" b="1" dirty="0">
                <a:latin typeface="Book Antiqua" pitchFamily="18" charset="0"/>
              </a:rPr>
              <a:t>Méritante, nous t’exaltons</a:t>
            </a:r>
          </a:p>
          <a:p>
            <a:pPr algn="ctr"/>
            <a:r>
              <a:rPr lang="fr-FR" sz="3200" b="1" dirty="0">
                <a:latin typeface="Book Antiqua" pitchFamily="18" charset="0"/>
              </a:rPr>
              <a:t>Et avec Elizabeth</a:t>
            </a:r>
          </a:p>
          <a:p>
            <a:pPr algn="ctr"/>
            <a:r>
              <a:rPr lang="fr-FR" sz="3200" b="1" dirty="0">
                <a:latin typeface="Book Antiqua" pitchFamily="18" charset="0"/>
              </a:rPr>
              <a:t>« Tu es bénie entre les femmes</a:t>
            </a:r>
          </a:p>
          <a:p>
            <a:pPr algn="ctr"/>
            <a:r>
              <a:rPr lang="fr-FR" sz="3200" b="1" dirty="0">
                <a:latin typeface="Book Antiqua" pitchFamily="18" charset="0"/>
              </a:rPr>
              <a:t>Béni, le Fruit de tes entrailles.»</a:t>
            </a:r>
          </a:p>
        </p:txBody>
      </p:sp>
    </p:spTree>
    <p:extLst>
      <p:ext uri="{BB962C8B-B14F-4D97-AF65-F5344CB8AC3E}">
        <p14:creationId xmlns:p14="http://schemas.microsoft.com/office/powerpoint/2010/main" val="327730878"/>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 ne `</a:t>
            </a:r>
            <a:r>
              <a:rPr lang="fr-FR" sz="3600" b="1" dirty="0" err="1">
                <a:latin typeface="CS Avva Shenouda" pitchFamily="34" charset="0"/>
              </a:rPr>
              <a:t>mpi,ereticmoc</a:t>
            </a:r>
            <a:r>
              <a:rPr lang="fr-FR" sz="3600" b="1" dirty="0">
                <a:latin typeface="CS Avva Shenouda" pitchFamily="34" charset="0"/>
              </a:rPr>
              <a:t> @ nem </a:t>
            </a:r>
            <a:r>
              <a:rPr lang="fr-FR" sz="3600" b="1" dirty="0" err="1">
                <a:latin typeface="CS Avva Shenouda" pitchFamily="34" charset="0"/>
              </a:rPr>
              <a:t>Gabriyl</a:t>
            </a:r>
            <a:r>
              <a:rPr lang="fr-FR" sz="3600" b="1" dirty="0">
                <a:latin typeface="CS Avva Shenouda" pitchFamily="34" charset="0"/>
              </a:rPr>
              <a:t> </a:t>
            </a:r>
            <a:r>
              <a:rPr lang="fr-FR" sz="3600" b="1" dirty="0" err="1">
                <a:latin typeface="CS Avva Shenouda" pitchFamily="34" charset="0"/>
              </a:rPr>
              <a:t>piaggeloc</a:t>
            </a:r>
            <a:r>
              <a:rPr lang="fr-FR" sz="3600" b="1" dirty="0">
                <a:latin typeface="CS Avva Shenouda" pitchFamily="34" charset="0"/>
              </a:rPr>
              <a:t> @ je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ke,aritwmeny</a:t>
            </a:r>
            <a:r>
              <a:rPr lang="fr-FR" sz="3600" b="1" dirty="0">
                <a:latin typeface="CS Avva Shenouda" pitchFamily="34" charset="0"/>
              </a:rPr>
              <a:t> @</a:t>
            </a:r>
          </a:p>
          <a:p>
            <a:pPr algn="just"/>
            <a:r>
              <a:rPr lang="fr-FR" sz="3600" b="1" dirty="0">
                <a:latin typeface="CS Avva Shenouda" pitchFamily="34" charset="0"/>
              </a:rPr>
              <a:t>`o </a:t>
            </a:r>
            <a:r>
              <a:rPr lang="fr-FR" sz="3600" b="1" dirty="0" err="1">
                <a:latin typeface="CS Avva Shenouda" pitchFamily="34" charset="0"/>
              </a:rPr>
              <a:t>Kurioc</a:t>
            </a:r>
            <a:r>
              <a:rPr lang="fr-FR" sz="3600" b="1" dirty="0">
                <a:latin typeface="CS Avva Shenouda" pitchFamily="34" charset="0"/>
              </a:rPr>
              <a:t> </a:t>
            </a:r>
            <a:r>
              <a:rPr lang="fr-FR" sz="3600" b="1" dirty="0" err="1">
                <a:latin typeface="CS Avva Shenouda" pitchFamily="34" charset="0"/>
              </a:rPr>
              <a:t>metacou</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نعطيك </a:t>
            </a:r>
            <a:r>
              <a:rPr lang="ar-EG" sz="4400" b="1" dirty="0" err="1"/>
              <a:t>السلام.</a:t>
            </a:r>
            <a:r>
              <a:rPr lang="ar-EG" sz="4400" b="1" dirty="0"/>
              <a:t> مع غبريال الملاك </a:t>
            </a:r>
            <a:r>
              <a:rPr lang="ar-EG" sz="4400" b="1" dirty="0" err="1"/>
              <a:t>قائلين.</a:t>
            </a:r>
            <a:r>
              <a:rPr lang="ar-EG" sz="4400" b="1" dirty="0"/>
              <a:t> </a:t>
            </a:r>
            <a:r>
              <a:rPr lang="ar-EG" sz="4400" b="1" dirty="0" err="1"/>
              <a:t>"</a:t>
            </a:r>
            <a:r>
              <a:rPr lang="fr-FR" sz="4400" b="1" dirty="0"/>
              <a:t> </a:t>
            </a:r>
            <a:r>
              <a:rPr lang="ar-EG" sz="4400" b="1" dirty="0"/>
              <a:t>السلام لك يا ممتلئة </a:t>
            </a:r>
            <a:r>
              <a:rPr lang="ar-EG" sz="4400" b="1" dirty="0" err="1"/>
              <a:t>نعمة.</a:t>
            </a:r>
            <a:r>
              <a:rPr lang="ar-EG" sz="4400" b="1" dirty="0"/>
              <a:t> الرب </a:t>
            </a:r>
            <a:r>
              <a:rPr lang="ar-EG" sz="4400" b="1" dirty="0" err="1"/>
              <a:t>معكِ.</a:t>
            </a:r>
            <a:r>
              <a:rPr lang="ar-EG" sz="4400" b="1" dirty="0"/>
              <a:t> </a:t>
            </a:r>
            <a:r>
              <a:rPr lang="ar-EG" sz="4400" b="1" dirty="0" err="1"/>
              <a:t>"</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Nous te saluons avec</a:t>
            </a:r>
          </a:p>
          <a:p>
            <a:pPr algn="ctr"/>
            <a:r>
              <a:rPr lang="fr-FR" sz="3200" b="1" dirty="0">
                <a:latin typeface="Book Antiqua" pitchFamily="18" charset="0"/>
              </a:rPr>
              <a:t>L'ange Gabriel, disant :</a:t>
            </a:r>
          </a:p>
          <a:p>
            <a:pPr algn="ctr"/>
            <a:r>
              <a:rPr lang="fr-FR" sz="3200" b="1" dirty="0">
                <a:latin typeface="Book Antiqua" pitchFamily="18" charset="0"/>
              </a:rPr>
              <a:t>Salut à toi, pleine de grâce</a:t>
            </a:r>
          </a:p>
          <a:p>
            <a:pPr algn="ctr"/>
            <a:r>
              <a:rPr lang="fr-FR" sz="3200" b="1" dirty="0">
                <a:latin typeface="Book Antiqua" pitchFamily="18" charset="0"/>
              </a:rPr>
              <a:t>Le Seigneur est avec toi.</a:t>
            </a:r>
          </a:p>
        </p:txBody>
      </p:sp>
    </p:spTree>
    <p:extLst>
      <p:ext uri="{BB962C8B-B14F-4D97-AF65-F5344CB8AC3E}">
        <p14:creationId xmlns:p14="http://schemas.microsoft.com/office/powerpoint/2010/main" val="110116729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&lt;</a:t>
            </a:r>
            <a:r>
              <a:rPr lang="fr-FR" sz="3600" b="1" dirty="0" err="1">
                <a:latin typeface="CS Avva Shenouda" pitchFamily="34" charset="0"/>
              </a:rPr>
              <a:t>ere</a:t>
            </a:r>
            <a:r>
              <a:rPr lang="fr-FR" sz="3600" b="1" dirty="0">
                <a:latin typeface="CS Avva Shenouda" pitchFamily="34" charset="0"/>
              </a:rPr>
              <a:t> ne `w ]</a:t>
            </a:r>
            <a:r>
              <a:rPr lang="fr-FR" sz="3600" b="1" dirty="0" err="1">
                <a:latin typeface="CS Avva Shenouda" pitchFamily="34" charset="0"/>
              </a:rPr>
              <a:t>par;enoc</a:t>
            </a:r>
            <a:r>
              <a:rPr lang="fr-FR" sz="3600" b="1" dirty="0">
                <a:latin typeface="CS Avva Shenouda" pitchFamily="34" charset="0"/>
              </a:rPr>
              <a:t> @ ]</a:t>
            </a:r>
            <a:r>
              <a:rPr lang="fr-FR" sz="3600" b="1" dirty="0" err="1">
                <a:latin typeface="CS Avva Shenouda" pitchFamily="34" charset="0"/>
              </a:rPr>
              <a:t>ourw</a:t>
            </a:r>
            <a:r>
              <a:rPr lang="fr-FR" sz="3600" b="1" dirty="0">
                <a:latin typeface="CS Avva Shenouda" pitchFamily="34" charset="0"/>
              </a:rPr>
              <a:t> `</a:t>
            </a:r>
            <a:r>
              <a:rPr lang="fr-FR" sz="3600" b="1" dirty="0" err="1">
                <a:latin typeface="CS Avva Shenouda" pitchFamily="34" charset="0"/>
              </a:rPr>
              <a:t>mmyi</a:t>
            </a:r>
            <a:r>
              <a:rPr lang="fr-FR" sz="3600" b="1" dirty="0">
                <a:latin typeface="CS Avva Shenouda" pitchFamily="34" charset="0"/>
              </a:rPr>
              <a:t> `n`</a:t>
            </a:r>
            <a:r>
              <a:rPr lang="fr-FR" sz="3600" b="1" dirty="0" err="1">
                <a:latin typeface="CS Avva Shenouda" pitchFamily="34" charset="0"/>
              </a:rPr>
              <a:t>aly;iny</a:t>
            </a:r>
            <a:r>
              <a:rPr lang="fr-FR" sz="3600" b="1" dirty="0">
                <a:latin typeface="CS Avva Shenouda" pitchFamily="34" charset="0"/>
              </a:rPr>
              <a:t> @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psousou</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pengenoc</a:t>
            </a:r>
            <a:r>
              <a:rPr lang="fr-FR" sz="3600" b="1" dirty="0">
                <a:latin typeface="CS Avva Shenouda" pitchFamily="34" charset="0"/>
              </a:rPr>
              <a:t> @ `</a:t>
            </a:r>
            <a:r>
              <a:rPr lang="fr-FR" sz="3600" b="1" dirty="0" err="1">
                <a:latin typeface="CS Avva Shenouda" pitchFamily="34" charset="0"/>
              </a:rPr>
              <a:t>are`jvo</a:t>
            </a:r>
            <a:r>
              <a:rPr lang="fr-FR" sz="3600" b="1" dirty="0">
                <a:latin typeface="CS Avva Shenouda" pitchFamily="34" charset="0"/>
              </a:rPr>
              <a:t> nan `</a:t>
            </a:r>
            <a:r>
              <a:rPr lang="fr-FR" sz="3600" b="1" dirty="0" err="1">
                <a:latin typeface="CS Avva Shenouda" pitchFamily="34" charset="0"/>
              </a:rPr>
              <a:t>nEmmanoyl</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لك أيتها </a:t>
            </a:r>
            <a:r>
              <a:rPr lang="ar-EG" sz="4400" b="1" dirty="0" err="1"/>
              <a:t>العذراء.</a:t>
            </a:r>
            <a:r>
              <a:rPr lang="ar-EG" sz="4400" b="1" dirty="0"/>
              <a:t> الملكة الحقيقية </a:t>
            </a:r>
            <a:r>
              <a:rPr lang="ar-EG" sz="4400" b="1" dirty="0" err="1"/>
              <a:t>الحقانية.</a:t>
            </a:r>
            <a:r>
              <a:rPr lang="ar-EG" sz="4400" b="1" dirty="0"/>
              <a:t> السلام لفخر </a:t>
            </a:r>
            <a:r>
              <a:rPr lang="ar-EG" sz="4400" b="1" dirty="0" err="1"/>
              <a:t>جنسنا.</a:t>
            </a:r>
            <a:r>
              <a:rPr lang="ar-EG" sz="4400" b="1" dirty="0"/>
              <a:t> ولدت لنا عمانوئيل.</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Ô Vierge, salut à toi</a:t>
            </a:r>
          </a:p>
          <a:p>
            <a:pPr algn="ctr"/>
            <a:r>
              <a:rPr lang="fr-FR" sz="3200" b="1" dirty="0">
                <a:latin typeface="Book Antiqua" pitchFamily="18" charset="0"/>
              </a:rPr>
              <a:t>Toi la reine véritable</a:t>
            </a:r>
          </a:p>
          <a:p>
            <a:pPr algn="ctr"/>
            <a:r>
              <a:rPr lang="fr-FR" sz="3200" b="1" dirty="0">
                <a:latin typeface="Book Antiqua" pitchFamily="18" charset="0"/>
              </a:rPr>
              <a:t>Salut, fierté du genre humain</a:t>
            </a:r>
          </a:p>
          <a:p>
            <a:pPr algn="ctr"/>
            <a:r>
              <a:rPr lang="fr-FR" sz="3200" b="1" dirty="0">
                <a:latin typeface="Book Antiqua" pitchFamily="18" charset="0"/>
              </a:rPr>
              <a:t>Tu enfantas Emmanuel.</a:t>
            </a:r>
          </a:p>
        </p:txBody>
      </p:sp>
    </p:spTree>
    <p:extLst>
      <p:ext uri="{BB962C8B-B14F-4D97-AF65-F5344CB8AC3E}">
        <p14:creationId xmlns:p14="http://schemas.microsoft.com/office/powerpoint/2010/main" val="3212708988"/>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Ten</a:t>
            </a:r>
            <a:r>
              <a:rPr lang="fr-FR" sz="3600" b="1" dirty="0">
                <a:latin typeface="CS Avva Shenouda" pitchFamily="34" charset="0"/>
              </a:rPr>
              <a:t>]ho `</a:t>
            </a:r>
            <a:r>
              <a:rPr lang="fr-FR" sz="3600" b="1" dirty="0" err="1">
                <a:latin typeface="CS Avva Shenouda" pitchFamily="34" charset="0"/>
              </a:rPr>
              <a:t>aripenmeu</a:t>
            </a:r>
            <a:r>
              <a:rPr lang="fr-FR" sz="3600" b="1" dirty="0">
                <a:latin typeface="CS Avva Shenouda" pitchFamily="34" charset="0"/>
              </a:rPr>
              <a:t>`i @ `w ]`</a:t>
            </a:r>
            <a:r>
              <a:rPr lang="fr-FR" sz="3600" b="1" dirty="0" err="1">
                <a:latin typeface="CS Avva Shenouda" pitchFamily="34" charset="0"/>
              </a:rPr>
              <a:t>proctatyc</a:t>
            </a:r>
            <a:r>
              <a:rPr lang="fr-FR" sz="3600" b="1" dirty="0">
                <a:latin typeface="CS Avva Shenouda" pitchFamily="34" charset="0"/>
              </a:rPr>
              <a:t> </a:t>
            </a:r>
            <a:r>
              <a:rPr lang="fr-FR" sz="3600" b="1" dirty="0" err="1">
                <a:latin typeface="CS Avva Shenouda" pitchFamily="34" charset="0"/>
              </a:rPr>
              <a:t>etenhot</a:t>
            </a:r>
            <a:r>
              <a:rPr lang="fr-FR" sz="3600" b="1" dirty="0">
                <a:latin typeface="CS Avva Shenouda" pitchFamily="34" charset="0"/>
              </a:rPr>
              <a:t> @ </a:t>
            </a:r>
            <a:r>
              <a:rPr lang="fr-FR" sz="3600" b="1" dirty="0" err="1">
                <a:latin typeface="CS Avva Shenouda" pitchFamily="34" charset="0"/>
              </a:rPr>
              <a:t>nahren</a:t>
            </a:r>
            <a:r>
              <a:rPr lang="fr-FR" sz="3600" b="1" dirty="0">
                <a:latin typeface="CS Avva Shenouda" pitchFamily="34" charset="0"/>
              </a:rPr>
              <a:t> Pen¡ I=y=c P=,=c @ `</a:t>
            </a:r>
            <a:r>
              <a:rPr lang="fr-FR" sz="3600" b="1" dirty="0" err="1">
                <a:latin typeface="CS Avva Shenouda" pitchFamily="34" charset="0"/>
              </a:rPr>
              <a:t>ntef,a</a:t>
            </a:r>
            <a:r>
              <a:rPr lang="fr-FR" sz="3600" b="1" dirty="0">
                <a:latin typeface="CS Avva Shenouda" pitchFamily="34" charset="0"/>
              </a:rPr>
              <a:t> </a:t>
            </a:r>
            <a:r>
              <a:rPr lang="fr-FR" sz="3600" b="1" dirty="0" err="1">
                <a:latin typeface="CS Avva Shenouda" pitchFamily="34" charset="0"/>
              </a:rPr>
              <a:t>nennobi</a:t>
            </a:r>
            <a:r>
              <a:rPr lang="fr-FR" sz="3600" b="1" dirty="0">
                <a:latin typeface="CS Avva Shenouda" pitchFamily="34" charset="0"/>
              </a:rPr>
              <a:t> nan `</a:t>
            </a:r>
            <a:r>
              <a:rPr lang="fr-FR" sz="3600" b="1" dirty="0" err="1">
                <a:latin typeface="CS Avva Shenouda" pitchFamily="34" charset="0"/>
              </a:rPr>
              <a:t>ebol</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نسألك أن </a:t>
            </a:r>
            <a:r>
              <a:rPr lang="ar-EG" sz="4400" b="1" dirty="0" err="1"/>
              <a:t>تذكرينا.</a:t>
            </a:r>
            <a:r>
              <a:rPr lang="ar-EG" sz="4400" b="1" dirty="0"/>
              <a:t> أيتها الشفيعة </a:t>
            </a:r>
            <a:r>
              <a:rPr lang="ar-EG" sz="4400" b="1" dirty="0" err="1"/>
              <a:t>الأمينة.</a:t>
            </a:r>
            <a:r>
              <a:rPr lang="ar-EG" sz="4400" b="1" dirty="0"/>
              <a:t> أمام ربنا يسوع </a:t>
            </a:r>
            <a:r>
              <a:rPr lang="ar-EG" sz="4400" b="1" dirty="0" err="1"/>
              <a:t>المسيح.</a:t>
            </a:r>
            <a:r>
              <a:rPr lang="ar-EG" sz="4400" b="1" dirty="0"/>
              <a:t> ليغفر لنا خطايانا.</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Souviens-toi, nous t’implorons</a:t>
            </a:r>
          </a:p>
          <a:p>
            <a:pPr algn="ctr"/>
            <a:r>
              <a:rPr lang="fr-FR" sz="3200" b="1" dirty="0">
                <a:latin typeface="Book Antiqua" pitchFamily="18" charset="0"/>
              </a:rPr>
              <a:t>Ô intercesseur fidèle</a:t>
            </a:r>
          </a:p>
          <a:p>
            <a:pPr algn="ctr"/>
            <a:r>
              <a:rPr lang="fr-FR" sz="3200" b="1" dirty="0">
                <a:latin typeface="Book Antiqua" pitchFamily="18" charset="0"/>
              </a:rPr>
              <a:t>Devant notre Seigneur Jésus-Christ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3381840302"/>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3129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53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2000" b="1" dirty="0">
                          <a:effectLst/>
                          <a:latin typeface="CS Avva Shenouda" panose="020B7200000000000000" pitchFamily="34" charset="0"/>
                          <a:ea typeface="Calibri" panose="020F0502020204030204" pitchFamily="34" charset="0"/>
                          <a:cs typeface="Arial" panose="020B0604020202020204" pitchFamily="34" charset="0"/>
                        </a:rPr>
                        <a:t>Ten]ho ouoh tentwbh `ntekmet`aga;oc pimairwmi.</a:t>
                      </a:r>
                    </a:p>
                    <a:p>
                      <a:pPr algn="just">
                        <a:lnSpc>
                          <a:spcPct val="115000"/>
                        </a:lnSpc>
                        <a:spcAft>
                          <a:spcPts val="0"/>
                        </a:spcAft>
                      </a:pPr>
                      <a:endParaRPr lang="fi-FI" sz="20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fi-FI" sz="2000" b="1" dirty="0">
                          <a:effectLst/>
                          <a:latin typeface="CS Avva Shenouda" panose="020B7200000000000000" pitchFamily="34" charset="0"/>
                          <a:ea typeface="Calibri" panose="020F0502020204030204" pitchFamily="34" charset="0"/>
                          <a:cs typeface="Arial" panose="020B0604020202020204" pitchFamily="34" charset="0"/>
                        </a:rPr>
                        <a:t>ÉAri`vmeu`i P¡ `nni;uci`a ni`procvora nisep`hmot `nte ny`etauer`procverin</a:t>
                      </a:r>
                    </a:p>
                    <a:p>
                      <a:pPr algn="just">
                        <a:lnSpc>
                          <a:spcPct val="115000"/>
                        </a:lnSpc>
                        <a:spcAft>
                          <a:spcPts val="0"/>
                        </a:spcAft>
                      </a:pPr>
                      <a:endParaRPr lang="fi-FI" sz="2000" b="1" dirty="0">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pt-BR" sz="2000" b="1" dirty="0">
                          <a:effectLst/>
                          <a:latin typeface="CS Avva Shenouda" panose="020B7200000000000000" pitchFamily="34" charset="0"/>
                          <a:ea typeface="Calibri" panose="020F0502020204030204" pitchFamily="34" charset="0"/>
                          <a:cs typeface="Arial" panose="020B0604020202020204" pitchFamily="34" charset="0"/>
                        </a:rPr>
                        <a:t>ÉEoutai`o nem ou`wou `mpekran =e=;=u</a:t>
                      </a:r>
                      <a:endParaRPr lang="fi-FI" sz="2000" b="1" dirty="0">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effectLst/>
                          <a:latin typeface="Book Antiqua" panose="02040602050305030304" pitchFamily="18" charset="0"/>
                          <a:ea typeface="Times New Roman" panose="02020603050405020304" pitchFamily="18" charset="0"/>
                          <a:cs typeface="Arial" panose="020B0604020202020204" pitchFamily="34" charset="0"/>
                        </a:rPr>
                        <a:t>Nous invoquons et nous supplions Ta bonté ô Ami du genre humain</a:t>
                      </a:r>
                    </a:p>
                    <a:p>
                      <a:pPr algn="just">
                        <a:lnSpc>
                          <a:spcPct val="115000"/>
                        </a:lnSpc>
                        <a:spcAft>
                          <a:spcPts val="1200"/>
                        </a:spcAft>
                      </a:pPr>
                      <a:endParaRPr lang="fr-FR" sz="1800" b="1" dirty="0">
                        <a:effectLst/>
                        <a:latin typeface="Book Antiqua" panose="02040602050305030304" pitchFamily="18" charset="0"/>
                        <a:ea typeface="Times New Roman" panose="02020603050405020304" pitchFamily="18" charset="0"/>
                        <a:cs typeface="Arial" panose="020B0604020202020204" pitchFamily="34" charset="0"/>
                      </a:endParaRPr>
                    </a:p>
                    <a:p>
                      <a:pPr algn="just">
                        <a:lnSpc>
                          <a:spcPct val="115000"/>
                        </a:lnSpc>
                        <a:spcAft>
                          <a:spcPts val="1200"/>
                        </a:spcAft>
                      </a:pPr>
                      <a:r>
                        <a:rPr lang="fr-FR" sz="2000" b="1" dirty="0">
                          <a:effectLst/>
                          <a:latin typeface="Book Antiqua" panose="02040602050305030304" pitchFamily="18" charset="0"/>
                          <a:ea typeface="Calibri" panose="020F0502020204030204" pitchFamily="34" charset="0"/>
                          <a:cs typeface="Arial" panose="020B0604020202020204" pitchFamily="34" charset="0"/>
                        </a:rPr>
                        <a:t>Souviens-Toi Seigneur, des dons, des offrandes et des actions de grâce de ceux qui les offrent en honneur et gloire de ton saint Nom.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نسأل ونطلب من صلاحك يا محب البشر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أذكر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صعائد وقرابين وشكر الذين يقربون</a:t>
                      </a: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كرامة ومجداً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لإسمك</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القدوس</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2481281436"/>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1"/>
          <a:ext cx="11305251" cy="1022513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4392487">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800" b="1" kern="1200" dirty="0" err="1">
                          <a:solidFill>
                            <a:srgbClr val="C00000"/>
                          </a:solidFill>
                          <a:latin typeface="CS Avva Shenouda" panose="020B7200000000000000" pitchFamily="34" charset="0"/>
                          <a:ea typeface="+mn-ea"/>
                          <a:cs typeface="+mn-cs"/>
                        </a:rPr>
                        <a:t>Pidi`akwn</a:t>
                      </a:r>
                      <a:endParaRPr lang="fr-FR" sz="1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fr-FR" sz="105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Twbh</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ejen</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nyetfi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`m`</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vrwous</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nni;uci`a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ni`procvora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ni`apar,y</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nineh</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ni`c;oinoufi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ni`ckepacma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nijwm</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nws</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nikumillion</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pima`nerswousi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p>
                    <a:p>
                      <a:pPr algn="just">
                        <a:lnSpc>
                          <a:spcPct val="115000"/>
                        </a:lnSpc>
                        <a:spcAft>
                          <a:spcPts val="0"/>
                        </a:spcAft>
                      </a:pPr>
                      <a:endPar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Hina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P=,=c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Pennou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sebi`w</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nwou</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qen</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Ieroucalym</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tve</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ntef,a</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nennobi</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 nan `</a:t>
                      </a:r>
                      <a:r>
                        <a:rPr kumimoji="0" lang="fr-FR" sz="2000" b="1" i="0" u="none" strike="noStrike" kern="1200" cap="none" spc="0" normalizeH="0" baseline="0" dirty="0" err="1">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ebol</a:t>
                      </a:r>
                      <a:r>
                        <a:rPr kumimoji="0" lang="fr-FR" sz="2000" b="1" i="0" u="none" strike="noStrike" kern="1200" cap="none" spc="0" normalizeH="0" baseline="0" dirty="0">
                          <a:ln>
                            <a:noFill/>
                          </a:ln>
                          <a:solidFill>
                            <a:prstClr val="black"/>
                          </a:solidFill>
                          <a:effectLst/>
                          <a:uLnTx/>
                          <a:uFillTx/>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lang="fr-FR" sz="2000" b="1" kern="1200" dirty="0">
                          <a:solidFill>
                            <a:srgbClr val="C00000"/>
                          </a:solidFill>
                          <a:latin typeface="+mn-lt"/>
                          <a:ea typeface="+mn-ea"/>
                          <a:cs typeface="+mn-cs"/>
                        </a:rPr>
                        <a:t>Le diacre</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Implorez pour ceux qui s’occupent des offrandes et des oblations, des prémices, de l’huile, de l’encens, des linges, des livres saints et des vases sacrés de l’autel. </a:t>
                      </a:r>
                    </a:p>
                    <a:p>
                      <a:pPr algn="just">
                        <a:lnSpc>
                          <a:spcPct val="115000"/>
                        </a:lnSpc>
                        <a:spcAft>
                          <a:spcPts val="1200"/>
                        </a:spcAft>
                      </a:pPr>
                      <a:r>
                        <a:rPr kumimoji="0" lang="fr-FR" sz="2000" b="1" i="0" u="none" strike="noStrike" kern="1200" cap="none" spc="0" normalizeH="0" baseline="0" dirty="0">
                          <a:ln>
                            <a:noFill/>
                          </a:ln>
                          <a:solidFill>
                            <a:prstClr val="black"/>
                          </a:solidFill>
                          <a:effectLst/>
                          <a:uLnTx/>
                          <a:uFillTx/>
                          <a:latin typeface="Book Antiqua" panose="02040602050305030304" pitchFamily="18" charset="0"/>
                          <a:ea typeface="Times New Roman" panose="02020603050405020304" pitchFamily="18" charset="0"/>
                          <a:cs typeface="Arial" panose="020B0604020202020204" pitchFamily="34" charset="0"/>
                        </a:rPr>
                        <a:t>Que le Christ notre Dieu les récompense dans la Jérusalem céleste et nous pardonne nos péchés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SA"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rPr>
                        <a:t>اطلبوا عن المهتمين بالصعائد والقرابين و البكور والزيت والبخور والستور وكتب القراءة وأواني المذبح</a:t>
                      </a:r>
                      <a:endParaRPr kumimoji="0" lang="fr-FR" sz="2200" b="0" i="0" u="none" strike="noStrike" kern="1200" cap="none" spc="0" normalizeH="0" baseline="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ahoma" panose="020B0604030504040204" pitchFamily="34" charset="0"/>
                      </a:endParaRPr>
                    </a:p>
                    <a:p>
                      <a:pPr marL="0" marR="0" lvl="0" indent="0" algn="justLow" defTabSz="914400" rtl="1" eaLnBrk="1" fontAlgn="auto" latinLnBrk="0" hangingPunct="1">
                        <a:lnSpc>
                          <a:spcPct val="115000"/>
                        </a:lnSpc>
                        <a:spcBef>
                          <a:spcPts val="0"/>
                        </a:spcBef>
                        <a:spcAft>
                          <a:spcPts val="1000"/>
                        </a:spcAft>
                        <a:buClrTx/>
                        <a:buSzTx/>
                        <a:buFontTx/>
                        <a:buNone/>
                        <a:tabLst/>
                        <a:defRPr/>
                      </a:pPr>
                      <a:r>
                        <a:rPr kumimoji="0" lang="ar-AE"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rPr>
                        <a:t>لكي المسيح إلهنا يكافئهم في أورشليم السمائية ويغفر لنا خطايانا</a:t>
                      </a:r>
                      <a:endParaRPr kumimoji="0" lang="fr-FR" sz="2200" b="0" i="0" u="none" strike="noStrike" kern="1200" cap="none" spc="0" normalizeH="0" baseline="0" noProof="0" dirty="0">
                        <a:ln>
                          <a:noFill/>
                        </a:ln>
                        <a:solidFill>
                          <a:prstClr val="black"/>
                        </a:solidFill>
                        <a:effectLst/>
                        <a:uLnTx/>
                        <a:uFillTx/>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4789710"/>
                  </a:ext>
                </a:extLst>
              </a:tr>
              <a:tr h="5832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3037928"/>
                  </a:ext>
                </a:extLst>
              </a:tr>
            </a:tbl>
          </a:graphicData>
        </a:graphic>
      </p:graphicFrame>
    </p:spTree>
    <p:extLst>
      <p:ext uri="{BB962C8B-B14F-4D97-AF65-F5344CB8AC3E}">
        <p14:creationId xmlns:p14="http://schemas.microsoft.com/office/powerpoint/2010/main" val="3313241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46506"/>
            <a:ext cx="5164616" cy="1446550"/>
          </a:xfrm>
          <a:prstGeom prst="rect">
            <a:avLst/>
          </a:prstGeom>
        </p:spPr>
        <p:txBody>
          <a:bodyPr wrap="square">
            <a:spAutoFit/>
          </a:bodyPr>
          <a:lstStyle/>
          <a:p>
            <a:pPr algn="just" rtl="1"/>
            <a:r>
              <a:rPr lang="ar-EG" sz="4400" b="1" dirty="0"/>
              <a:t>ماء منحل وقف بفعل عجيب معجز.</a:t>
            </a:r>
            <a:endParaRPr lang="fr-FR" sz="4400" b="1" dirty="0"/>
          </a:p>
        </p:txBody>
      </p:sp>
      <p:sp>
        <p:nvSpPr>
          <p:cNvPr id="6" name="Rectangle 5"/>
          <p:cNvSpPr/>
          <p:nvPr/>
        </p:nvSpPr>
        <p:spPr>
          <a:xfrm>
            <a:off x="431371" y="738570"/>
            <a:ext cx="6240693" cy="1754326"/>
          </a:xfrm>
          <a:prstGeom prst="rect">
            <a:avLst/>
          </a:prstGeom>
        </p:spPr>
        <p:txBody>
          <a:bodyPr wrap="square">
            <a:spAutoFit/>
          </a:bodyPr>
          <a:lstStyle/>
          <a:p>
            <a:pPr algn="just"/>
            <a:r>
              <a:rPr lang="fr-FR" sz="3600" b="1" dirty="0" err="1">
                <a:latin typeface="CS Avva Shenouda" pitchFamily="34" charset="0"/>
              </a:rPr>
              <a:t>Oumwou</a:t>
            </a:r>
            <a:r>
              <a:rPr lang="fr-FR" sz="3600" b="1" dirty="0">
                <a:latin typeface="CS Avva Shenouda" pitchFamily="34" charset="0"/>
              </a:rPr>
              <a:t> </a:t>
            </a:r>
            <a:r>
              <a:rPr lang="fr-FR" sz="3600" b="1" err="1">
                <a:latin typeface="CS Avva Shenouda" pitchFamily="34" charset="0"/>
              </a:rPr>
              <a:t>efbyl</a:t>
            </a:r>
            <a:r>
              <a:rPr lang="fr-FR" sz="3600" b="1">
                <a:latin typeface="CS Avva Shenouda" pitchFamily="34" charset="0"/>
              </a:rPr>
              <a:t> `ebol @ af`ohi `eratf </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err="1">
                <a:latin typeface="CS Avva Shenouda" pitchFamily="34" charset="0"/>
              </a:rPr>
              <a:t>ouhwb</a:t>
            </a:r>
            <a:r>
              <a:rPr lang="fr-FR" sz="3600" b="1">
                <a:latin typeface="CS Avva Shenouda" pitchFamily="34" charset="0"/>
              </a:rPr>
              <a:t> `n`svyri @ `mparadoxon</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Une eau qui frémissait</a:t>
            </a:r>
          </a:p>
          <a:p>
            <a:pPr algn="ctr"/>
            <a:r>
              <a:rPr lang="fr-FR" sz="3200" b="1" dirty="0">
                <a:latin typeface="Book Antiqua" pitchFamily="18" charset="0"/>
              </a:rPr>
              <a:t>Dressée, s'est élevée</a:t>
            </a:r>
          </a:p>
          <a:p>
            <a:pPr algn="ctr"/>
            <a:r>
              <a:rPr lang="fr-FR" sz="3200" b="1" dirty="0">
                <a:latin typeface="Book Antiqua" pitchFamily="18" charset="0"/>
              </a:rPr>
              <a:t>Par une œuvre étonnante</a:t>
            </a:r>
          </a:p>
          <a:p>
            <a:pPr algn="ctr"/>
            <a:r>
              <a:rPr lang="fr-FR" sz="3200" b="1" dirty="0">
                <a:latin typeface="Book Antiqua" pitchFamily="18" charset="0"/>
              </a:rPr>
              <a:t>Un fait miraculeux</a:t>
            </a:r>
          </a:p>
        </p:txBody>
      </p:sp>
    </p:spTree>
    <p:extLst>
      <p:ext uri="{BB962C8B-B14F-4D97-AF65-F5344CB8AC3E}">
        <p14:creationId xmlns:p14="http://schemas.microsoft.com/office/powerpoint/2010/main" val="20396668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65512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5420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algn="just">
                        <a:lnSpc>
                          <a:spcPct val="115000"/>
                        </a:lnSpc>
                        <a:spcAft>
                          <a:spcPts val="0"/>
                        </a:spcAft>
                      </a:pPr>
                      <a:r>
                        <a:rPr lang="fi-FI" sz="1800" b="1"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Sopou `erok `ejen pek;uciactyrion =e=;=u `nellogimon `nte `tve @ `eou`c;oi `n`c;oinoufi @ `eqoun `etekmetnis] etqen nivyou`i @ `ebolhiten `psemsi `nte nekaggeloc nem nekar,yaggeloc =e=;=u. ÉM`vry] `etakswp `erok `nnidwron `nte pi`;myi ÉAbel @ nem ];uci`a `nte peniwt Abraam @ nem ]tebi `cnou] `nte ],yra.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Pairy</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on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nikeeu,arictyrion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nek`ebiaik</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sopou</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erok</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na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pihou`o</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nem na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pikouji</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nyethyp</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nye;ouwnh</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18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ebol</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Reçois-les sur Ton saint Autel céleste en odeur de l’encens qui monte devant Ta grandeur dans les cieux par le ministère de Tes saints anges et archanges.</a:t>
                      </a:r>
                      <a:r>
                        <a:rPr lang="fr-FR" sz="2000" b="1" dirty="0">
                          <a:effectLst/>
                          <a:latin typeface="Book Antiqua" panose="02040602050305030304" pitchFamily="18" charset="0"/>
                          <a:ea typeface="Calibri" panose="020F0502020204030204" pitchFamily="34" charset="0"/>
                          <a:cs typeface="Arial" panose="020B0604020202020204" pitchFamily="34" charset="0"/>
                        </a:rPr>
                        <a:t> </a:t>
                      </a:r>
                      <a:r>
                        <a:rPr lang="fr-FR" sz="2000" b="1"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Et comme Tu as accepté les offrandes d’Abel le juste, le sacrifice de notre père Abraham et les deux pièces de la veuve, reçois aussi les offrandes d’action de grâce de Tes serviteurs, ceux qui sont dans l’abondance et ceux qui sont dans la peine, les cachées et les manifestées.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justLow" rtl="1">
                        <a:lnSpc>
                          <a:spcPct val="115000"/>
                        </a:lnSpc>
                        <a:spcAft>
                          <a:spcPts val="1000"/>
                        </a:spcAft>
                      </a:pP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إقبلها</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إليك على مذبحك المقدس الناطق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السمائي</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رائحة بخور تدخل إلى عظمتك التي في السموات بواسطة خدمة ملائكتك ورؤساء ملائكتك القديسين</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وكما قبلت إليك قرابين هابيل الصديق وذبيحة أبينا إبراهيم وفلسي الأرملة</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هكذا أيضا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نذورعبيدك</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a:t>
                      </a:r>
                      <a:r>
                        <a:rPr lang="ar-AE"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إقبلها</a:t>
                      </a:r>
                      <a:r>
                        <a:rPr lang="ar-AE"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إليك أصحاب الكثير وأصحاب القليل الخفيات و الظاهرات</a:t>
                      </a:r>
                      <a:endPar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bl>
          </a:graphicData>
        </a:graphic>
      </p:graphicFrame>
    </p:spTree>
    <p:extLst>
      <p:ext uri="{BB962C8B-B14F-4D97-AF65-F5344CB8AC3E}">
        <p14:creationId xmlns:p14="http://schemas.microsoft.com/office/powerpoint/2010/main" val="158646856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596274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962744">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Nye;ouws</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eqoun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ny`etau`ini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eqoun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ehoou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voou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dwron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Moi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nniattako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tsebi`w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nnye;natako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na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nivyou`i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tsebi`w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nna</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nisa`eneh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tsebi`w</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nni`procoucyou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Nou`you</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noutamion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mahou</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ebolqen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aga;on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nl-NL"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nl-NL"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Matakto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tjom</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nekaggeloc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nekar,yaggeloc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 ceux qui veulent offrir mais ne le peuvent pas, et à ceux qui T’ont offert ces offrandes aujourd’hui,</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accorde-leur des biens incorruptibles au lieu des éphémères, des célestes au lieu des terrestres, des éternels au lieu des temporels. Leurs maisons et leurs greniers, remplis-les de tous les biens préserve-les, Seigneur, par la force de Tes anges et de Tes archanges purs.</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والذين يريدون أن يقدموا لك و ليس لهم والذين قدموا لك في هذا اليوم هذه القرابين</a:t>
                      </a:r>
                      <a:endParaRPr lang="fr-FR" sz="2400" b="0" kern="1200" dirty="0">
                        <a:solidFill>
                          <a:schemeClr val="tx1"/>
                        </a:solidFill>
                        <a:effectLst/>
                        <a:latin typeface="Book Antiqua" panose="02040602050305030304" pitchFamily="18" charset="0"/>
                        <a:ea typeface="+mn-ea"/>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أعطهم الباقيات عوض الفانيات السمائيات عوض الأرضيات الأبديات عوض الزمنيات</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بيوتهم ومخازنهم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إملأها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من كل الخيرات أحطهم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يارب</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بقوة ملائكتك و رؤساء ملائكتك الأطهار.</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904448927"/>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562600"/>
          <a:ext cx="11277213" cy="4868704"/>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2434352">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ÉM`vry</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etauer`vmeu`i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mpekran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=e=;=u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hijen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pikahi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aripoumeu`i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tekmetouro</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pai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ke</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ewn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vai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mper,au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Comme ils ont invoqué Ton saint Nom sur terre, souviens-Toi aussi, Seigneur, d’eux dans Ton Royaume et dans cette vie ne les éloigne pas de Toi.</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kern="1200" dirty="0">
                          <a:solidFill>
                            <a:schemeClr val="tx1"/>
                          </a:solidFill>
                          <a:effectLst/>
                          <a:latin typeface="Book Antiqua" panose="02040602050305030304" pitchFamily="18" charset="0"/>
                          <a:ea typeface="+mn-ea"/>
                          <a:cs typeface="Tahoma" panose="020B0604030504040204" pitchFamily="34" charset="0"/>
                        </a:rPr>
                        <a:t>كما ذكروا </a:t>
                      </a:r>
                      <a:r>
                        <a:rPr lang="ar-SA" sz="2400" b="0" kern="1200" dirty="0" err="1">
                          <a:solidFill>
                            <a:schemeClr val="tx1"/>
                          </a:solidFill>
                          <a:effectLst/>
                          <a:latin typeface="Book Antiqua" panose="02040602050305030304" pitchFamily="18" charset="0"/>
                          <a:ea typeface="+mn-ea"/>
                          <a:cs typeface="Tahoma" panose="020B0604030504040204" pitchFamily="34" charset="0"/>
                        </a:rPr>
                        <a:t>إسمك</a:t>
                      </a:r>
                      <a:r>
                        <a:rPr lang="ar-SA" sz="2400" b="0" kern="1200" dirty="0">
                          <a:solidFill>
                            <a:schemeClr val="tx1"/>
                          </a:solidFill>
                          <a:effectLst/>
                          <a:latin typeface="Book Antiqua" panose="02040602050305030304" pitchFamily="18" charset="0"/>
                          <a:ea typeface="+mn-ea"/>
                          <a:cs typeface="Tahoma" panose="020B0604030504040204" pitchFamily="34" charset="0"/>
                        </a:rPr>
                        <a:t> القدوس على الأرض أذكرهم هم أيضاً </a:t>
                      </a:r>
                      <a:r>
                        <a:rPr lang="ar-SA" sz="2400" b="0" kern="1200" dirty="0" err="1">
                          <a:solidFill>
                            <a:schemeClr val="tx1"/>
                          </a:solidFill>
                          <a:effectLst/>
                          <a:latin typeface="Book Antiqua" panose="02040602050305030304" pitchFamily="18" charset="0"/>
                          <a:ea typeface="+mn-ea"/>
                          <a:cs typeface="Tahoma" panose="020B0604030504040204" pitchFamily="34" charset="0"/>
                        </a:rPr>
                        <a:t>يارب</a:t>
                      </a:r>
                      <a:r>
                        <a:rPr lang="ar-SA" sz="2400" b="0" kern="1200" dirty="0">
                          <a:solidFill>
                            <a:schemeClr val="tx1"/>
                          </a:solidFill>
                          <a:effectLst/>
                          <a:latin typeface="Book Antiqua" panose="02040602050305030304" pitchFamily="18" charset="0"/>
                          <a:ea typeface="+mn-ea"/>
                          <a:cs typeface="Tahoma" panose="020B0604030504040204" pitchFamily="34" charset="0"/>
                        </a:rPr>
                        <a:t> في ملكوتك وفي هذا الدهر لا تتركهم عنك</a:t>
                      </a:r>
                      <a:endPar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2434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r>
                        <a:rPr lang="fr-FR" sz="18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endParaRPr lang="fr-FR" sz="1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1" kern="1200" dirty="0" err="1">
                          <a:solidFill>
                            <a:schemeClr val="dk1"/>
                          </a:solidFill>
                          <a:effectLst/>
                          <a:latin typeface="+mn-lt"/>
                          <a:ea typeface="+mn-ea"/>
                          <a:cs typeface="+mn-cs"/>
                        </a:rPr>
                        <a:t>يارب</a:t>
                      </a:r>
                      <a:r>
                        <a:rPr lang="ar-SA" sz="2400" b="1" kern="1200" dirty="0">
                          <a:solidFill>
                            <a:schemeClr val="dk1"/>
                          </a:solidFill>
                          <a:effectLst/>
                          <a:latin typeface="+mn-lt"/>
                          <a:ea typeface="+mn-ea"/>
                          <a:cs typeface="+mn-cs"/>
                        </a:rPr>
                        <a:t> ارحم</a:t>
                      </a:r>
                      <a:endParaRPr lang="fr-FR" sz="24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9726771"/>
                  </a:ext>
                </a:extLst>
              </a:tr>
            </a:tbl>
          </a:graphicData>
        </a:graphic>
      </p:graphicFrame>
    </p:spTree>
    <p:extLst>
      <p:ext uri="{BB962C8B-B14F-4D97-AF65-F5344CB8AC3E}">
        <p14:creationId xmlns:p14="http://schemas.microsoft.com/office/powerpoint/2010/main" val="882518317"/>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solidFill>
                  <a:srgbClr val="C00000"/>
                </a:solidFill>
              </a:rPr>
              <a:t>Louons avec les anges en disant : </a:t>
            </a:r>
            <a:r>
              <a:rPr lang="fr-FR" sz="2800" b="1" dirty="0"/>
              <a:t>Gloire à Dieu au plus haut des cieux, paix sur terre et joie aux hommes.</a:t>
            </a:r>
          </a:p>
          <a:p>
            <a:pPr marL="0" indent="0" algn="just">
              <a:buNone/>
            </a:pPr>
            <a:endParaRPr lang="fr-FR" sz="2800" b="1" dirty="0"/>
          </a:p>
          <a:p>
            <a:pPr marL="0" indent="0" algn="just">
              <a:buNone/>
            </a:pPr>
            <a:r>
              <a:rPr lang="fr-FR" sz="2800" b="1" dirty="0"/>
              <a:t>Nous Te louons, nous Te bénissons, nous Te servons, nous nous prosternons devant toi, nous Te confessons, nous Te glorifions, nous Te rendons grâce pour Ton immense gloire.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solidFill>
                  <a:srgbClr val="C00000"/>
                </a:solidFill>
                <a:latin typeface="Times New Roman" panose="02020603050405020304" pitchFamily="18" charset="0"/>
                <a:cs typeface="Times New Roman" panose="02020603050405020304" pitchFamily="18" charset="0"/>
              </a:rPr>
              <a:t>فلنسبح مع الملائكة</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solidFill>
                  <a:srgbClr val="C00000"/>
                </a:solidFill>
                <a:latin typeface="Times New Roman" panose="02020603050405020304" pitchFamily="18" charset="0"/>
                <a:cs typeface="Times New Roman" panose="02020603050405020304" pitchFamily="18" charset="0"/>
              </a:rPr>
              <a:t>قائلين: </a:t>
            </a:r>
            <a:r>
              <a:rPr lang="ar-EG" altLang="fr-FR" sz="3500" b="1" dirty="0">
                <a:latin typeface="Times New Roman" panose="02020603050405020304" pitchFamily="18" charset="0"/>
                <a:cs typeface="Times New Roman" panose="02020603050405020304" pitchFamily="18" charset="0"/>
              </a:rPr>
              <a:t>المجد لله في</a:t>
            </a:r>
            <a:r>
              <a:rPr lang="fr-FR" altLang="fr-FR" sz="3500" b="1" dirty="0">
                <a:latin typeface="Times New Roman" panose="02020603050405020304" pitchFamily="18" charset="0"/>
                <a:cs typeface="Times New Roman" panose="02020603050405020304" pitchFamily="18" charset="0"/>
              </a:rPr>
              <a:t> </a:t>
            </a:r>
            <a:r>
              <a:rPr lang="ar-EG" altLang="fr-FR" sz="3500" b="1" dirty="0" err="1">
                <a:latin typeface="Times New Roman" panose="02020603050405020304" pitchFamily="18" charset="0"/>
                <a:cs typeface="Times New Roman" panose="02020603050405020304" pitchFamily="18" charset="0"/>
              </a:rPr>
              <a:t>الأعالي</a:t>
            </a:r>
            <a:r>
              <a:rPr lang="ar-EG" altLang="fr-FR" sz="3500" b="1" dirty="0">
                <a:latin typeface="Times New Roman" panose="02020603050405020304" pitchFamily="18" charset="0"/>
                <a:cs typeface="Times New Roman" panose="02020603050405020304" pitchFamily="18" charset="0"/>
              </a:rPr>
              <a:t> وعلى الأرض</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السلام وفى الناس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المسرة.</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نسبحك. نباركك. نخدمك.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نسجد لك. نعترف لك.</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ننطق بمجدك. نشكرك من</a:t>
            </a: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أجل عظم مجدك،</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2113381"/>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Seigneur, Roi des cieux, Dieu le Père Tout-Puissant. Seigneur Fils unique Jésus Christ avec le Saint Esprit. Seigneur Dieu, Agneau de Dieu, le Fils du Père; Toi qui enlèves le péché du monde, aie pitié de nous. Toi qui enlève le péché du monde, reçois notre prière.</a:t>
            </a:r>
          </a:p>
          <a:p>
            <a:pPr marL="0" indent="0" algn="just">
              <a:buNone/>
            </a:pPr>
            <a:r>
              <a:rPr lang="fr-FR" sz="2800" b="1" dirty="0"/>
              <a:t>Toi qui es assis à la droite du Père, aie pitié de nous. Toi seul es Saint, Toi seul es le Très-Haut, Ô Seigneur Jésus-Christ, avec le Saint-Esprit. Gloire à Dieu le Père. Amen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أيها الرب المالك على</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السموات، الله الآب ضابط</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الكل، والرب الابن الواحد</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الوحيد، يسوع المسيح،</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والروح القدس. أيها الرب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الإله، حمل الله، ابن الآب،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رافع خطية العالم، ارحمنا.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يا حامل خطية العالم، اقبل</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طلباتنا إليك.</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latin typeface="Times New Roman" panose="02020603050405020304" pitchFamily="18" charset="0"/>
                <a:cs typeface="Times New Roman" panose="02020603050405020304" pitchFamily="18" charset="0"/>
              </a:rPr>
              <a:t>أيها الجالس عن يمين أبيه،</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ارحمنا. أنت وحدك القدوس.</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أنت وحدك العالي يا ربى</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يسوع المسيح والروح</a:t>
            </a:r>
            <a:r>
              <a:rPr lang="fr-FR" altLang="fr-FR" sz="3500" b="1" dirty="0">
                <a:latin typeface="Times New Roman" panose="02020603050405020304" pitchFamily="18" charset="0"/>
                <a:cs typeface="Times New Roman" panose="02020603050405020304" pitchFamily="18" charset="0"/>
              </a:rPr>
              <a:t> </a:t>
            </a:r>
            <a:r>
              <a:rPr lang="ar-SA" altLang="fr-FR" sz="3500" b="1" dirty="0">
                <a:latin typeface="Times New Roman" panose="02020603050405020304" pitchFamily="18" charset="0"/>
                <a:cs typeface="Times New Roman" panose="02020603050405020304" pitchFamily="18" charset="0"/>
              </a:rPr>
              <a:t>القدس. مجدا لله الآب أمين.</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399146"/>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Je Te bénirai tous les jours et je louerai Ton saint Nom chaque jour et à jamais. Amen ! Dès la nuit, mon esprit se tourne vers Toi ô mon Dieu car Tes commandements sont des lumières sur la terre. Je suivais Tes chemins car Tu es mon secours. De bon matin Tu écoutes ma voix, Seigneur. Demain Je me tiendrai devant Toi et Tu me verras.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أباركك كل يوم، وأسبح</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اسمك القدوس إلى الأبد.</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وإلى أبد الأبد. أمين.</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منذ الليل روحي تبكر إليك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يا إلهي، لأن أوامرك هي نور</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على الأرض. كنت أتلو في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طرقك، لأنك صرت لي معينا.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باكرا يا رب تسمع صوتي،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بالغداة أقف أمامك وتراني.</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405868"/>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Dieu saint, Saint fort, Saint immortel, </a:t>
            </a:r>
            <a:r>
              <a:rPr lang="fr-FR" sz="2800" b="1" dirty="0">
                <a:solidFill>
                  <a:srgbClr val="C00000"/>
                </a:solidFill>
              </a:rPr>
              <a:t>crucifié pour nous,</a:t>
            </a:r>
            <a:r>
              <a:rPr lang="fr-FR" sz="2800" b="1" dirty="0"/>
              <a:t> aie pitié de nous. </a:t>
            </a:r>
          </a:p>
          <a:p>
            <a:pPr marL="0" indent="0" algn="just">
              <a:buNone/>
            </a:pPr>
            <a:endParaRPr lang="fr-FR" sz="2800" b="1" dirty="0"/>
          </a:p>
          <a:p>
            <a:pPr marL="0" indent="0" algn="just">
              <a:buNone/>
            </a:pPr>
            <a:r>
              <a:rPr lang="fr-FR" sz="2800" b="1" dirty="0"/>
              <a:t>Dieu saint, Saint fort, Saint immortel, </a:t>
            </a:r>
            <a:r>
              <a:rPr lang="fr-FR" sz="2800" b="1" dirty="0">
                <a:solidFill>
                  <a:srgbClr val="C00000"/>
                </a:solidFill>
              </a:rPr>
              <a:t>crucifié pour nous,</a:t>
            </a:r>
            <a:r>
              <a:rPr lang="fr-FR" sz="2800" b="1" dirty="0"/>
              <a:t> aie pitié de nous. </a:t>
            </a:r>
          </a:p>
          <a:p>
            <a:pPr marL="0" indent="0" algn="just">
              <a:buNone/>
            </a:pPr>
            <a:endParaRPr lang="fr-FR" sz="2800" b="1" dirty="0"/>
          </a:p>
          <a:p>
            <a:pPr marL="0" indent="0" algn="just">
              <a:buNone/>
            </a:pPr>
            <a:r>
              <a:rPr lang="fr-FR" sz="2800" b="1" dirty="0"/>
              <a:t>Dieu saint, Saint fort, Saint immortel, </a:t>
            </a:r>
            <a:r>
              <a:rPr lang="fr-FR" sz="2800" b="1" dirty="0">
                <a:solidFill>
                  <a:srgbClr val="C00000"/>
                </a:solidFill>
              </a:rPr>
              <a:t>crucifié pour nous,</a:t>
            </a:r>
            <a:r>
              <a:rPr lang="fr-FR" sz="2800" b="1" dirty="0"/>
              <a: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lnSpcReduction="10000"/>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قدوس الله، قدوس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القوى، قدوس الحي الذي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لا يموت، </a:t>
            </a:r>
            <a:r>
              <a:rPr lang="ar-EG" altLang="fr-FR" sz="3500" b="1" dirty="0">
                <a:solidFill>
                  <a:srgbClr val="C00000"/>
                </a:solidFill>
                <a:latin typeface="Times New Roman" panose="02020603050405020304" pitchFamily="18" charset="0"/>
                <a:cs typeface="Times New Roman" panose="02020603050405020304" pitchFamily="18" charset="0"/>
              </a:rPr>
              <a:t>الذي صلب عنا،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ارحمنا.</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قدوس الله، قدوس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القوى، قدوس الحي الذي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لا يموت، </a:t>
            </a:r>
            <a:r>
              <a:rPr lang="ar-EG" altLang="fr-FR" sz="3500" b="1" dirty="0">
                <a:solidFill>
                  <a:srgbClr val="C00000"/>
                </a:solidFill>
                <a:latin typeface="Times New Roman" panose="02020603050405020304" pitchFamily="18" charset="0"/>
                <a:cs typeface="Times New Roman" panose="02020603050405020304" pitchFamily="18" charset="0"/>
              </a:rPr>
              <a:t>الذي صلب عنا،</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ارحمنا.</a:t>
            </a:r>
            <a:endParaRPr lang="ar-SA"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قدوس الله، قدوس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القوى، قدوس الحي الذي</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لا يموت، </a:t>
            </a:r>
            <a:r>
              <a:rPr lang="ar-EG" altLang="fr-FR" sz="3500" b="1" dirty="0">
                <a:solidFill>
                  <a:srgbClr val="C00000"/>
                </a:solidFill>
                <a:latin typeface="Times New Roman" panose="02020603050405020304" pitchFamily="18" charset="0"/>
                <a:cs typeface="Times New Roman" panose="02020603050405020304" pitchFamily="18" charset="0"/>
              </a:rPr>
              <a:t>الذي صلب عنا،</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ارحمنا.</a:t>
            </a:r>
            <a:endParaRPr lang="ar-SA"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06303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Gloire au Père, au Fils et au Saint Esprit ; maintenant et toujours et dans les siècles des siècles, Amen ! </a:t>
            </a:r>
          </a:p>
          <a:p>
            <a:pPr marL="0" indent="0" algn="just">
              <a:buNone/>
            </a:pPr>
            <a:endParaRPr lang="fr-FR" sz="2800" b="1" dirty="0"/>
          </a:p>
          <a:p>
            <a:pPr marL="0" indent="0" algn="just">
              <a:buNone/>
            </a:pPr>
            <a:r>
              <a:rPr lang="fr-FR" sz="2800" b="1" dirty="0"/>
              <a:t>Ô Trinité sainte, aie pitié de nous. Ô Trinité toute sainte, aie pitié de nous. Ô Trinité sainte, aie pitié de nous. Seigneur pardonne-nous nos péchés Seigneur pardonne-nous nos iniquités. Seigneur pardonne-nous nos fautes. Souviens Toi Seigneur des malades de Ton peuple, guéris-les à cause de Ton saint Nom.</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المجد للآب والابن والروح</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القدس، الآن وكل أوان وإلى</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دهر الدهور. أمين. أيها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الثالوث القدوس ارحمنا. </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altLang="fr-FR"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أيها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الثالوث القدوس ارحمنا. أيها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الثالوث القدوس ارحمنا. يا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رب اغفر لنا خطايانا. يا رب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اغفر لنا آثامنا. يا رب اغفر</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لنا زلاتنا. يا رب افتقد مرضى</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شعبك، اشفهم من أجل</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اسمك القدوس.</a:t>
            </a:r>
            <a:endParaRPr kumimoji="0" lang="ar-SA" altLang="fr-FR" sz="35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982602"/>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04664"/>
            <a:ext cx="5616623" cy="5927804"/>
          </a:xfrm>
        </p:spPr>
        <p:txBody>
          <a:bodyPr>
            <a:noAutofit/>
          </a:bodyPr>
          <a:lstStyle/>
          <a:p>
            <a:pPr marL="0" indent="0" algn="just">
              <a:buNone/>
            </a:pPr>
            <a:r>
              <a:rPr lang="fr-FR" sz="2800" b="1" dirty="0"/>
              <a:t>A nos pères et à nos frères qui se sont endormis, accorde Seigneur le repos de leurs âmes Ô Toi qui es sans péché, Seigneur aie pitié de nous. Ô Toi qui es sans péché, Seigneur aide nous et reçois nos supplications. Car à Toi sont dus l’honneur, la magnificence et la sanctification trinitaire. Pitié Seigneur, pitié Seigneur, Seigneur bénis nous, Amen !</a:t>
            </a:r>
          </a:p>
          <a:p>
            <a:pPr marL="0" indent="0" algn="just">
              <a:buNone/>
            </a:pPr>
            <a:r>
              <a:rPr lang="fr-FR" sz="2800" b="1" dirty="0">
                <a:solidFill>
                  <a:srgbClr val="C00000"/>
                </a:solidFill>
              </a:rPr>
              <a:t>Rends nous dignes de dire en actions de grâces : Notre Père, qui es aux cieux…</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0466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500" b="1" dirty="0">
                <a:latin typeface="Times New Roman" panose="02020603050405020304" pitchFamily="18" charset="0"/>
                <a:cs typeface="Times New Roman" panose="02020603050405020304" pitchFamily="18" charset="0"/>
              </a:rPr>
              <a:t>آباؤنا وإخوتنا الذين رقدوا، يا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رب نيح نفوسهم. يا من هو</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بلا خطية، يا رب ارحمنا. يا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من بلا خطية، يا رب أعنا،</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واقبل طلباتنا إليك. لأن لك</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المجد والعزة والتقديس</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المثلث. يا رب ارحم. يا رب</a:t>
            </a:r>
            <a:r>
              <a:rPr lang="fr-FR" altLang="fr-FR" sz="3500" b="1" dirty="0">
                <a:latin typeface="Times New Roman" panose="02020603050405020304" pitchFamily="18" charset="0"/>
                <a:cs typeface="Times New Roman" panose="02020603050405020304" pitchFamily="18" charset="0"/>
              </a:rPr>
              <a:t> </a:t>
            </a:r>
            <a:r>
              <a:rPr lang="ar-EG" altLang="fr-FR" sz="3500" b="1" dirty="0">
                <a:latin typeface="Times New Roman" panose="02020603050405020304" pitchFamily="18" charset="0"/>
                <a:cs typeface="Times New Roman" panose="02020603050405020304" pitchFamily="18" charset="0"/>
              </a:rPr>
              <a:t>ارحم يا رب بارك. أمين.</a:t>
            </a:r>
            <a:endParaRPr lang="fr-FR" altLang="fr-FR" sz="35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5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500" b="1" dirty="0">
                <a:solidFill>
                  <a:srgbClr val="C00000"/>
                </a:solidFill>
                <a:latin typeface="Times New Roman" panose="02020603050405020304" pitchFamily="18" charset="0"/>
                <a:cs typeface="Times New Roman" panose="02020603050405020304" pitchFamily="18" charset="0"/>
              </a:rPr>
              <a:t>واجعلنا مستحقين أن نقول</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SA" altLang="fr-FR" sz="3500" b="1" dirty="0">
                <a:solidFill>
                  <a:srgbClr val="C00000"/>
                </a:solidFill>
                <a:latin typeface="Times New Roman" panose="02020603050405020304" pitchFamily="18" charset="0"/>
                <a:cs typeface="Times New Roman" panose="02020603050405020304" pitchFamily="18" charset="0"/>
              </a:rPr>
              <a:t>بشكر:</a:t>
            </a:r>
            <a:r>
              <a:rPr lang="fr-FR" altLang="fr-FR" sz="3500" b="1" dirty="0">
                <a:solidFill>
                  <a:srgbClr val="C00000"/>
                </a:solidFill>
                <a:latin typeface="Times New Roman" panose="02020603050405020304" pitchFamily="18" charset="0"/>
                <a:cs typeface="Times New Roman" panose="02020603050405020304" pitchFamily="18" charset="0"/>
              </a:rPr>
              <a:t> </a:t>
            </a:r>
            <a:r>
              <a:rPr lang="ar-SA" altLang="fr-FR" sz="3500" b="1" dirty="0">
                <a:solidFill>
                  <a:srgbClr val="C00000"/>
                </a:solidFill>
                <a:latin typeface="Times New Roman" panose="02020603050405020304" pitchFamily="18" charset="0"/>
                <a:cs typeface="Times New Roman" panose="02020603050405020304" pitchFamily="18" charset="0"/>
              </a:rPr>
              <a:t>أبانا الذي في السموات....</a:t>
            </a:r>
            <a:endParaRPr kumimoji="0" lang="ar-SA" altLang="fr-FR" sz="35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3350980"/>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677656"/>
          </a:xfrm>
          <a:prstGeom prst="rect">
            <a:avLst/>
          </a:prstGeom>
        </p:spPr>
        <p:txBody>
          <a:bodyPr wrap="square">
            <a:spAutoFit/>
          </a:bodyPr>
          <a:lstStyle/>
          <a:p>
            <a:pPr algn="ctr"/>
            <a:r>
              <a:rPr lang="es-ES" sz="2800" b="1" dirty="0" err="1">
                <a:solidFill>
                  <a:srgbClr val="C00000"/>
                </a:solidFill>
                <a:latin typeface="Avva_Marcos" panose="04020500000000000000" pitchFamily="82" charset="0"/>
              </a:rPr>
              <a:t>Q</a:t>
            </a:r>
            <a:r>
              <a:rPr lang="es-ES" sz="2800" b="1" dirty="0" err="1">
                <a:solidFill>
                  <a:srgbClr val="C00000"/>
                </a:solidFill>
                <a:latin typeface="CS Avva Shenouda" pitchFamily="34" charset="0"/>
              </a:rPr>
              <a:t>en</a:t>
            </a:r>
            <a:r>
              <a:rPr lang="es-ES" sz="2800" b="1" dirty="0">
                <a:solidFill>
                  <a:srgbClr val="C00000"/>
                </a:solidFill>
                <a:latin typeface="CS Avva Shenouda" pitchFamily="34" charset="0"/>
              </a:rPr>
              <a:t> P=,=c I=y=c pen=o=c. </a:t>
            </a:r>
            <a:r>
              <a:rPr lang="es-ES" sz="2800" b="1" dirty="0" err="1">
                <a:solidFill>
                  <a:srgbClr val="C00000"/>
                </a:solidFill>
                <a:latin typeface="CS Avva Shenouda" pitchFamily="34" charset="0"/>
              </a:rPr>
              <a:t>Amyn</a:t>
            </a:r>
            <a:r>
              <a:rPr lang="es-ES" sz="2800" b="1" dirty="0">
                <a:solidFill>
                  <a:srgbClr val="C00000"/>
                </a:solidFill>
                <a:latin typeface="CS Avva Shenouda" pitchFamily="34" charset="0"/>
              </a:rPr>
              <a:t> =a=l.</a:t>
            </a:r>
          </a:p>
          <a:p>
            <a:pPr algn="just"/>
            <a:r>
              <a:rPr lang="fr-FR" sz="3400" b="1" dirty="0">
                <a:latin typeface="CS Avva Shenouda" pitchFamily="34" charset="0"/>
              </a:rPr>
              <a:t>&lt;</a:t>
            </a:r>
            <a:r>
              <a:rPr lang="fr-FR" sz="3400" b="1" dirty="0" err="1">
                <a:latin typeface="CS Avva Shenouda" pitchFamily="34" charset="0"/>
              </a:rPr>
              <a:t>ere</a:t>
            </a:r>
            <a:r>
              <a:rPr lang="fr-FR" sz="3400" b="1" dirty="0">
                <a:latin typeface="CS Avva Shenouda" pitchFamily="34" charset="0"/>
              </a:rPr>
              <a:t> ne </a:t>
            </a:r>
            <a:r>
              <a:rPr lang="fr-FR" sz="3400" b="1" dirty="0" err="1">
                <a:latin typeface="CS Avva Shenouda" pitchFamily="34" charset="0"/>
              </a:rPr>
              <a:t>ten</a:t>
            </a:r>
            <a:r>
              <a:rPr lang="fr-FR" sz="3400" b="1" dirty="0">
                <a:latin typeface="CS Avva Shenouda" pitchFamily="34" charset="0"/>
              </a:rPr>
              <a:t>]ho `</a:t>
            </a:r>
            <a:r>
              <a:rPr lang="fr-FR" sz="3400" b="1" dirty="0" err="1">
                <a:latin typeface="CS Avva Shenouda" pitchFamily="34" charset="0"/>
              </a:rPr>
              <a:t>ero</a:t>
            </a:r>
            <a:r>
              <a:rPr lang="fr-FR" sz="3400" b="1" dirty="0">
                <a:latin typeface="CS Avva Shenouda" pitchFamily="34" charset="0"/>
              </a:rPr>
              <a:t>@ `w ;y=e=;=u </a:t>
            </a:r>
            <a:r>
              <a:rPr lang="fr-FR" sz="3400" b="1" dirty="0" err="1">
                <a:latin typeface="CS Avva Shenouda" pitchFamily="34" charset="0"/>
              </a:rPr>
              <a:t>e;meh</a:t>
            </a:r>
            <a:r>
              <a:rPr lang="fr-FR" sz="3400" b="1" dirty="0">
                <a:latin typeface="CS Avva Shenouda" pitchFamily="34" charset="0"/>
              </a:rPr>
              <a:t> `n`</a:t>
            </a:r>
            <a:r>
              <a:rPr lang="fr-FR" sz="3400" b="1" dirty="0" err="1">
                <a:latin typeface="CS Avva Shenouda" pitchFamily="34" charset="0"/>
              </a:rPr>
              <a:t>wou</a:t>
            </a:r>
            <a:r>
              <a:rPr lang="fr-FR" sz="3400" b="1" dirty="0">
                <a:latin typeface="CS Avva Shenouda" pitchFamily="34" charset="0"/>
              </a:rPr>
              <a:t>@ `</a:t>
            </a:r>
            <a:r>
              <a:rPr lang="fr-FR" sz="3400" b="1" dirty="0" err="1">
                <a:latin typeface="CS Avva Shenouda" pitchFamily="34" charset="0"/>
              </a:rPr>
              <a:t>etoi</a:t>
            </a:r>
            <a:r>
              <a:rPr lang="fr-FR" sz="3400" b="1" dirty="0">
                <a:latin typeface="CS Avva Shenouda" pitchFamily="34" charset="0"/>
              </a:rPr>
              <a:t> `</a:t>
            </a:r>
            <a:r>
              <a:rPr lang="fr-FR" sz="3400" b="1" dirty="0" err="1">
                <a:latin typeface="CS Avva Shenouda" pitchFamily="34" charset="0"/>
              </a:rPr>
              <a:t>mpar;enoc</a:t>
            </a:r>
            <a:r>
              <a:rPr lang="fr-FR" sz="3400" b="1" dirty="0">
                <a:latin typeface="CS Avva Shenouda" pitchFamily="34" charset="0"/>
              </a:rPr>
              <a:t> `</a:t>
            </a:r>
            <a:r>
              <a:rPr lang="fr-FR" sz="3400" b="1" dirty="0" err="1">
                <a:latin typeface="CS Avva Shenouda" pitchFamily="34" charset="0"/>
              </a:rPr>
              <a:t>ncyou</a:t>
            </a:r>
            <a:r>
              <a:rPr lang="fr-FR" sz="3400" b="1" dirty="0">
                <a:latin typeface="CS Avva Shenouda" pitchFamily="34" charset="0"/>
              </a:rPr>
              <a:t> </a:t>
            </a:r>
            <a:r>
              <a:rPr lang="fr-FR" sz="3400" b="1" dirty="0" err="1">
                <a:latin typeface="CS Avva Shenouda" pitchFamily="34" charset="0"/>
              </a:rPr>
              <a:t>niben</a:t>
            </a:r>
            <a:r>
              <a:rPr lang="fr-FR" sz="3400" b="1" dirty="0">
                <a:latin typeface="CS Avva Shenouda" pitchFamily="34" charset="0"/>
              </a:rPr>
              <a:t>@ ]</a:t>
            </a:r>
            <a:r>
              <a:rPr lang="fr-FR" sz="3400" b="1" dirty="0" err="1">
                <a:latin typeface="CS Avva Shenouda" pitchFamily="34" charset="0"/>
              </a:rPr>
              <a:t>macnou</a:t>
            </a:r>
            <a:r>
              <a:rPr lang="fr-FR" sz="3400" b="1" dirty="0">
                <a:latin typeface="CS Avva Shenouda" pitchFamily="34" charset="0"/>
              </a:rPr>
              <a:t>] `;</a:t>
            </a:r>
            <a:r>
              <a:rPr lang="fr-FR" sz="3400" b="1" dirty="0" err="1">
                <a:latin typeface="CS Avva Shenouda" pitchFamily="34" charset="0"/>
              </a:rPr>
              <a:t>mau</a:t>
            </a:r>
            <a:r>
              <a:rPr lang="fr-FR" sz="3400" b="1" dirty="0">
                <a:latin typeface="CS Avva Shenouda" pitchFamily="34" charset="0"/>
              </a:rPr>
              <a:t> `</a:t>
            </a:r>
            <a:r>
              <a:rPr lang="fr-FR" sz="3400" b="1" dirty="0" err="1">
                <a:latin typeface="CS Avva Shenouda" pitchFamily="34" charset="0"/>
              </a:rPr>
              <a:t>mP</a:t>
            </a:r>
            <a:r>
              <a:rPr lang="fr-FR" sz="3400" b="1" dirty="0">
                <a:latin typeface="CS Avva Shenouda" pitchFamily="34" charset="0"/>
              </a:rPr>
              <a:t>=,=c.</a:t>
            </a:r>
          </a:p>
        </p:txBody>
      </p:sp>
      <p:sp>
        <p:nvSpPr>
          <p:cNvPr id="11" name="Rectangle 10"/>
          <p:cNvSpPr/>
          <p:nvPr/>
        </p:nvSpPr>
        <p:spPr>
          <a:xfrm>
            <a:off x="6864085" y="404664"/>
            <a:ext cx="5164616" cy="2554545"/>
          </a:xfrm>
          <a:prstGeom prst="rect">
            <a:avLst/>
          </a:prstGeom>
        </p:spPr>
        <p:txBody>
          <a:bodyPr wrap="square">
            <a:spAutoFit/>
          </a:bodyPr>
          <a:lstStyle/>
          <a:p>
            <a:pPr algn="ctr" rtl="1"/>
            <a:r>
              <a:rPr lang="ar-SA" sz="3600" b="1" dirty="0">
                <a:solidFill>
                  <a:srgbClr val="C00000"/>
                </a:solidFill>
              </a:rPr>
              <a:t>بالمسيح يسوع المسيح.</a:t>
            </a:r>
            <a:endParaRPr lang="fr-FR" sz="3600" b="1" dirty="0">
              <a:solidFill>
                <a:srgbClr val="C00000"/>
              </a:solidFill>
            </a:endParaRPr>
          </a:p>
          <a:p>
            <a:pPr algn="just" rtl="1"/>
            <a:r>
              <a:rPr lang="ar-EG" sz="4000" b="1" dirty="0"/>
              <a:t>السلام لك نسألك أيتها القديسة الممتلئة مجدا العذراء كل حين. والدة الاله أم المسيح.</a:t>
            </a:r>
            <a:endParaRPr lang="fr-FR" sz="4000" b="1" dirty="0"/>
          </a:p>
        </p:txBody>
      </p:sp>
      <p:sp>
        <p:nvSpPr>
          <p:cNvPr id="12" name="Rectangle 11"/>
          <p:cNvSpPr/>
          <p:nvPr/>
        </p:nvSpPr>
        <p:spPr>
          <a:xfrm>
            <a:off x="1103445" y="4221089"/>
            <a:ext cx="10081120" cy="2554545"/>
          </a:xfrm>
          <a:prstGeom prst="rect">
            <a:avLst/>
          </a:prstGeom>
        </p:spPr>
        <p:txBody>
          <a:bodyPr wrap="square">
            <a:spAutoFit/>
          </a:bodyPr>
          <a:lstStyle/>
          <a:p>
            <a:pPr algn="ctr"/>
            <a:r>
              <a:rPr lang="fr-FR" sz="2800" b="1" dirty="0">
                <a:solidFill>
                  <a:srgbClr val="C00000"/>
                </a:solidFill>
                <a:latin typeface="Book Antiqua" pitchFamily="18" charset="0"/>
              </a:rPr>
              <a:t>Par le Christ Jésus Notre Seigneur. Amen Alléluia.</a:t>
            </a:r>
          </a:p>
          <a:p>
            <a:pPr algn="ctr"/>
            <a:r>
              <a:rPr lang="fr-FR" sz="3200" b="1" dirty="0">
                <a:latin typeface="Book Antiqua" pitchFamily="18" charset="0"/>
              </a:rPr>
              <a:t>Nous te saluons et nous te supplions, </a:t>
            </a:r>
          </a:p>
          <a:p>
            <a:pPr algn="ctr"/>
            <a:r>
              <a:rPr lang="fr-FR" sz="3200" b="1" dirty="0">
                <a:latin typeface="Book Antiqua" pitchFamily="18" charset="0"/>
              </a:rPr>
              <a:t>toi la sainte, pleine de gloire, </a:t>
            </a:r>
          </a:p>
          <a:p>
            <a:pPr algn="ctr"/>
            <a:r>
              <a:rPr lang="fr-FR" sz="3200" b="1" dirty="0">
                <a:latin typeface="Book Antiqua" pitchFamily="18" charset="0"/>
              </a:rPr>
              <a:t>toujours vierge, Mère de Dieu </a:t>
            </a:r>
          </a:p>
          <a:p>
            <a:pPr algn="ctr"/>
            <a:r>
              <a:rPr lang="fr-FR" sz="3200" b="1" dirty="0">
                <a:latin typeface="Book Antiqua" pitchFamily="18" charset="0"/>
              </a:rPr>
              <a:t>et mère du Christ :</a:t>
            </a:r>
          </a:p>
        </p:txBody>
      </p:sp>
    </p:spTree>
    <p:extLst>
      <p:ext uri="{BB962C8B-B14F-4D97-AF65-F5344CB8AC3E}">
        <p14:creationId xmlns:p14="http://schemas.microsoft.com/office/powerpoint/2010/main" val="235724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1446550"/>
          </a:xfrm>
          <a:prstGeom prst="rect">
            <a:avLst/>
          </a:prstGeom>
        </p:spPr>
        <p:txBody>
          <a:bodyPr wrap="square">
            <a:spAutoFit/>
          </a:bodyPr>
          <a:lstStyle/>
          <a:p>
            <a:pPr algn="just" rtl="1"/>
            <a:r>
              <a:rPr lang="ar-EG" sz="4400" b="1" dirty="0"/>
              <a:t>غرق فرعون ومركباته وعبر بنو إسرائيل البحر.</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a:latin typeface="CS Avva Shenouda" pitchFamily="34" charset="0"/>
              </a:rPr>
              <a:t>¿ Vara`w </a:t>
            </a:r>
            <a:r>
              <a:rPr lang="fr-FR" sz="3600" b="1" dirty="0">
                <a:latin typeface="CS Avva Shenouda" pitchFamily="34" charset="0"/>
              </a:rPr>
              <a:t>nem </a:t>
            </a:r>
            <a:r>
              <a:rPr lang="fr-FR" sz="3600" b="1" dirty="0" err="1">
                <a:latin typeface="CS Avva Shenouda" pitchFamily="34" charset="0"/>
              </a:rPr>
              <a:t>nefharma</a:t>
            </a:r>
            <a:r>
              <a:rPr lang="fr-FR" sz="3600" b="1" dirty="0">
                <a:latin typeface="CS Avva Shenouda" pitchFamily="34" charset="0"/>
              </a:rPr>
              <a:t> @ </a:t>
            </a:r>
            <a:r>
              <a:rPr lang="fr-FR" sz="3600" b="1" err="1">
                <a:latin typeface="CS Avva Shenouda" pitchFamily="34" charset="0"/>
              </a:rPr>
              <a:t>auwmc</a:t>
            </a:r>
            <a:r>
              <a:rPr lang="fr-FR" sz="3600" b="1">
                <a:latin typeface="CS Avva Shenouda" pitchFamily="34" charset="0"/>
              </a:rPr>
              <a:t> `epecyt </a:t>
            </a:r>
            <a:r>
              <a:rPr lang="fr-FR" sz="3600" b="1" dirty="0">
                <a:latin typeface="CS Avva Shenouda" pitchFamily="34" charset="0"/>
              </a:rPr>
              <a:t>@ </a:t>
            </a:r>
            <a:r>
              <a:rPr lang="fr-FR" sz="3600" b="1" err="1">
                <a:latin typeface="CS Avva Shenouda" pitchFamily="34" charset="0"/>
              </a:rPr>
              <a:t>nensyri</a:t>
            </a:r>
            <a:r>
              <a:rPr lang="fr-FR" sz="3600" b="1">
                <a:latin typeface="CS Avva Shenouda" pitchFamily="34" charset="0"/>
              </a:rPr>
              <a:t> `mPicrayl </a:t>
            </a:r>
            <a:r>
              <a:rPr lang="fr-FR" sz="3600" b="1" dirty="0">
                <a:latin typeface="CS Avva Shenouda" pitchFamily="34" charset="0"/>
              </a:rPr>
              <a:t>@ </a:t>
            </a:r>
            <a:r>
              <a:rPr lang="fr-FR" sz="3600" b="1" err="1">
                <a:latin typeface="CS Avva Shenouda" pitchFamily="34" charset="0"/>
              </a:rPr>
              <a:t>auerjinior</a:t>
            </a:r>
            <a:r>
              <a:rPr lang="fr-FR" sz="3600" b="1">
                <a:latin typeface="CS Avva Shenouda" pitchFamily="34" charset="0"/>
              </a:rPr>
              <a:t> `m`viom</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Pharaon et tous ses chars</a:t>
            </a:r>
          </a:p>
          <a:p>
            <a:pPr algn="ctr"/>
            <a:r>
              <a:rPr lang="fr-FR" sz="3200" b="1" dirty="0">
                <a:latin typeface="Book Antiqua" pitchFamily="18" charset="0"/>
              </a:rPr>
              <a:t>Noyés, ont fait naufrage</a:t>
            </a:r>
          </a:p>
          <a:p>
            <a:pPr algn="ctr"/>
            <a:r>
              <a:rPr lang="fr-FR" sz="3200" b="1" dirty="0">
                <a:latin typeface="Book Antiqua" pitchFamily="18" charset="0"/>
              </a:rPr>
              <a:t>Et les fils d'Israël</a:t>
            </a:r>
          </a:p>
          <a:p>
            <a:pPr algn="ctr"/>
            <a:r>
              <a:rPr lang="fr-FR" sz="3200" b="1" dirty="0">
                <a:latin typeface="Book Antiqua" pitchFamily="18" charset="0"/>
              </a:rPr>
              <a:t>Ont traversé la mer</a:t>
            </a:r>
          </a:p>
        </p:txBody>
      </p:sp>
    </p:spTree>
    <p:extLst>
      <p:ext uri="{BB962C8B-B14F-4D97-AF65-F5344CB8AC3E}">
        <p14:creationId xmlns:p14="http://schemas.microsoft.com/office/powerpoint/2010/main" val="1094486658"/>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1938992"/>
          </a:xfrm>
          <a:prstGeom prst="rect">
            <a:avLst/>
          </a:prstGeom>
        </p:spPr>
        <p:txBody>
          <a:bodyPr wrap="square">
            <a:spAutoFit/>
          </a:bodyPr>
          <a:lstStyle/>
          <a:p>
            <a:pPr algn="just"/>
            <a:r>
              <a:rPr lang="fr-FR" sz="4000" b="1" dirty="0">
                <a:latin typeface="CS Avva Shenouda" pitchFamily="34" charset="0"/>
              </a:rPr>
              <a:t>¿ </a:t>
            </a:r>
            <a:r>
              <a:rPr lang="fr-FR" sz="4000" b="1" dirty="0" err="1">
                <a:latin typeface="CS Avva Shenouda" pitchFamily="34" charset="0"/>
              </a:rPr>
              <a:t>Aniou`i</a:t>
            </a:r>
            <a:r>
              <a:rPr lang="fr-FR" sz="4000" b="1" dirty="0">
                <a:latin typeface="CS Avva Shenouda" pitchFamily="34" charset="0"/>
              </a:rPr>
              <a:t> `</a:t>
            </a:r>
            <a:r>
              <a:rPr lang="fr-FR" sz="4000" b="1" dirty="0" err="1">
                <a:latin typeface="CS Avva Shenouda" pitchFamily="34" charset="0"/>
              </a:rPr>
              <a:t>nte`proc`eu,y</a:t>
            </a:r>
            <a:r>
              <a:rPr lang="fr-FR" sz="4000" b="1" dirty="0">
                <a:latin typeface="CS Avva Shenouda" pitchFamily="34" charset="0"/>
              </a:rPr>
              <a:t>@ `</a:t>
            </a:r>
            <a:r>
              <a:rPr lang="fr-FR" sz="4000" b="1" dirty="0" err="1">
                <a:latin typeface="CS Avva Shenouda" pitchFamily="34" charset="0"/>
              </a:rPr>
              <a:t>e`pswi</a:t>
            </a:r>
            <a:r>
              <a:rPr lang="fr-FR" sz="4000" b="1" dirty="0">
                <a:latin typeface="CS Avva Shenouda" pitchFamily="34" charset="0"/>
              </a:rPr>
              <a:t> ha </a:t>
            </a:r>
            <a:r>
              <a:rPr lang="fr-FR" sz="4000" b="1" dirty="0" err="1">
                <a:latin typeface="CS Avva Shenouda" pitchFamily="34" charset="0"/>
              </a:rPr>
              <a:t>pesyri</a:t>
            </a:r>
            <a:r>
              <a:rPr lang="fr-FR" sz="4000" b="1" dirty="0">
                <a:latin typeface="CS Avva Shenouda" pitchFamily="34" charset="0"/>
              </a:rPr>
              <a:t> `</a:t>
            </a:r>
            <a:r>
              <a:rPr lang="fr-FR" sz="4000" b="1" dirty="0" err="1">
                <a:latin typeface="CS Avva Shenouda" pitchFamily="34" charset="0"/>
              </a:rPr>
              <a:t>mmenrit</a:t>
            </a:r>
            <a:r>
              <a:rPr lang="fr-FR" sz="4000" b="1" dirty="0">
                <a:latin typeface="CS Avva Shenouda" pitchFamily="34" charset="0"/>
              </a:rPr>
              <a:t>@ `</a:t>
            </a:r>
            <a:r>
              <a:rPr lang="fr-FR" sz="4000" b="1" dirty="0" err="1">
                <a:latin typeface="CS Avva Shenouda" pitchFamily="34" charset="0"/>
              </a:rPr>
              <a:t>ntef,a</a:t>
            </a:r>
            <a:r>
              <a:rPr lang="fr-FR" sz="4000" b="1" dirty="0">
                <a:latin typeface="CS Avva Shenouda" pitchFamily="34" charset="0"/>
              </a:rPr>
              <a:t> </a:t>
            </a:r>
            <a:r>
              <a:rPr lang="fr-FR" sz="4000" b="1" dirty="0" err="1">
                <a:latin typeface="CS Avva Shenouda" pitchFamily="34" charset="0"/>
              </a:rPr>
              <a:t>nennobi</a:t>
            </a:r>
            <a:r>
              <a:rPr lang="fr-FR" sz="4000" b="1" dirty="0">
                <a:latin typeface="CS Avva Shenouda" pitchFamily="34" charset="0"/>
              </a:rPr>
              <a:t> nan `</a:t>
            </a:r>
            <a:r>
              <a:rPr lang="fr-FR" sz="4000" b="1" dirty="0" err="1">
                <a:latin typeface="CS Avva Shenouda" pitchFamily="34" charset="0"/>
              </a:rPr>
              <a:t>ebol</a:t>
            </a:r>
            <a:endParaRPr lang="fr-FR" sz="4000" b="1" dirty="0">
              <a:latin typeface="CS Avva Shenouda" pitchFamily="34" charset="0"/>
            </a:endParaRPr>
          </a:p>
        </p:txBody>
      </p:sp>
      <p:sp>
        <p:nvSpPr>
          <p:cNvPr id="11" name="Rectangle 10"/>
          <p:cNvSpPr/>
          <p:nvPr/>
        </p:nvSpPr>
        <p:spPr>
          <a:xfrm>
            <a:off x="6864085" y="556226"/>
            <a:ext cx="5164616" cy="1446550"/>
          </a:xfrm>
          <a:prstGeom prst="rect">
            <a:avLst/>
          </a:prstGeom>
        </p:spPr>
        <p:txBody>
          <a:bodyPr wrap="square">
            <a:spAutoFit/>
          </a:bodyPr>
          <a:lstStyle/>
          <a:p>
            <a:pPr algn="just" rtl="1"/>
            <a:r>
              <a:rPr lang="ar-EG" sz="4400" b="1" dirty="0" err="1"/>
              <a:t>اصعدى</a:t>
            </a:r>
            <a:r>
              <a:rPr lang="ar-EG" sz="4400" b="1" dirty="0"/>
              <a:t> صلاتنا الى ابنك الحبيب ليغفر لنا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Fais monter nos prières </a:t>
            </a:r>
          </a:p>
          <a:p>
            <a:pPr algn="ctr"/>
            <a:r>
              <a:rPr lang="fr-FR" sz="3200" b="1" dirty="0">
                <a:latin typeface="Book Antiqua" pitchFamily="18" charset="0"/>
              </a:rPr>
              <a:t>vers ton Fils bien-aimé </a:t>
            </a:r>
          </a:p>
          <a:p>
            <a:pPr algn="ctr"/>
            <a:r>
              <a:rPr lang="fr-FR" sz="3200" b="1" dirty="0">
                <a:latin typeface="Book Antiqua" pitchFamily="18" charset="0"/>
              </a:rPr>
              <a:t>Afin qu’il nous accorde</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391009147"/>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1938992"/>
          </a:xfrm>
          <a:prstGeom prst="rect">
            <a:avLst/>
          </a:prstGeom>
        </p:spPr>
        <p:txBody>
          <a:bodyPr wrap="square">
            <a:spAutoFit/>
          </a:bodyPr>
          <a:lstStyle/>
          <a:p>
            <a:pPr algn="just"/>
            <a:r>
              <a:rPr lang="fr-FR" sz="4000" b="1" dirty="0">
                <a:latin typeface="CS Avva Shenouda" pitchFamily="34" charset="0"/>
              </a:rPr>
              <a:t>&lt;</a:t>
            </a:r>
            <a:r>
              <a:rPr lang="fr-FR" sz="4000" b="1" dirty="0" err="1">
                <a:latin typeface="CS Avva Shenouda" pitchFamily="34" charset="0"/>
              </a:rPr>
              <a:t>ere</a:t>
            </a:r>
            <a:r>
              <a:rPr lang="fr-FR" sz="4000" b="1" dirty="0">
                <a:latin typeface="CS Avva Shenouda" pitchFamily="34" charset="0"/>
              </a:rPr>
              <a:t> ;y`</a:t>
            </a:r>
            <a:r>
              <a:rPr lang="fr-FR" sz="4000" b="1" dirty="0" err="1">
                <a:latin typeface="CS Avva Shenouda" pitchFamily="34" charset="0"/>
              </a:rPr>
              <a:t>etacmici</a:t>
            </a:r>
            <a:r>
              <a:rPr lang="fr-FR" sz="4000" b="1" dirty="0">
                <a:latin typeface="CS Avva Shenouda" pitchFamily="34" charset="0"/>
              </a:rPr>
              <a:t> nan@ `</a:t>
            </a:r>
            <a:r>
              <a:rPr lang="fr-FR" sz="4000" b="1" dirty="0" err="1">
                <a:latin typeface="CS Avva Shenouda" pitchFamily="34" charset="0"/>
              </a:rPr>
              <a:t>mpiouwini</a:t>
            </a:r>
            <a:r>
              <a:rPr lang="fr-FR" sz="4000" b="1" dirty="0">
                <a:latin typeface="CS Avva Shenouda" pitchFamily="34" charset="0"/>
              </a:rPr>
              <a:t> `</a:t>
            </a:r>
            <a:r>
              <a:rPr lang="fr-FR" sz="4000" b="1" dirty="0" err="1">
                <a:latin typeface="CS Avva Shenouda" pitchFamily="34" charset="0"/>
              </a:rPr>
              <a:t>nta`vmyi</a:t>
            </a:r>
            <a:r>
              <a:rPr lang="fr-FR" sz="4000" b="1" dirty="0">
                <a:latin typeface="CS Avva Shenouda" pitchFamily="34" charset="0"/>
              </a:rPr>
              <a:t>@ P=,=c </a:t>
            </a:r>
            <a:r>
              <a:rPr lang="fr-FR" sz="4000" b="1" dirty="0" err="1">
                <a:latin typeface="CS Avva Shenouda" pitchFamily="34" charset="0"/>
              </a:rPr>
              <a:t>pennou</a:t>
            </a:r>
            <a:r>
              <a:rPr lang="fr-FR" sz="4000" b="1" dirty="0">
                <a:latin typeface="CS Avva Shenouda" pitchFamily="34" charset="0"/>
              </a:rPr>
              <a:t>]@ ]</a:t>
            </a:r>
            <a:r>
              <a:rPr lang="fr-FR" sz="4000" b="1" dirty="0" err="1">
                <a:latin typeface="CS Avva Shenouda" pitchFamily="34" charset="0"/>
              </a:rPr>
              <a:t>par;enoc</a:t>
            </a:r>
            <a:r>
              <a:rPr lang="fr-FR" sz="4000" b="1" dirty="0">
                <a:latin typeface="CS Avva Shenouda" pitchFamily="34" charset="0"/>
              </a:rPr>
              <a:t> =e=;=u.</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السلام </a:t>
            </a:r>
            <a:r>
              <a:rPr lang="ar-EG" sz="4400" b="1" dirty="0" err="1"/>
              <a:t>للتى</a:t>
            </a:r>
            <a:r>
              <a:rPr lang="ar-EG" sz="4400" b="1" dirty="0"/>
              <a:t> ولدت لنا النور </a:t>
            </a:r>
            <a:r>
              <a:rPr lang="ar-EG" sz="4400" b="1" dirty="0" err="1"/>
              <a:t>الحقيقى</a:t>
            </a:r>
            <a:r>
              <a:rPr lang="ar-EG" sz="4400" b="1" dirty="0"/>
              <a:t> المسيح الهنا العذراء القديسة.</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Nous saluons la sainte Vierge </a:t>
            </a:r>
          </a:p>
          <a:p>
            <a:pPr algn="ctr"/>
            <a:r>
              <a:rPr lang="fr-FR" sz="3200" b="1" dirty="0">
                <a:latin typeface="Book Antiqua" pitchFamily="18" charset="0"/>
              </a:rPr>
              <a:t>qui a enfanté pour nous </a:t>
            </a:r>
          </a:p>
          <a:p>
            <a:pPr algn="ctr"/>
            <a:r>
              <a:rPr lang="fr-FR" sz="3200" b="1" dirty="0">
                <a:latin typeface="Book Antiqua" pitchFamily="18" charset="0"/>
              </a:rPr>
              <a:t>la lumière véritable, </a:t>
            </a:r>
          </a:p>
          <a:p>
            <a:pPr algn="ctr"/>
            <a:r>
              <a:rPr lang="fr-FR" sz="3200" b="1" dirty="0">
                <a:latin typeface="Book Antiqua" pitchFamily="18" charset="0"/>
              </a:rPr>
              <a:t>le Christ, notre Dieu.</a:t>
            </a:r>
          </a:p>
        </p:txBody>
      </p:sp>
    </p:spTree>
    <p:extLst>
      <p:ext uri="{BB962C8B-B14F-4D97-AF65-F5344CB8AC3E}">
        <p14:creationId xmlns:p14="http://schemas.microsoft.com/office/powerpoint/2010/main" val="281301677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554545"/>
          </a:xfrm>
          <a:prstGeom prst="rect">
            <a:avLst/>
          </a:prstGeom>
        </p:spPr>
        <p:txBody>
          <a:bodyPr wrap="square">
            <a:spAutoFit/>
          </a:bodyPr>
          <a:lstStyle/>
          <a:p>
            <a:pPr algn="just"/>
            <a:r>
              <a:rPr lang="fr-FR" sz="4000" b="1" dirty="0">
                <a:latin typeface="CS Avva Shenouda" pitchFamily="34" charset="0"/>
              </a:rPr>
              <a:t>¿ </a:t>
            </a:r>
            <a:r>
              <a:rPr lang="pt-BR" sz="4000" b="1" dirty="0">
                <a:latin typeface="CS Avva Shenouda" pitchFamily="34" charset="0"/>
              </a:rPr>
              <a:t>Ma]ho `mP=o=c `e`hryi `ejwn@ `ntef`er ounai nem nen'u,y@ `ntef,a nennobi nan `ebol.</a:t>
            </a:r>
            <a:endParaRPr lang="fr-FR" sz="40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err="1"/>
              <a:t>اسألى</a:t>
            </a:r>
            <a:r>
              <a:rPr lang="ar-EG" sz="4400" b="1" dirty="0"/>
              <a:t> الرب عنا ليصنع رحمة مع نفوسنا ويغفر لنا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Supplie le Seigneur pour nous </a:t>
            </a:r>
          </a:p>
          <a:p>
            <a:pPr algn="ctr"/>
            <a:r>
              <a:rPr lang="fr-FR" sz="3200" b="1" dirty="0">
                <a:latin typeface="Book Antiqua" pitchFamily="18" charset="0"/>
              </a:rPr>
              <a:t>afin qu’il accorde Sa </a:t>
            </a:r>
          </a:p>
          <a:p>
            <a:pPr algn="ctr"/>
            <a:r>
              <a:rPr lang="fr-FR" sz="3200" b="1" dirty="0">
                <a:latin typeface="Book Antiqua" pitchFamily="18" charset="0"/>
              </a:rPr>
              <a:t>miséricorde à nos âmes </a:t>
            </a:r>
          </a:p>
          <a:p>
            <a:pPr algn="ctr"/>
            <a:r>
              <a:rPr lang="fr-FR" sz="3200" b="1" dirty="0">
                <a:latin typeface="Book Antiqua" pitchFamily="18" charset="0"/>
              </a:rPr>
              <a:t>et nous pardonne nos péchés</a:t>
            </a:r>
          </a:p>
        </p:txBody>
      </p:sp>
    </p:spTree>
    <p:extLst>
      <p:ext uri="{BB962C8B-B14F-4D97-AF65-F5344CB8AC3E}">
        <p14:creationId xmlns:p14="http://schemas.microsoft.com/office/powerpoint/2010/main" val="196977481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554545"/>
          </a:xfrm>
          <a:prstGeom prst="rect">
            <a:avLst/>
          </a:prstGeom>
        </p:spPr>
        <p:txBody>
          <a:bodyPr wrap="square">
            <a:spAutoFit/>
          </a:bodyPr>
          <a:lstStyle/>
          <a:p>
            <a:pPr algn="just"/>
            <a:r>
              <a:rPr lang="fr-FR" sz="4000" b="1" dirty="0">
                <a:latin typeface="CS Avva Shenouda" pitchFamily="34" charset="0"/>
              </a:rPr>
              <a:t>}</a:t>
            </a:r>
            <a:r>
              <a:rPr lang="fr-FR" sz="4000" b="1" dirty="0" err="1">
                <a:latin typeface="CS Avva Shenouda" pitchFamily="34" charset="0"/>
              </a:rPr>
              <a:t>par;enoc</a:t>
            </a:r>
            <a:r>
              <a:rPr lang="fr-FR" sz="4000" b="1" dirty="0">
                <a:latin typeface="CS Avva Shenouda" pitchFamily="34" charset="0"/>
              </a:rPr>
              <a:t> Mariam@ ];</a:t>
            </a:r>
            <a:r>
              <a:rPr lang="fr-FR" sz="4000" b="1" dirty="0" err="1">
                <a:latin typeface="CS Avva Shenouda" pitchFamily="34" charset="0"/>
              </a:rPr>
              <a:t>eotokoc</a:t>
            </a:r>
            <a:r>
              <a:rPr lang="fr-FR" sz="4000" b="1" dirty="0">
                <a:latin typeface="CS Avva Shenouda" pitchFamily="34" charset="0"/>
              </a:rPr>
              <a:t> =e=;=u@ ]`</a:t>
            </a:r>
            <a:r>
              <a:rPr lang="fr-FR" sz="4000" b="1" dirty="0" err="1">
                <a:latin typeface="CS Avva Shenouda" pitchFamily="34" charset="0"/>
              </a:rPr>
              <a:t>proctatyc</a:t>
            </a:r>
            <a:r>
              <a:rPr lang="fr-FR" sz="4000" b="1" dirty="0">
                <a:latin typeface="CS Avva Shenouda" pitchFamily="34" charset="0"/>
              </a:rPr>
              <a:t> `</a:t>
            </a:r>
            <a:r>
              <a:rPr lang="fr-FR" sz="4000" b="1" dirty="0" err="1">
                <a:latin typeface="CS Avva Shenouda" pitchFamily="34" charset="0"/>
              </a:rPr>
              <a:t>etenhot</a:t>
            </a:r>
            <a:r>
              <a:rPr lang="fr-FR" sz="4000" b="1" dirty="0">
                <a:latin typeface="CS Avva Shenouda" pitchFamily="34" charset="0"/>
              </a:rPr>
              <a:t>@ `</a:t>
            </a:r>
            <a:r>
              <a:rPr lang="fr-FR" sz="4000" b="1" dirty="0" err="1">
                <a:latin typeface="CS Avva Shenouda" pitchFamily="34" charset="0"/>
              </a:rPr>
              <a:t>nte</a:t>
            </a:r>
            <a:r>
              <a:rPr lang="fr-FR" sz="4000" b="1" dirty="0">
                <a:latin typeface="CS Avva Shenouda" pitchFamily="34" charset="0"/>
              </a:rPr>
              <a:t> `</a:t>
            </a:r>
            <a:r>
              <a:rPr lang="fr-FR" sz="4000" b="1" dirty="0" err="1">
                <a:latin typeface="CS Avva Shenouda" pitchFamily="34" charset="0"/>
              </a:rPr>
              <a:t>pgenoc</a:t>
            </a:r>
            <a:r>
              <a:rPr lang="fr-FR" sz="4000" b="1" dirty="0">
                <a:latin typeface="CS Avva Shenouda" pitchFamily="34" charset="0"/>
              </a:rPr>
              <a:t> `</a:t>
            </a:r>
            <a:r>
              <a:rPr lang="fr-FR" sz="4000" b="1" dirty="0" err="1">
                <a:latin typeface="CS Avva Shenouda" pitchFamily="34" charset="0"/>
              </a:rPr>
              <a:t>nte</a:t>
            </a:r>
            <a:r>
              <a:rPr lang="fr-FR" sz="4000" b="1" dirty="0">
                <a:latin typeface="CS Avva Shenouda" pitchFamily="34" charset="0"/>
              </a:rPr>
              <a:t> ]</a:t>
            </a:r>
            <a:r>
              <a:rPr lang="fr-FR" sz="4000" b="1" dirty="0" err="1">
                <a:latin typeface="CS Avva Shenouda" pitchFamily="34" charset="0"/>
              </a:rPr>
              <a:t>metrwmi</a:t>
            </a:r>
            <a:r>
              <a:rPr lang="fr-FR" sz="40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أيتها العذراء مريم والدة الاله القديسة الشفيعة الأمينة لجنس البشر.</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Ô Vierge Marie, </a:t>
            </a:r>
          </a:p>
          <a:p>
            <a:pPr algn="ctr"/>
            <a:r>
              <a:rPr lang="fr-FR" sz="3200" b="1" dirty="0">
                <a:latin typeface="Book Antiqua" pitchFamily="18" charset="0"/>
              </a:rPr>
              <a:t>Mère de Dieu, </a:t>
            </a:r>
          </a:p>
          <a:p>
            <a:pPr algn="ctr"/>
            <a:r>
              <a:rPr lang="fr-FR" sz="3200" b="1" dirty="0">
                <a:latin typeface="Book Antiqua" pitchFamily="18" charset="0"/>
              </a:rPr>
              <a:t>sainte et médiatrice, </a:t>
            </a:r>
          </a:p>
          <a:p>
            <a:pPr algn="ctr"/>
            <a:r>
              <a:rPr lang="fr-FR" sz="3200" b="1" dirty="0">
                <a:latin typeface="Book Antiqua" pitchFamily="18" charset="0"/>
              </a:rPr>
              <a:t>fidèle au genre humain,</a:t>
            </a:r>
          </a:p>
        </p:txBody>
      </p:sp>
    </p:spTree>
    <p:extLst>
      <p:ext uri="{BB962C8B-B14F-4D97-AF65-F5344CB8AC3E}">
        <p14:creationId xmlns:p14="http://schemas.microsoft.com/office/powerpoint/2010/main" val="2522328183"/>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3170099"/>
          </a:xfrm>
          <a:prstGeom prst="rect">
            <a:avLst/>
          </a:prstGeom>
        </p:spPr>
        <p:txBody>
          <a:bodyPr wrap="square">
            <a:spAutoFit/>
          </a:bodyPr>
          <a:lstStyle/>
          <a:p>
            <a:pPr algn="just"/>
            <a:r>
              <a:rPr lang="fr-FR" sz="4000" b="1" dirty="0">
                <a:latin typeface="CS Avva Shenouda" pitchFamily="34" charset="0"/>
              </a:rPr>
              <a:t>¿ </a:t>
            </a:r>
            <a:r>
              <a:rPr lang="pt-BR" sz="4000" b="1" dirty="0">
                <a:latin typeface="CS Avva Shenouda" pitchFamily="34" charset="0"/>
              </a:rPr>
              <a:t>Ari`precbeuin `e`hryi ejwn@ nahren P=,=c@ vy`etar`ejvof@ hopwc `ntef`er`hmot nan@ `m`p,w `ebol `nte nennobi.</a:t>
            </a:r>
            <a:endParaRPr lang="fr-FR" sz="4000" b="1" dirty="0">
              <a:latin typeface="CS Avva Shenouda" pitchFamily="34" charset="0"/>
            </a:endParaRP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err="1"/>
              <a:t>اشفعى</a:t>
            </a:r>
            <a:r>
              <a:rPr lang="ar-EG" sz="4400" b="1" dirty="0"/>
              <a:t> فينا أمام المسيح الذى ولدته لكى ينعم لنا بمغفرة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Intercède pour nous devant </a:t>
            </a:r>
          </a:p>
          <a:p>
            <a:pPr algn="ctr"/>
            <a:r>
              <a:rPr lang="fr-FR" sz="3200" b="1" dirty="0">
                <a:latin typeface="Book Antiqua" pitchFamily="18" charset="0"/>
              </a:rPr>
              <a:t>le Christ que tu as enfanté </a:t>
            </a:r>
          </a:p>
          <a:p>
            <a:pPr algn="ctr"/>
            <a:r>
              <a:rPr lang="fr-FR" sz="3200" b="1" dirty="0">
                <a:latin typeface="Book Antiqua" pitchFamily="18" charset="0"/>
              </a:rPr>
              <a:t>afin qu’Il nous accorde </a:t>
            </a:r>
          </a:p>
          <a:p>
            <a:pPr algn="ctr"/>
            <a:r>
              <a:rPr lang="fr-FR" sz="3200" b="1" dirty="0">
                <a:latin typeface="Book Antiqua" pitchFamily="18" charset="0"/>
              </a:rPr>
              <a:t>la rémission de nos péchés.</a:t>
            </a:r>
          </a:p>
        </p:txBody>
      </p:sp>
    </p:spTree>
    <p:extLst>
      <p:ext uri="{BB962C8B-B14F-4D97-AF65-F5344CB8AC3E}">
        <p14:creationId xmlns:p14="http://schemas.microsoft.com/office/powerpoint/2010/main" val="2475193457"/>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3170099"/>
          </a:xfrm>
          <a:prstGeom prst="rect">
            <a:avLst/>
          </a:prstGeom>
        </p:spPr>
        <p:txBody>
          <a:bodyPr wrap="square">
            <a:spAutoFit/>
          </a:bodyPr>
          <a:lstStyle/>
          <a:p>
            <a:pPr algn="just"/>
            <a:r>
              <a:rPr lang="fr-FR" sz="4000" b="1" dirty="0">
                <a:latin typeface="CS Avva Shenouda" pitchFamily="34" charset="0"/>
              </a:rPr>
              <a:t>&lt;</a:t>
            </a:r>
            <a:r>
              <a:rPr lang="fr-FR" sz="4000" b="1" dirty="0" err="1">
                <a:latin typeface="CS Avva Shenouda" pitchFamily="34" charset="0"/>
              </a:rPr>
              <a:t>ere</a:t>
            </a:r>
            <a:r>
              <a:rPr lang="fr-FR" sz="4000" b="1" dirty="0">
                <a:latin typeface="CS Avva Shenouda" pitchFamily="34" charset="0"/>
              </a:rPr>
              <a:t> ne `w ]</a:t>
            </a:r>
            <a:r>
              <a:rPr lang="fr-FR" sz="4000" b="1" dirty="0" err="1">
                <a:latin typeface="CS Avva Shenouda" pitchFamily="34" charset="0"/>
              </a:rPr>
              <a:t>par;enoc</a:t>
            </a:r>
            <a:r>
              <a:rPr lang="fr-FR" sz="4000" b="1" dirty="0">
                <a:latin typeface="CS Avva Shenouda" pitchFamily="34" charset="0"/>
              </a:rPr>
              <a:t>@ ]</a:t>
            </a:r>
            <a:r>
              <a:rPr lang="fr-FR" sz="4000" b="1" dirty="0" err="1">
                <a:latin typeface="CS Avva Shenouda" pitchFamily="34" charset="0"/>
              </a:rPr>
              <a:t>ourw</a:t>
            </a:r>
            <a:r>
              <a:rPr lang="fr-FR" sz="4000" b="1" dirty="0">
                <a:latin typeface="CS Avva Shenouda" pitchFamily="34" charset="0"/>
              </a:rPr>
              <a:t> `</a:t>
            </a:r>
            <a:r>
              <a:rPr lang="fr-FR" sz="4000" b="1" dirty="0" err="1">
                <a:latin typeface="CS Avva Shenouda" pitchFamily="34" charset="0"/>
              </a:rPr>
              <a:t>mmyi</a:t>
            </a:r>
            <a:r>
              <a:rPr lang="fr-FR" sz="4000" b="1" dirty="0">
                <a:latin typeface="CS Avva Shenouda" pitchFamily="34" charset="0"/>
              </a:rPr>
              <a:t> `n`</a:t>
            </a:r>
            <a:r>
              <a:rPr lang="fr-FR" sz="4000" b="1" dirty="0" err="1">
                <a:latin typeface="CS Avva Shenouda" pitchFamily="34" charset="0"/>
              </a:rPr>
              <a:t>aly;iny</a:t>
            </a:r>
            <a:r>
              <a:rPr lang="fr-FR" sz="4000" b="1" dirty="0">
                <a:latin typeface="CS Avva Shenouda" pitchFamily="34" charset="0"/>
              </a:rPr>
              <a:t>@ ,</a:t>
            </a:r>
            <a:r>
              <a:rPr lang="fr-FR" sz="4000" b="1" dirty="0" err="1">
                <a:latin typeface="CS Avva Shenouda" pitchFamily="34" charset="0"/>
              </a:rPr>
              <a:t>ere</a:t>
            </a:r>
            <a:r>
              <a:rPr lang="fr-FR" sz="4000" b="1" dirty="0">
                <a:latin typeface="CS Avva Shenouda" pitchFamily="34" charset="0"/>
              </a:rPr>
              <a:t> `</a:t>
            </a:r>
            <a:r>
              <a:rPr lang="fr-FR" sz="4000" b="1" dirty="0" err="1">
                <a:latin typeface="CS Avva Shenouda" pitchFamily="34" charset="0"/>
              </a:rPr>
              <a:t>psousou</a:t>
            </a:r>
            <a:r>
              <a:rPr lang="fr-FR" sz="4000" b="1" dirty="0">
                <a:latin typeface="CS Avva Shenouda" pitchFamily="34" charset="0"/>
              </a:rPr>
              <a:t> `</a:t>
            </a:r>
            <a:r>
              <a:rPr lang="fr-FR" sz="4000" b="1" dirty="0" err="1">
                <a:latin typeface="CS Avva Shenouda" pitchFamily="34" charset="0"/>
              </a:rPr>
              <a:t>nte</a:t>
            </a:r>
            <a:r>
              <a:rPr lang="fr-FR" sz="4000" b="1" dirty="0">
                <a:latin typeface="CS Avva Shenouda" pitchFamily="34" charset="0"/>
              </a:rPr>
              <a:t> </a:t>
            </a:r>
            <a:r>
              <a:rPr lang="fr-FR" sz="4000" b="1" dirty="0" err="1">
                <a:latin typeface="CS Avva Shenouda" pitchFamily="34" charset="0"/>
              </a:rPr>
              <a:t>pengenoc</a:t>
            </a:r>
            <a:r>
              <a:rPr lang="fr-FR" sz="4000" b="1" dirty="0">
                <a:latin typeface="CS Avva Shenouda" pitchFamily="34" charset="0"/>
              </a:rPr>
              <a:t>@ </a:t>
            </a:r>
            <a:r>
              <a:rPr lang="fr-FR" sz="4000" b="1" dirty="0" err="1">
                <a:latin typeface="CS Avva Shenouda" pitchFamily="34" charset="0"/>
              </a:rPr>
              <a:t>are`jvo</a:t>
            </a:r>
            <a:r>
              <a:rPr lang="fr-FR" sz="4000" b="1" dirty="0">
                <a:latin typeface="CS Avva Shenouda" pitchFamily="34" charset="0"/>
              </a:rPr>
              <a:t> nan `</a:t>
            </a:r>
            <a:r>
              <a:rPr lang="fr-FR" sz="4000" b="1" dirty="0" err="1">
                <a:latin typeface="CS Avva Shenouda" pitchFamily="34" charset="0"/>
              </a:rPr>
              <a:t>nEmmanouyl</a:t>
            </a:r>
            <a:r>
              <a:rPr lang="fr-FR" sz="40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السلام لك أيتها العذراء الملكة الحقيقية الحقانية. السلام لفخر جنسنا. ولدت لنا </a:t>
            </a:r>
            <a:r>
              <a:rPr lang="ar-EG" sz="4400" b="1" dirty="0" err="1"/>
              <a:t>عمانوئيل</a:t>
            </a:r>
            <a:r>
              <a:rPr lang="ar-EG" sz="4400" b="1" dirty="0"/>
              <a:t>.</a:t>
            </a:r>
            <a:endParaRPr lang="fr-FR" sz="4400" b="1" dirty="0"/>
          </a:p>
        </p:txBody>
      </p:sp>
      <p:sp>
        <p:nvSpPr>
          <p:cNvPr id="12" name="Rectangle 11"/>
          <p:cNvSpPr/>
          <p:nvPr/>
        </p:nvSpPr>
        <p:spPr>
          <a:xfrm>
            <a:off x="1103445" y="4293097"/>
            <a:ext cx="10273141" cy="2062103"/>
          </a:xfrm>
          <a:prstGeom prst="rect">
            <a:avLst/>
          </a:prstGeom>
        </p:spPr>
        <p:txBody>
          <a:bodyPr wrap="square">
            <a:spAutoFit/>
          </a:bodyPr>
          <a:lstStyle/>
          <a:p>
            <a:pPr algn="ctr"/>
            <a:r>
              <a:rPr lang="fr-FR" sz="3200" b="1" dirty="0">
                <a:latin typeface="Book Antiqua" pitchFamily="18" charset="0"/>
              </a:rPr>
              <a:t>Ô Vierge Salut à toi, </a:t>
            </a:r>
          </a:p>
          <a:p>
            <a:pPr algn="ctr"/>
            <a:r>
              <a:rPr lang="fr-FR" sz="3200" b="1" dirty="0">
                <a:latin typeface="Book Antiqua" pitchFamily="18" charset="0"/>
              </a:rPr>
              <a:t>Toi la Reine véritable</a:t>
            </a:r>
          </a:p>
          <a:p>
            <a:pPr algn="ctr"/>
            <a:r>
              <a:rPr lang="fr-FR" sz="3200" b="1" dirty="0">
                <a:latin typeface="Book Antiqua" pitchFamily="18" charset="0"/>
              </a:rPr>
              <a:t>Salut fierté du genre humain</a:t>
            </a:r>
          </a:p>
          <a:p>
            <a:pPr algn="ctr"/>
            <a:r>
              <a:rPr lang="fr-FR" sz="3200" b="1" dirty="0">
                <a:latin typeface="Book Antiqua" pitchFamily="18" charset="0"/>
              </a:rPr>
              <a:t>Tu enfantas Emmanuel</a:t>
            </a:r>
          </a:p>
        </p:txBody>
      </p:sp>
    </p:spTree>
    <p:extLst>
      <p:ext uri="{BB962C8B-B14F-4D97-AF65-F5344CB8AC3E}">
        <p14:creationId xmlns:p14="http://schemas.microsoft.com/office/powerpoint/2010/main" val="2283531461"/>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554545"/>
          </a:xfrm>
          <a:prstGeom prst="rect">
            <a:avLst/>
          </a:prstGeom>
        </p:spPr>
        <p:txBody>
          <a:bodyPr wrap="square">
            <a:spAutoFit/>
          </a:bodyPr>
          <a:lstStyle/>
          <a:p>
            <a:pPr algn="just"/>
            <a:r>
              <a:rPr lang="fr-FR" sz="4000" b="1" dirty="0">
                <a:latin typeface="CS Avva Shenouda" pitchFamily="34" charset="0"/>
              </a:rPr>
              <a:t>¿ </a:t>
            </a:r>
            <a:r>
              <a:rPr lang="pt-BR" sz="4000" b="1" dirty="0">
                <a:latin typeface="CS Avva Shenouda" pitchFamily="34" charset="0"/>
              </a:rPr>
              <a:t>Ten]ho `aripenmeu`i@ `w ]`proctatyc `etenhot@ nahren pen=o=c I=y=c P=,=c@ `ntef,a nennobi nan `ebol.</a:t>
            </a:r>
            <a:endParaRPr lang="fr-FR" sz="4000" b="1" dirty="0">
              <a:latin typeface="CS Avva Shenouda" pitchFamily="34" charset="0"/>
            </a:endParaRP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نسألك أن تذكرينا أيتها الشفيعة المؤتمنة أمام ربنا يسوع المسيح ليغفر لنا خطايانا.</a:t>
            </a:r>
            <a:endParaRPr lang="fr-FR" sz="4400" b="1" dirty="0"/>
          </a:p>
        </p:txBody>
      </p:sp>
      <p:sp>
        <p:nvSpPr>
          <p:cNvPr id="12" name="Rectangle 11"/>
          <p:cNvSpPr/>
          <p:nvPr/>
        </p:nvSpPr>
        <p:spPr>
          <a:xfrm>
            <a:off x="1103445" y="4221089"/>
            <a:ext cx="10273141" cy="2062103"/>
          </a:xfrm>
          <a:prstGeom prst="rect">
            <a:avLst/>
          </a:prstGeom>
        </p:spPr>
        <p:txBody>
          <a:bodyPr wrap="square">
            <a:spAutoFit/>
          </a:bodyPr>
          <a:lstStyle/>
          <a:p>
            <a:pPr algn="ctr"/>
            <a:r>
              <a:rPr lang="fr-FR" sz="3200" b="1" dirty="0">
                <a:latin typeface="Book Antiqua" pitchFamily="18" charset="0"/>
              </a:rPr>
              <a:t>Souviens toi nous t’implorons,</a:t>
            </a:r>
          </a:p>
          <a:p>
            <a:pPr algn="ctr"/>
            <a:r>
              <a:rPr lang="fr-FR" sz="3200" b="1" dirty="0">
                <a:latin typeface="Book Antiqua" pitchFamily="18" charset="0"/>
              </a:rPr>
              <a:t>Ô intercesseur fidèle</a:t>
            </a:r>
          </a:p>
          <a:p>
            <a:pPr algn="ctr"/>
            <a:r>
              <a:rPr lang="fr-FR" sz="3200" b="1" dirty="0">
                <a:latin typeface="Book Antiqua" pitchFamily="18" charset="0"/>
              </a:rPr>
              <a:t>Devant notre Seigneur Jésus Christ,</a:t>
            </a:r>
          </a:p>
          <a:p>
            <a:pPr algn="ctr"/>
            <a:r>
              <a:rPr lang="fr-FR" sz="3200" b="1" dirty="0">
                <a:latin typeface="Book Antiqua" pitchFamily="18" charset="0"/>
              </a:rPr>
              <a:t>Pour qu’il nous pardonne nos péchés</a:t>
            </a:r>
          </a:p>
        </p:txBody>
      </p:sp>
    </p:spTree>
    <p:extLst>
      <p:ext uri="{BB962C8B-B14F-4D97-AF65-F5344CB8AC3E}">
        <p14:creationId xmlns:p14="http://schemas.microsoft.com/office/powerpoint/2010/main" val="3710903603"/>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Shape 3721"/>
        <p:cNvGrpSpPr/>
        <p:nvPr/>
      </p:nvGrpSpPr>
      <p:grpSpPr>
        <a:xfrm>
          <a:off x="0" y="0"/>
          <a:ext cx="0" cy="0"/>
          <a:chOff x="0" y="0"/>
          <a:chExt cx="0" cy="0"/>
        </a:xfrm>
      </p:grpSpPr>
      <p:sp>
        <p:nvSpPr>
          <p:cNvPr id="3722" name="Google Shape;3722;p517"/>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الذى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عالَ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إسرائيل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أربعين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سنة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البرية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وأعطاهم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خُبز</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الملائكة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ليأكلوا</a:t>
            </a:r>
            <a:endParaRPr b="1" dirty="0"/>
          </a:p>
        </p:txBody>
      </p:sp>
      <p:sp>
        <p:nvSpPr>
          <p:cNvPr id="3723" name="Google Shape;3723;p517"/>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Vy`etafsans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mpiIcra`yl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n`hme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nrompi</a:t>
            </a:r>
            <a:r>
              <a:rPr lang="en-US" sz="3600" b="1" i="0" u="none" dirty="0">
                <a:latin typeface="CS Avva Shenouda" panose="020B7200000000000000" pitchFamily="34" charset="0"/>
                <a:ea typeface="Arial"/>
                <a:cs typeface="Arial"/>
                <a:sym typeface="Arial"/>
              </a:rPr>
              <a:t> hi `</a:t>
            </a:r>
            <a:r>
              <a:rPr lang="en-US" sz="3600" b="1" i="0" u="none" dirty="0" err="1">
                <a:latin typeface="CS Avva Shenouda" panose="020B7200000000000000" pitchFamily="34" charset="0"/>
                <a:ea typeface="Arial"/>
                <a:cs typeface="Arial"/>
                <a:sym typeface="Arial"/>
              </a:rPr>
              <a:t>psafe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mpimanna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e`ou`omf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p`wik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ni`aggeloc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24" name="Google Shape;3724;p517"/>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Celui</a:t>
            </a:r>
            <a:r>
              <a:rPr lang="en-US" sz="3200" b="1" i="0" u="none" dirty="0">
                <a:latin typeface="Book Antiqua"/>
                <a:ea typeface="Book Antiqua"/>
                <a:cs typeface="Book Antiqua"/>
                <a:sym typeface="Book Antiqua"/>
              </a:rPr>
              <a:t> qui a </a:t>
            </a:r>
            <a:r>
              <a:rPr lang="en-US" sz="3200" b="1" i="0" u="none" dirty="0" err="1">
                <a:latin typeface="Book Antiqua"/>
                <a:ea typeface="Book Antiqua"/>
                <a:cs typeface="Book Antiqua"/>
                <a:sym typeface="Book Antiqua"/>
              </a:rPr>
              <a:t>pourvu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Israël</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quarante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années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désert</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leur</a:t>
            </a:r>
            <a:r>
              <a:rPr lang="en-US" sz="3200" b="1" i="0" u="none" dirty="0">
                <a:latin typeface="Book Antiqua"/>
                <a:ea typeface="Book Antiqua"/>
                <a:cs typeface="Book Antiqua"/>
                <a:sym typeface="Book Antiqua"/>
              </a:rPr>
              <a:t> a </a:t>
            </a:r>
            <a:r>
              <a:rPr lang="en-US" sz="3200" b="1" i="0" u="none" dirty="0" err="1">
                <a:latin typeface="Book Antiqua"/>
                <a:ea typeface="Book Antiqua"/>
                <a:cs typeface="Book Antiqua"/>
                <a:sym typeface="Book Antiqua"/>
              </a:rPr>
              <a:t>donné</a:t>
            </a:r>
            <a:r>
              <a:rPr lang="en-US" sz="3200" b="1" i="0" u="none" dirty="0">
                <a:latin typeface="Book Antiqua"/>
                <a:ea typeface="Book Antiqua"/>
                <a:cs typeface="Book Antiqua"/>
                <a:sym typeface="Book Antiqua"/>
              </a:rPr>
              <a:t> la </a:t>
            </a:r>
            <a:r>
              <a:rPr lang="en-US" sz="3200" b="1" i="0" u="none" dirty="0" err="1">
                <a:latin typeface="Book Antiqua"/>
                <a:ea typeface="Book Antiqua"/>
                <a:cs typeface="Book Antiqua"/>
                <a:sym typeface="Book Antiqua"/>
              </a:rPr>
              <a:t>manne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à manger: le pain des </a:t>
            </a:r>
            <a:r>
              <a:rPr lang="en-US" sz="3200" b="1" i="0" u="none" dirty="0" err="1">
                <a:latin typeface="Book Antiqua"/>
                <a:ea typeface="Book Antiqua"/>
                <a:cs typeface="Book Antiqua"/>
                <a:sym typeface="Book Antiqua"/>
              </a:rPr>
              <a:t>anges</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234623010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sp>
        <p:nvSpPr>
          <p:cNvPr id="3730" name="Google Shape;3730;p518"/>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عوض المنَّ، أعطوه خلاً مُراً، وبدل الخيرات جعلوا، إكليل شوك على رأسه.</a:t>
            </a:r>
            <a:endParaRPr b="1"/>
          </a:p>
        </p:txBody>
      </p:sp>
      <p:sp>
        <p:nvSpPr>
          <p:cNvPr id="3731" name="Google Shape;3731;p518"/>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N`tsebiw</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mpimanna</a:t>
            </a:r>
            <a:r>
              <a:rPr lang="en-US" sz="3600" b="1" i="0" u="none" dirty="0">
                <a:latin typeface="CS Avva Shenouda" panose="020B7200000000000000" pitchFamily="34" charset="0"/>
                <a:ea typeface="Arial"/>
                <a:cs typeface="Arial"/>
                <a:sym typeface="Arial"/>
              </a:rPr>
              <a:t>@ au] `</a:t>
            </a:r>
            <a:r>
              <a:rPr lang="en-US" sz="3600" b="1" i="0" u="none" dirty="0" err="1">
                <a:latin typeface="CS Avva Shenouda" panose="020B7200000000000000" pitchFamily="34" charset="0"/>
                <a:ea typeface="Arial"/>
                <a:cs typeface="Arial"/>
                <a:sym typeface="Arial"/>
              </a:rPr>
              <a:t>n`ouhemj</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ef`ensasi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naf</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n`tsebiw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nni`aga;on</a:t>
            </a:r>
            <a:r>
              <a:rPr lang="en-US" sz="3600" b="1" i="0" u="none" dirty="0">
                <a:latin typeface="CS Avva Shenouda" panose="020B7200000000000000" pitchFamily="34" charset="0"/>
                <a:ea typeface="Arial"/>
                <a:cs typeface="Arial"/>
                <a:sym typeface="Arial"/>
              </a:rPr>
              <a:t>@ au]`,</a:t>
            </a:r>
            <a:r>
              <a:rPr lang="en-US" sz="3600" b="1" i="0" u="none" dirty="0" err="1">
                <a:latin typeface="CS Avva Shenouda" panose="020B7200000000000000" pitchFamily="34" charset="0"/>
                <a:ea typeface="Arial"/>
                <a:cs typeface="Arial"/>
                <a:sym typeface="Arial"/>
              </a:rPr>
              <a:t>lom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ncouri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ejwf</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732" name="Google Shape;3732;p518"/>
          <p:cNvSpPr txBox="1"/>
          <p:nvPr/>
        </p:nvSpPr>
        <p:spPr>
          <a:xfrm>
            <a:off x="624416" y="3959225"/>
            <a:ext cx="1140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retour de la </a:t>
            </a:r>
            <a:r>
              <a:rPr lang="en-US" sz="3200" b="1" i="0" u="none" dirty="0" err="1">
                <a:latin typeface="Book Antiqua"/>
                <a:ea typeface="Book Antiqua"/>
                <a:cs typeface="Book Antiqua"/>
                <a:sym typeface="Book Antiqua"/>
              </a:rPr>
              <a:t>manne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Lui</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Donnèrent</a:t>
            </a:r>
            <a:r>
              <a:rPr lang="en-US" sz="3200" b="1" i="0" u="none" dirty="0">
                <a:latin typeface="Book Antiqua"/>
                <a:ea typeface="Book Antiqua"/>
                <a:cs typeface="Book Antiqua"/>
                <a:sym typeface="Book Antiqua"/>
              </a:rPr>
              <a:t> du </a:t>
            </a:r>
            <a:r>
              <a:rPr lang="en-US" sz="3200" b="1" i="0" u="none" dirty="0" err="1">
                <a:latin typeface="Book Antiqua"/>
                <a:ea typeface="Book Antiqua"/>
                <a:cs typeface="Book Antiqua"/>
                <a:sym typeface="Book Antiqua"/>
              </a:rPr>
              <a:t>vinaigre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amer</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retour des </a:t>
            </a:r>
            <a:r>
              <a:rPr lang="en-US" sz="3200" b="1" i="0" u="none" dirty="0" err="1">
                <a:latin typeface="Book Antiqua"/>
                <a:ea typeface="Book Antiqua"/>
                <a:cs typeface="Book Antiqua"/>
                <a:sym typeface="Book Antiqua"/>
              </a:rPr>
              <a:t>bontés</a:t>
            </a:r>
            <a:r>
              <a:rPr lang="fr-FR" sz="3200" b="1" i="0" u="none" dirty="0">
                <a:latin typeface="Book Antiqua"/>
                <a:ea typeface="Book Antiqua"/>
                <a:cs typeface="Book Antiqua"/>
                <a:sym typeface="Book Antiqua"/>
              </a:rPr>
              <a:t> lui mirent,</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couronne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d’épines</a:t>
            </a:r>
            <a:r>
              <a:rPr lang="en-US" sz="3200" b="1" i="0" u="none" dirty="0">
                <a:latin typeface="Book Antiqua"/>
                <a:ea typeface="Book Antiqua"/>
                <a:cs typeface="Book Antiqua"/>
                <a:sym typeface="Book Antiqua"/>
              </a:rPr>
              <a:t> sur Sa tête.</a:t>
            </a:r>
            <a:endParaRPr b="1" dirty="0"/>
          </a:p>
        </p:txBody>
      </p:sp>
    </p:spTree>
    <p:extLst>
      <p:ext uri="{BB962C8B-B14F-4D97-AF65-F5344CB8AC3E}">
        <p14:creationId xmlns:p14="http://schemas.microsoft.com/office/powerpoint/2010/main" val="3230725863"/>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19"/>
          <p:cNvSpPr txBox="1"/>
          <p:nvPr/>
        </p:nvSpPr>
        <p:spPr>
          <a:xfrm>
            <a:off x="6864349"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كُفن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ووُضع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القبر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الكائن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خارج</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المدينة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وقالوا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بجهلهم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هذا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يستطيع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يقوم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بعد</a:t>
            </a:r>
            <a:r>
              <a:rPr lang="en-US" sz="4400" b="1" i="0" u="none" dirty="0">
                <a:latin typeface="Calibri"/>
                <a:ea typeface="Calibri"/>
                <a:cs typeface="Calibri"/>
                <a:sym typeface="Calibri"/>
              </a:rPr>
              <a:t>.</a:t>
            </a:r>
            <a:endParaRPr b="1" dirty="0"/>
          </a:p>
        </p:txBody>
      </p:sp>
      <p:sp>
        <p:nvSpPr>
          <p:cNvPr id="3739" name="Google Shape;3739;p519"/>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Aukocf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au,af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pi`mhau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cabol</a:t>
            </a:r>
            <a:r>
              <a:rPr lang="en-US" sz="3600" b="1" i="0" u="none" dirty="0">
                <a:latin typeface="CS Avva Shenouda" panose="020B7200000000000000" pitchFamily="34" charset="0"/>
                <a:ea typeface="Arial"/>
                <a:cs typeface="Arial"/>
                <a:sym typeface="Arial"/>
              </a:rPr>
              <a:t> `n]</a:t>
            </a:r>
            <a:r>
              <a:rPr lang="en-US" sz="3600" b="1" i="0" u="none" dirty="0" err="1">
                <a:latin typeface="CS Avva Shenouda" panose="020B7200000000000000" pitchFamily="34" charset="0"/>
                <a:ea typeface="Arial"/>
                <a:cs typeface="Arial"/>
                <a:sym typeface="Arial"/>
              </a:rPr>
              <a:t>baki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etaujoc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toumet`athyt</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vai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snatwnf</a:t>
            </a:r>
            <a:r>
              <a:rPr lang="en-US" sz="3600" b="1" i="0" u="none" dirty="0">
                <a:latin typeface="CS Avva Shenouda" panose="020B7200000000000000" pitchFamily="34" charset="0"/>
                <a:ea typeface="Arial"/>
                <a:cs typeface="Arial"/>
                <a:sym typeface="Arial"/>
              </a:rPr>
              <a:t> an je.</a:t>
            </a:r>
            <a:endParaRPr b="1" dirty="0">
              <a:latin typeface="CS Avva Shenouda" panose="020B7200000000000000" pitchFamily="34" charset="0"/>
            </a:endParaRPr>
          </a:p>
        </p:txBody>
      </p:sp>
      <p:sp>
        <p:nvSpPr>
          <p:cNvPr id="3740" name="Google Shape;3740;p519"/>
          <p:cNvSpPr txBox="1"/>
          <p:nvPr/>
        </p:nvSpPr>
        <p:spPr>
          <a:xfrm>
            <a:off x="1200149" y="3959225"/>
            <a:ext cx="96964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Il </a:t>
            </a:r>
            <a:r>
              <a:rPr lang="en-US" sz="3200" b="1" i="0" u="none" dirty="0" err="1">
                <a:latin typeface="Book Antiqua"/>
                <a:ea typeface="Book Antiqua"/>
                <a:cs typeface="Book Antiqua"/>
                <a:sym typeface="Book Antiqua"/>
              </a:rPr>
              <a:t>fut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ensevelit</a:t>
            </a:r>
            <a:r>
              <a:rPr lang="en-US" sz="3200" b="1" i="0" u="none" dirty="0">
                <a:latin typeface="Book Antiqua"/>
                <a:ea typeface="Book Antiqua"/>
                <a:cs typeface="Book Antiqua"/>
                <a:sym typeface="Book Antiqua"/>
              </a:rPr>
              <a:t> et </a:t>
            </a:r>
            <a:r>
              <a:rPr lang="en-US" sz="3200" b="1" i="0" u="none" dirty="0" err="1">
                <a:latin typeface="Book Antiqua"/>
                <a:ea typeface="Book Antiqua"/>
                <a:cs typeface="Book Antiqua"/>
                <a:sym typeface="Book Antiqua"/>
              </a:rPr>
              <a:t>déposé</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au </a:t>
            </a:r>
            <a:r>
              <a:rPr lang="en-US" sz="3200" b="1" i="0" u="none" dirty="0" err="1">
                <a:latin typeface="Book Antiqua"/>
                <a:ea typeface="Book Antiqua"/>
                <a:cs typeface="Book Antiqua"/>
                <a:sym typeface="Book Antiqua"/>
              </a:rPr>
              <a:t>tombeau</a:t>
            </a:r>
            <a:r>
              <a:rPr lang="en-US" sz="3200" b="1" i="0" u="none" dirty="0">
                <a:latin typeface="Book Antiqua"/>
                <a:ea typeface="Book Antiqua"/>
                <a:cs typeface="Book Antiqua"/>
                <a:sym typeface="Book Antiqua"/>
              </a:rPr>
              <a:t> à </a:t>
            </a:r>
            <a:r>
              <a:rPr lang="en-US" sz="3200" b="1" i="0" u="none" dirty="0" err="1">
                <a:latin typeface="Book Antiqua"/>
                <a:ea typeface="Book Antiqua"/>
                <a:cs typeface="Book Antiqua"/>
                <a:sym typeface="Book Antiqua"/>
              </a:rPr>
              <a:t>l’extérieur</a:t>
            </a:r>
            <a:r>
              <a:rPr lang="en-US" sz="3200" b="1" i="0" u="none" dirty="0">
                <a:latin typeface="Book Antiqua"/>
                <a:ea typeface="Book Antiqua"/>
                <a:cs typeface="Book Antiqua"/>
                <a:sym typeface="Book Antiqua"/>
              </a:rPr>
              <a:t> de la </a:t>
            </a:r>
            <a:r>
              <a:rPr lang="en-US" sz="3200" b="1" i="0" u="none" dirty="0" err="1">
                <a:latin typeface="Book Antiqua"/>
                <a:ea typeface="Book Antiqua"/>
                <a:cs typeface="Book Antiqua"/>
                <a:sym typeface="Book Antiqua"/>
              </a:rPr>
              <a:t>ville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Par </a:t>
            </a:r>
            <a:r>
              <a:rPr lang="en-US" sz="3200" b="1" i="0" u="none" dirty="0" err="1">
                <a:latin typeface="Book Antiqua"/>
                <a:ea typeface="Book Antiqua"/>
                <a:cs typeface="Book Antiqua"/>
                <a:sym typeface="Book Antiqua"/>
              </a:rPr>
              <a:t>leur</a:t>
            </a:r>
            <a:r>
              <a:rPr lang="en-US" sz="3200" b="1" i="0" u="none" dirty="0">
                <a:latin typeface="Book Antiqua"/>
                <a:ea typeface="Book Antiqua"/>
                <a:cs typeface="Book Antiqua"/>
                <a:sym typeface="Book Antiqua"/>
              </a:rPr>
              <a:t> ignorance, </a:t>
            </a:r>
            <a:r>
              <a:rPr lang="en-US" sz="3200" b="1" i="0" u="none" dirty="0" err="1">
                <a:latin typeface="Book Antiqua"/>
                <a:ea typeface="Book Antiqua"/>
                <a:cs typeface="Book Antiqua"/>
                <a:sym typeface="Book Antiqua"/>
              </a:rPr>
              <a:t>ils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crûrent</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qu’Il</a:t>
            </a:r>
            <a:r>
              <a:rPr lang="en-US" sz="3200" b="1" i="0" u="none" dirty="0">
                <a:latin typeface="Book Antiqua"/>
                <a:ea typeface="Book Antiqua"/>
                <a:cs typeface="Book Antiqua"/>
                <a:sym typeface="Book Antiqua"/>
              </a:rPr>
              <a:t> ne </a:t>
            </a:r>
            <a:r>
              <a:rPr lang="en-US" sz="3200" b="1" i="0" u="none" dirty="0" err="1">
                <a:latin typeface="Book Antiqua"/>
                <a:ea typeface="Book Antiqua"/>
                <a:cs typeface="Book Antiqua"/>
                <a:sym typeface="Book Antiqua"/>
              </a:rPr>
              <a:t>pourra</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jamais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ressusciter</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115725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572437"/>
            <a:ext cx="5702852" cy="3240939"/>
          </a:xfrm>
        </p:spPr>
        <p:txBody>
          <a:bodyPr numCol="1" spcCol="72000" anchor="t" anchorCtr="0">
            <a:noAutofit/>
          </a:bodyPr>
          <a:lstStyle/>
          <a:p>
            <a:pPr marL="0" indent="0" algn="just">
              <a:buNone/>
            </a:pPr>
            <a:r>
              <a:rPr lang="fr-FR" sz="2600" b="1" dirty="0">
                <a:latin typeface="Book Antiqua" panose="02040602050305030304" pitchFamily="18" charset="0"/>
              </a:rPr>
              <a:t>Mes frères étaient beaux et grands, pourtant le Seigneur ne les a pas préférés. Je suis allé affronter le Philistin. Il m'a maudit par ses idoles. </a:t>
            </a:r>
            <a:r>
              <a:rPr lang="fr-FR" sz="2600" b="1" dirty="0">
                <a:solidFill>
                  <a:srgbClr val="C00000"/>
                </a:solidFill>
                <a:latin typeface="Book Antiqua" panose="02040602050305030304" pitchFamily="18" charset="0"/>
              </a:rPr>
              <a:t>Alléluia, alléluia, alléluia</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err="1">
                <a:latin typeface="Athanasius" pitchFamily="2" charset="0"/>
              </a:rPr>
              <a:t>Na`cnhou</a:t>
            </a:r>
            <a:r>
              <a:rPr lang="fr-FR" sz="3600" b="1" dirty="0">
                <a:latin typeface="Athanasius" pitchFamily="2" charset="0"/>
              </a:rPr>
              <a:t> </a:t>
            </a:r>
            <a:r>
              <a:rPr lang="fr-FR" sz="3600" b="1" dirty="0" err="1">
                <a:latin typeface="Athanasius" pitchFamily="2" charset="0"/>
              </a:rPr>
              <a:t>naneu</a:t>
            </a:r>
            <a:r>
              <a:rPr lang="fr-FR" sz="3600" b="1" dirty="0">
                <a:latin typeface="Athanasius" pitchFamily="2" charset="0"/>
              </a:rPr>
              <a: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anni</a:t>
            </a:r>
            <a:r>
              <a:rPr lang="fr-FR" sz="3600" b="1" dirty="0">
                <a:latin typeface="Athanasius" pitchFamily="2" charset="0"/>
              </a:rPr>
              <a:t>]; ne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mpef;ma</a:t>
            </a:r>
            <a:r>
              <a:rPr lang="fr-FR" sz="3600" b="1" dirty="0">
                <a:latin typeface="Athanasius" pitchFamily="2" charset="0"/>
              </a:rPr>
              <a:t>; `n'</a:t>
            </a:r>
            <a:r>
              <a:rPr lang="fr-FR" sz="3600" b="1" dirty="0" err="1">
                <a:latin typeface="Athanasius" pitchFamily="2" charset="0"/>
              </a:rPr>
              <a:t>htou</a:t>
            </a:r>
            <a:r>
              <a:rPr lang="fr-FR" sz="3600" b="1" dirty="0">
                <a:latin typeface="Athanasius" pitchFamily="2" charset="0"/>
              </a:rPr>
              <a:t> `</a:t>
            </a:r>
            <a:r>
              <a:rPr lang="fr-FR" sz="3600" b="1" dirty="0" err="1">
                <a:latin typeface="Athanasius" pitchFamily="2" charset="0"/>
              </a:rPr>
              <a:t>nje</a:t>
            </a:r>
            <a:r>
              <a:rPr lang="fr-FR" sz="3600" b="1" dirty="0">
                <a:latin typeface="Athanasius" pitchFamily="2" charset="0"/>
              </a:rPr>
              <a:t> ~P_. </a:t>
            </a:r>
            <a:r>
              <a:rPr lang="fr-FR" sz="3600" b="1" dirty="0" err="1">
                <a:latin typeface="Athanasius" pitchFamily="2" charset="0"/>
              </a:rPr>
              <a:t>Ai`i</a:t>
            </a:r>
            <a:r>
              <a:rPr lang="fr-FR" sz="3600" b="1" dirty="0">
                <a:latin typeface="Athanasius" pitchFamily="2" charset="0"/>
              </a:rPr>
              <a:t> `</a:t>
            </a:r>
            <a:r>
              <a:rPr lang="fr-FR" sz="3600" b="1" dirty="0" err="1">
                <a:latin typeface="Athanasius" pitchFamily="2" charset="0"/>
              </a:rPr>
              <a:t>ebol</a:t>
            </a:r>
            <a:r>
              <a:rPr lang="fr-FR" sz="3600" b="1" dirty="0">
                <a:latin typeface="Athanasius" pitchFamily="2" charset="0"/>
              </a:rPr>
              <a:t> `e`\</a:t>
            </a:r>
            <a:r>
              <a:rPr lang="fr-FR" sz="3600" b="1" dirty="0" err="1">
                <a:latin typeface="Athanasius" pitchFamily="2" charset="0"/>
              </a:rPr>
              <a:t>ren</a:t>
            </a:r>
            <a:r>
              <a:rPr lang="fr-FR" sz="3600" b="1" dirty="0">
                <a:latin typeface="Athanasius" pitchFamily="2" charset="0"/>
              </a:rPr>
              <a:t> </a:t>
            </a:r>
            <a:r>
              <a:rPr lang="fr-FR" sz="3600" b="1" dirty="0" err="1">
                <a:latin typeface="Athanasius" pitchFamily="2" charset="0"/>
              </a:rPr>
              <a:t>piAllovuloc</a:t>
            </a:r>
            <a:r>
              <a:rPr lang="fr-FR" sz="3600" b="1" dirty="0">
                <a:latin typeface="Athanasius" pitchFamily="2" charset="0"/>
              </a:rPr>
              <a:t> &gt; </a:t>
            </a:r>
            <a:r>
              <a:rPr lang="fr-FR" sz="3600" b="1" dirty="0" err="1">
                <a:latin typeface="Athanasius" pitchFamily="2" charset="0"/>
              </a:rPr>
              <a:t>afca</a:t>
            </a:r>
            <a:r>
              <a:rPr lang="fr-FR" sz="3600" b="1" dirty="0">
                <a:latin typeface="Athanasius" pitchFamily="2" charset="0"/>
              </a:rPr>
              <a:t>\</a:t>
            </a:r>
            <a:r>
              <a:rPr lang="fr-FR" sz="3600" b="1" dirty="0" err="1">
                <a:latin typeface="Athanasius" pitchFamily="2" charset="0"/>
              </a:rPr>
              <a:t>ou`i</a:t>
            </a:r>
            <a:r>
              <a:rPr lang="fr-FR" sz="3600" b="1" dirty="0">
                <a:latin typeface="Athanasius" pitchFamily="2" charset="0"/>
              </a:rPr>
              <a:t> `</a:t>
            </a:r>
            <a:r>
              <a:rPr lang="fr-FR" sz="3600" b="1" dirty="0" err="1">
                <a:latin typeface="Athanasius" pitchFamily="2" charset="0"/>
              </a:rPr>
              <a:t>eroi</a:t>
            </a:r>
            <a:r>
              <a:rPr lang="fr-FR" sz="3600" b="1" dirty="0">
                <a:latin typeface="Athanasius" pitchFamily="2" charset="0"/>
              </a:rPr>
              <a:t> 'en </a:t>
            </a:r>
            <a:r>
              <a:rPr lang="fr-FR" sz="3600" b="1" dirty="0" err="1">
                <a:latin typeface="Athanasius" pitchFamily="2" charset="0"/>
              </a:rPr>
              <a:t>nef`idwlon</a:t>
            </a:r>
            <a:r>
              <a:rPr lang="fr-FR" sz="3600" b="1" dirty="0">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72064" y="3573024"/>
            <a:ext cx="5095589" cy="1569660"/>
          </a:xfrm>
          <a:prstGeom prst="rect">
            <a:avLst/>
          </a:prstGeom>
        </p:spPr>
        <p:txBody>
          <a:bodyPr wrap="square" anchor="ctr" anchorCtr="0">
            <a:spAutoFit/>
          </a:bodyPr>
          <a:lstStyle/>
          <a:p>
            <a:pPr algn="just" rtl="1"/>
            <a:r>
              <a:rPr lang="ar-AE" sz="3200" b="1" dirty="0">
                <a:latin typeface="Book Antiqua" panose="02040602050305030304" pitchFamily="18" charset="0"/>
              </a:rPr>
              <a:t>إخِوَتي حِسانٌ وكِبَار، والربُّ لم يُسَّرُ بِهِم</a:t>
            </a:r>
            <a:r>
              <a:rPr lang="fr-FR" sz="3200" b="1" dirty="0">
                <a:latin typeface="Book Antiqua" panose="02040602050305030304" pitchFamily="18" charset="0"/>
              </a:rPr>
              <a:t> </a:t>
            </a:r>
            <a:r>
              <a:rPr lang="ar-AE" sz="3200" b="1" dirty="0">
                <a:latin typeface="Book Antiqua" panose="02040602050305030304" pitchFamily="18" charset="0"/>
              </a:rPr>
              <a:t>خَرَجتُ لِلِقَاء الفلِسطِيني فلَعَنَنِي بأوثانِهِ.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11507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2"/>
            <a:ext cx="5164616" cy="2123658"/>
          </a:xfrm>
          <a:prstGeom prst="rect">
            <a:avLst/>
          </a:prstGeom>
        </p:spPr>
        <p:txBody>
          <a:bodyPr wrap="square">
            <a:spAutoFit/>
          </a:bodyPr>
          <a:lstStyle/>
          <a:p>
            <a:pPr algn="just" rtl="1"/>
            <a:r>
              <a:rPr lang="ar-EG" sz="4400" b="1" dirty="0"/>
              <a:t>وكان موسى النبي يسبح قدامهم حتى أدخلهم برية سيناء.</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Enafhwc</a:t>
            </a:r>
            <a:r>
              <a:rPr lang="fr-FR" sz="3600" b="1" dirty="0">
                <a:latin typeface="CS Avva Shenouda" pitchFamily="34" charset="0"/>
              </a:rPr>
              <a:t> </a:t>
            </a:r>
            <a:r>
              <a:rPr lang="fr-FR" sz="3600" b="1" dirty="0" err="1">
                <a:latin typeface="CS Avva Shenouda" pitchFamily="34" charset="0"/>
              </a:rPr>
              <a:t>qajwou</a:t>
            </a:r>
            <a:r>
              <a:rPr lang="fr-FR" sz="3600" b="1" dirty="0">
                <a:latin typeface="CS Avva Shenouda" pitchFamily="34" charset="0"/>
              </a:rPr>
              <a:t> </a:t>
            </a:r>
            <a:r>
              <a:rPr lang="fr-FR" sz="3600" b="1" dirty="0" err="1">
                <a:latin typeface="CS Avva Shenouda" pitchFamily="34" charset="0"/>
              </a:rPr>
              <a:t>pe</a:t>
            </a:r>
            <a:r>
              <a:rPr lang="fr-FR" sz="3600" b="1" dirty="0">
                <a:latin typeface="CS Avva Shenouda" pitchFamily="34" charset="0"/>
              </a:rPr>
              <a:t> </a:t>
            </a:r>
            <a:r>
              <a:rPr lang="fr-FR" sz="3600" b="1">
                <a:latin typeface="CS Avva Shenouda" pitchFamily="34" charset="0"/>
              </a:rPr>
              <a:t>@ `nje Mw`ucyc pi`provytyc @ sa`ntef[itou `eqoun </a:t>
            </a:r>
            <a:r>
              <a:rPr lang="fr-FR" sz="3600" b="1" dirty="0">
                <a:latin typeface="CS Avva Shenouda" pitchFamily="34" charset="0"/>
              </a:rPr>
              <a:t>@ </a:t>
            </a:r>
            <a:r>
              <a:rPr lang="fr-FR" sz="3600" b="1">
                <a:latin typeface="CS Avva Shenouda" pitchFamily="34" charset="0"/>
              </a:rPr>
              <a:t>hi `psafe `nCina</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Moïse le Prophète</a:t>
            </a:r>
          </a:p>
          <a:p>
            <a:pPr algn="ctr"/>
            <a:r>
              <a:rPr lang="fr-FR" sz="3200" b="1" dirty="0">
                <a:latin typeface="Book Antiqua" pitchFamily="18" charset="0"/>
              </a:rPr>
              <a:t>Les précédait, chantant</a:t>
            </a:r>
          </a:p>
          <a:p>
            <a:pPr algn="ctr"/>
            <a:r>
              <a:rPr lang="fr-FR" sz="3200" b="1" dirty="0">
                <a:latin typeface="Book Antiqua" pitchFamily="18" charset="0"/>
              </a:rPr>
              <a:t>Jusqu'à leur arrivée</a:t>
            </a:r>
          </a:p>
          <a:p>
            <a:pPr algn="ctr"/>
            <a:r>
              <a:rPr lang="fr-FR" sz="3200" b="1" dirty="0">
                <a:latin typeface="Book Antiqua" pitchFamily="18" charset="0"/>
              </a:rPr>
              <a:t>Au désert du Sinaï</a:t>
            </a:r>
          </a:p>
        </p:txBody>
      </p:sp>
    </p:spTree>
    <p:extLst>
      <p:ext uri="{BB962C8B-B14F-4D97-AF65-F5344CB8AC3E}">
        <p14:creationId xmlns:p14="http://schemas.microsoft.com/office/powerpoint/2010/main" val="2997930914"/>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Shape 3745"/>
        <p:cNvGrpSpPr/>
        <p:nvPr/>
      </p:nvGrpSpPr>
      <p:grpSpPr>
        <a:xfrm>
          <a:off x="0" y="0"/>
          <a:ext cx="0" cy="0"/>
          <a:chOff x="0" y="0"/>
          <a:chExt cx="0" cy="0"/>
        </a:xfrm>
      </p:grpSpPr>
      <p:sp>
        <p:nvSpPr>
          <p:cNvPr id="3746" name="Google Shape;3746;p520"/>
          <p:cNvSpPr txBox="1"/>
          <p:nvPr/>
        </p:nvSpPr>
        <p:spPr>
          <a:xfrm>
            <a:off x="6864349" y="524714"/>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باكر أحد السبوت، قام المسيح من بين الأموات، ورد أعداءه إلى خلف، وأعطاهم عاراً أبدياً.</a:t>
            </a:r>
            <a:endParaRPr b="1"/>
          </a:p>
        </p:txBody>
      </p:sp>
      <p:sp>
        <p:nvSpPr>
          <p:cNvPr id="3747" name="Google Shape;3747;p520"/>
          <p:cNvSpPr txBox="1"/>
          <p:nvPr/>
        </p:nvSpPr>
        <p:spPr>
          <a:xfrm>
            <a:off x="431800" y="516777"/>
            <a:ext cx="6240000" cy="341627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3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Swrp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m`v`ouai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nicabbaton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aP</a:t>
            </a:r>
            <a:r>
              <a:rPr lang="en-US" sz="3600" b="1" i="0" u="none" dirty="0">
                <a:latin typeface="CS Avva Shenouda" panose="020B7200000000000000" pitchFamily="34" charset="0"/>
                <a:ea typeface="Arial"/>
                <a:cs typeface="Arial"/>
                <a:sym typeface="Arial"/>
              </a:rPr>
              <a:t>=,=c </a:t>
            </a:r>
            <a:r>
              <a:rPr lang="en-US" sz="3600" b="1" i="0" u="none" dirty="0" err="1">
                <a:latin typeface="CS Avva Shenouda" panose="020B7200000000000000" pitchFamily="34" charset="0"/>
                <a:ea typeface="Arial"/>
                <a:cs typeface="Arial"/>
                <a:sym typeface="Arial"/>
              </a:rPr>
              <a:t>twnf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ny`e;mw`out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aftac;o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nnefjaji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evahou</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af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nw`ou`n`ou`svit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n`eneh</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748" name="Google Shape;3748;p520"/>
          <p:cNvSpPr txBox="1"/>
          <p:nvPr/>
        </p:nvSpPr>
        <p:spPr>
          <a:xfrm>
            <a:off x="1200149" y="4175125"/>
            <a:ext cx="101768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 </a:t>
            </a:r>
            <a:r>
              <a:rPr lang="en-US" sz="3200" b="1" i="0" u="none" dirty="0" err="1">
                <a:latin typeface="Book Antiqua"/>
                <a:ea typeface="Book Antiqua"/>
                <a:cs typeface="Book Antiqua"/>
                <a:sym typeface="Book Antiqua"/>
              </a:rPr>
              <a:t>l’aube</a:t>
            </a:r>
            <a:r>
              <a:rPr lang="en-US" sz="3200" b="1" i="0" u="none" dirty="0">
                <a:latin typeface="Book Antiqua"/>
                <a:ea typeface="Book Antiqua"/>
                <a:cs typeface="Book Antiqua"/>
                <a:sym typeface="Book Antiqua"/>
              </a:rPr>
              <a:t> du premier jour de </a:t>
            </a:r>
            <a:r>
              <a:rPr lang="en-US" sz="3200" b="1" i="0" u="none" dirty="0" err="1">
                <a:latin typeface="Book Antiqua"/>
                <a:ea typeface="Book Antiqua"/>
                <a:cs typeface="Book Antiqua"/>
                <a:sym typeface="Book Antiqua"/>
              </a:rPr>
              <a:t>semaine</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Christ </a:t>
            </a:r>
            <a:r>
              <a:rPr lang="en-US" sz="3200" b="1" i="0" u="none" dirty="0" err="1">
                <a:latin typeface="Book Antiqua"/>
                <a:ea typeface="Book Antiqua"/>
                <a:cs typeface="Book Antiqua"/>
                <a:sym typeface="Book Antiqua"/>
              </a:rPr>
              <a:t>ressuscita</a:t>
            </a:r>
            <a:r>
              <a:rPr lang="en-US" sz="3200" b="1" i="0" u="none" dirty="0">
                <a:latin typeface="Book Antiqua"/>
                <a:ea typeface="Book Antiqua"/>
                <a:cs typeface="Book Antiqua"/>
                <a:sym typeface="Book Antiqua"/>
              </a:rPr>
              <a:t> des </a:t>
            </a:r>
            <a:r>
              <a:rPr lang="en-US" sz="3200" b="1" i="0" u="none" dirty="0" err="1">
                <a:latin typeface="Book Antiqua"/>
                <a:ea typeface="Book Antiqua"/>
                <a:cs typeface="Book Antiqua"/>
                <a:sym typeface="Book Antiqua"/>
              </a:rPr>
              <a:t>morts</a:t>
            </a:r>
            <a:r>
              <a:rPr lang="en-US" sz="3200" b="1" i="0" u="none" dirty="0">
                <a:latin typeface="Book Antiqua"/>
                <a:ea typeface="Book Antiqua"/>
                <a:cs typeface="Book Antiqua"/>
                <a:sym typeface="Book Antiqua"/>
              </a:rPr>
              <a: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Fit </a:t>
            </a:r>
            <a:r>
              <a:rPr lang="en-US" sz="3200" b="1" i="0" u="none" dirty="0" err="1">
                <a:latin typeface="Book Antiqua"/>
                <a:ea typeface="Book Antiqua"/>
                <a:cs typeface="Book Antiqua"/>
                <a:sym typeface="Book Antiqua"/>
              </a:rPr>
              <a:t>reculer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ennemis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les </a:t>
            </a:r>
            <a:r>
              <a:rPr lang="en-US" sz="3200" b="1" i="0" u="none" dirty="0" err="1">
                <a:latin typeface="Book Antiqua"/>
                <a:ea typeface="Book Antiqua"/>
                <a:cs typeface="Book Antiqua"/>
                <a:sym typeface="Book Antiqua"/>
              </a:rPr>
              <a:t>déshonora</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éternellement</a:t>
            </a:r>
            <a:r>
              <a:rPr lang="en-US" sz="3200" b="1" i="0" u="none" dirty="0">
                <a:latin typeface="Book Antiqua"/>
                <a:ea typeface="Book Antiqua"/>
                <a:cs typeface="Book Antiqua"/>
                <a:sym typeface="Book Antiqua"/>
              </a:rPr>
              <a:t>. </a:t>
            </a:r>
            <a:endParaRPr b="1" dirty="0"/>
          </a:p>
        </p:txBody>
      </p:sp>
    </p:spTree>
    <p:extLst>
      <p:ext uri="{BB962C8B-B14F-4D97-AF65-F5344CB8AC3E}">
        <p14:creationId xmlns:p14="http://schemas.microsoft.com/office/powerpoint/2010/main" val="3418967606"/>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Shape 3753"/>
        <p:cNvGrpSpPr/>
        <p:nvPr/>
      </p:nvGrpSpPr>
      <p:grpSpPr>
        <a:xfrm>
          <a:off x="0" y="0"/>
          <a:ext cx="0" cy="0"/>
          <a:chOff x="0" y="0"/>
          <a:chExt cx="0" cy="0"/>
        </a:xfrm>
      </p:grpSpPr>
      <p:sp>
        <p:nvSpPr>
          <p:cNvPr id="3754" name="Google Shape;3754;p521"/>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من أجل هذا، نمدح مع المرتل، داود قائلين، قد قام الله مثل النائم.</a:t>
            </a:r>
            <a:endParaRPr b="1"/>
          </a:p>
        </p:txBody>
      </p:sp>
      <p:sp>
        <p:nvSpPr>
          <p:cNvPr id="3755" name="Google Shape;3755;p521"/>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E;be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ten`er,oreuin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pihumnodoc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Dauid</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aftwnf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`V] @ `</a:t>
            </a:r>
            <a:r>
              <a:rPr lang="en-US" sz="3600" b="1" i="0" u="none" dirty="0" err="1">
                <a:latin typeface="CS Avva Shenouda" panose="020B7200000000000000" pitchFamily="34" charset="0"/>
                <a:ea typeface="Arial"/>
                <a:cs typeface="Arial"/>
                <a:sym typeface="Arial"/>
              </a:rPr>
              <a:t>m`vry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mvy`etenkot</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56" name="Google Shape;3756;p521"/>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Pour </a:t>
            </a:r>
            <a:r>
              <a:rPr lang="en-US" sz="3200" b="1" i="0" u="none" dirty="0" err="1">
                <a:latin typeface="Book Antiqua"/>
                <a:ea typeface="Book Antiqua"/>
                <a:cs typeface="Book Antiqua"/>
                <a:sym typeface="Book Antiqua"/>
              </a:rPr>
              <a:t>cela</a:t>
            </a:r>
            <a:r>
              <a:rPr lang="en-US" sz="3200" b="1" i="0" u="none" dirty="0">
                <a:latin typeface="Book Antiqua"/>
                <a:ea typeface="Book Antiqua"/>
                <a:cs typeface="Book Antiqua"/>
                <a:sym typeface="Book Antiqua"/>
              </a:rPr>
              <a:t> nous </a:t>
            </a:r>
            <a:r>
              <a:rPr lang="en-US" sz="3200" b="1" i="0" u="none" dirty="0" err="1">
                <a:latin typeface="Book Antiqua"/>
                <a:ea typeface="Book Antiqua"/>
                <a:cs typeface="Book Antiqua"/>
                <a:sym typeface="Book Antiqua"/>
              </a:rPr>
              <a:t>louons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avec David le </a:t>
            </a:r>
            <a:r>
              <a:rPr lang="en-US" sz="3200" b="1" i="0" u="none" dirty="0" err="1">
                <a:latin typeface="Book Antiqua"/>
                <a:ea typeface="Book Antiqua"/>
                <a:cs typeface="Book Antiqua"/>
                <a:sym typeface="Book Antiqua"/>
              </a:rPr>
              <a:t>psalmiste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disant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Dieu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s’éveilla</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tel</a:t>
            </a:r>
            <a:r>
              <a:rPr lang="en-US" sz="3200" b="1" i="0" u="none" dirty="0">
                <a:latin typeface="Book Antiqua"/>
                <a:ea typeface="Book Antiqua"/>
                <a:cs typeface="Book Antiqua"/>
                <a:sym typeface="Book Antiqua"/>
              </a:rPr>
              <a:t> un </a:t>
            </a:r>
            <a:r>
              <a:rPr lang="en-US" sz="3200" b="1" i="0" u="none" dirty="0" err="1">
                <a:latin typeface="Book Antiqua"/>
                <a:ea typeface="Book Antiqua"/>
                <a:cs typeface="Book Antiqua"/>
                <a:sym typeface="Book Antiqua"/>
              </a:rPr>
              <a:t>endormi</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1204504829"/>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Shape 3761"/>
        <p:cNvGrpSpPr/>
        <p:nvPr/>
      </p:nvGrpSpPr>
      <p:grpSpPr>
        <a:xfrm>
          <a:off x="0" y="0"/>
          <a:ext cx="0" cy="0"/>
          <a:chOff x="0" y="0"/>
          <a:chExt cx="0" cy="0"/>
        </a:xfrm>
      </p:grpSpPr>
      <p:sp>
        <p:nvSpPr>
          <p:cNvPr id="3762" name="Google Shape;3762;p522"/>
          <p:cNvSpPr txBox="1"/>
          <p:nvPr/>
        </p:nvSpPr>
        <p:spPr>
          <a:xfrm>
            <a:off x="6864349" y="772290"/>
            <a:ext cx="5164800" cy="2123618"/>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ar-AE" sz="4400" b="1" dirty="0">
                <a:ea typeface="Calibri"/>
                <a:cs typeface="Calibri"/>
                <a:sym typeface="Calibri"/>
              </a:rPr>
              <a:t>يا ربى يسوع المسيح الذي وضع </a:t>
            </a:r>
            <a:r>
              <a:rPr lang="ar-AE" sz="4400" b="1" dirty="0" err="1">
                <a:ea typeface="Calibri"/>
                <a:cs typeface="Calibri"/>
                <a:sym typeface="Calibri"/>
              </a:rPr>
              <a:t>فى</a:t>
            </a:r>
            <a:r>
              <a:rPr lang="ar-AE" sz="4400" b="1" dirty="0">
                <a:ea typeface="Calibri"/>
                <a:cs typeface="Calibri"/>
                <a:sym typeface="Calibri"/>
              </a:rPr>
              <a:t> القبر اسحق عنا شوكة الموت</a:t>
            </a:r>
            <a:endParaRPr b="1" dirty="0"/>
          </a:p>
        </p:txBody>
      </p:sp>
      <p:sp>
        <p:nvSpPr>
          <p:cNvPr id="3763" name="Google Shape;3763;p522"/>
          <p:cNvSpPr txBox="1"/>
          <p:nvPr/>
        </p:nvSpPr>
        <p:spPr>
          <a:xfrm>
            <a:off x="431800" y="764353"/>
            <a:ext cx="6240000" cy="2800726"/>
          </a:xfrm>
          <a:prstGeom prst="rect">
            <a:avLst/>
          </a:prstGeom>
          <a:noFill/>
          <a:ln>
            <a:noFill/>
          </a:ln>
        </p:spPr>
        <p:txBody>
          <a:bodyPr spcFirstLastPara="1" wrap="square" lIns="91425" tIns="45700" rIns="91425" bIns="45700" anchor="t" anchorCtr="0">
            <a:spAutoFit/>
          </a:bodyPr>
          <a:lstStyle/>
          <a:p>
            <a:pPr lvl="0" algn="just">
              <a:buClr>
                <a:srgbClr val="FFFFFF"/>
              </a:buClr>
              <a:buSzPts val="3600"/>
            </a:pPr>
            <a:r>
              <a:rPr lang="en-US" sz="4400" b="1" dirty="0">
                <a:latin typeface="CS Avva Shenouda" panose="020B7200000000000000" pitchFamily="34" charset="0"/>
                <a:ea typeface="Arial"/>
                <a:cs typeface="Arial"/>
                <a:sym typeface="Arial"/>
              </a:rPr>
              <a:t>¿ </a:t>
            </a:r>
            <a:r>
              <a:rPr lang="en-US" sz="4400" b="1" dirty="0">
                <a:latin typeface="Athanasius" pitchFamily="2" charset="0"/>
                <a:ea typeface="Arial"/>
                <a:cs typeface="Arial"/>
                <a:sym typeface="Arial"/>
              </a:rPr>
              <a:t>Pa_ </a:t>
            </a:r>
            <a:r>
              <a:rPr lang="en-US" sz="4400" b="1" dirty="0" err="1">
                <a:latin typeface="Athanasius" pitchFamily="2" charset="0"/>
                <a:ea typeface="Arial"/>
                <a:cs typeface="Arial"/>
                <a:sym typeface="Arial"/>
              </a:rPr>
              <a:t>Ihcouc</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Pixrictoc</a:t>
            </a:r>
            <a:r>
              <a:rPr lang="en-US" sz="4400" b="1" dirty="0">
                <a:latin typeface="Athanasius" pitchFamily="2" charset="0"/>
                <a:ea typeface="Arial"/>
                <a:cs typeface="Arial"/>
                <a:sym typeface="Arial"/>
              </a:rPr>
              <a:t>&gt; </a:t>
            </a:r>
            <a:r>
              <a:rPr lang="en-US" sz="4400" b="1" dirty="0" err="1">
                <a:latin typeface="Athanasius" pitchFamily="2" charset="0"/>
                <a:ea typeface="Arial"/>
                <a:cs typeface="Arial"/>
                <a:sym typeface="Arial"/>
              </a:rPr>
              <a:t>vhetauxaf</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en</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pi`m</a:t>
            </a:r>
            <a:r>
              <a:rPr lang="en-US" sz="4400" b="1" dirty="0">
                <a:latin typeface="Athanasius" pitchFamily="2" charset="0"/>
                <a:ea typeface="Arial"/>
                <a:cs typeface="Arial"/>
                <a:sym typeface="Arial"/>
              </a:rPr>
              <a:t>\au &gt; `</a:t>
            </a:r>
            <a:r>
              <a:rPr lang="en-US" sz="4400" b="1" dirty="0" err="1">
                <a:latin typeface="Athanasius" pitchFamily="2" charset="0"/>
                <a:ea typeface="Arial"/>
                <a:cs typeface="Arial"/>
                <a:sym typeface="Arial"/>
              </a:rPr>
              <a:t>ek`e'om'em</a:t>
            </a:r>
            <a:r>
              <a:rPr lang="en-US" sz="4400" b="1" dirty="0">
                <a:latin typeface="Athanasius" pitchFamily="2" charset="0"/>
                <a:ea typeface="Arial"/>
                <a:cs typeface="Arial"/>
                <a:sym typeface="Arial"/>
              </a:rPr>
              <a:t> `n`'</a:t>
            </a:r>
            <a:r>
              <a:rPr lang="en-US" sz="4400" b="1" dirty="0" err="1">
                <a:latin typeface="Athanasius" pitchFamily="2" charset="0"/>
                <a:ea typeface="Arial"/>
                <a:cs typeface="Arial"/>
                <a:sym typeface="Arial"/>
              </a:rPr>
              <a:t>rhi</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n'hten</a:t>
            </a:r>
            <a:r>
              <a:rPr lang="en-US" sz="4400" b="1" dirty="0">
                <a:latin typeface="Athanasius" pitchFamily="2" charset="0"/>
                <a:ea typeface="Arial"/>
                <a:cs typeface="Arial"/>
                <a:sym typeface="Arial"/>
              </a:rPr>
              <a:t> &gt;  `</a:t>
            </a:r>
            <a:r>
              <a:rPr lang="en-US" sz="4400" b="1" dirty="0" err="1">
                <a:latin typeface="Athanasius" pitchFamily="2" charset="0"/>
                <a:ea typeface="Arial"/>
                <a:cs typeface="Arial"/>
                <a:sym typeface="Arial"/>
              </a:rPr>
              <a:t>n;couri</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nte</a:t>
            </a:r>
            <a:r>
              <a:rPr lang="en-US" sz="4400" b="1" dirty="0">
                <a:latin typeface="Athanasius" pitchFamily="2" charset="0"/>
                <a:ea typeface="Arial"/>
                <a:cs typeface="Arial"/>
                <a:sym typeface="Arial"/>
              </a:rPr>
              <a:t> `</a:t>
            </a:r>
            <a:r>
              <a:rPr lang="en-US" sz="4400" b="1" dirty="0" err="1">
                <a:latin typeface="Athanasius" pitchFamily="2" charset="0"/>
                <a:ea typeface="Arial"/>
                <a:cs typeface="Arial"/>
                <a:sym typeface="Arial"/>
              </a:rPr>
              <a:t>vmou</a:t>
            </a:r>
            <a:r>
              <a:rPr lang="en-US" sz="4400" b="1" dirty="0">
                <a:latin typeface="Athanasius" pitchFamily="2" charset="0"/>
                <a:ea typeface="Arial"/>
                <a:cs typeface="Arial"/>
                <a:sym typeface="Arial"/>
              </a:rPr>
              <a:t>.</a:t>
            </a:r>
          </a:p>
        </p:txBody>
      </p:sp>
      <p:sp>
        <p:nvSpPr>
          <p:cNvPr id="3764" name="Google Shape;3764;p522"/>
          <p:cNvSpPr txBox="1"/>
          <p:nvPr/>
        </p:nvSpPr>
        <p:spPr>
          <a:xfrm>
            <a:off x="1786467" y="3959225"/>
            <a:ext cx="8544800" cy="2062063"/>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Mon Seigneur Jésus Christ, </a:t>
            </a:r>
          </a:p>
          <a:p>
            <a:pPr lvl="0" algn="ctr">
              <a:buClr>
                <a:srgbClr val="FFFFFF"/>
              </a:buClr>
              <a:buSzPts val="3200"/>
            </a:pPr>
            <a:r>
              <a:rPr lang="fr-FR" sz="3200" b="1" dirty="0">
                <a:latin typeface="Book Antiqua"/>
                <a:ea typeface="Book Antiqua"/>
                <a:cs typeface="Book Antiqua"/>
                <a:sym typeface="Book Antiqua"/>
              </a:rPr>
              <a:t>qui a été mis au tombeau, </a:t>
            </a:r>
          </a:p>
          <a:p>
            <a:pPr lvl="0" algn="ctr">
              <a:buClr>
                <a:srgbClr val="FFFFFF"/>
              </a:buClr>
              <a:buSzPts val="3200"/>
            </a:pPr>
            <a:r>
              <a:rPr lang="fr-FR" sz="3200" b="1" dirty="0">
                <a:latin typeface="Book Antiqua"/>
                <a:ea typeface="Book Antiqua"/>
                <a:cs typeface="Book Antiqua"/>
                <a:sym typeface="Book Antiqua"/>
              </a:rPr>
              <a:t>brise pour nous </a:t>
            </a:r>
          </a:p>
          <a:p>
            <a:pPr lvl="0" algn="ctr">
              <a:buClr>
                <a:srgbClr val="FFFFFF"/>
              </a:buClr>
              <a:buSzPts val="3200"/>
            </a:pPr>
            <a:r>
              <a:rPr lang="fr-FR" sz="3200" b="1" dirty="0">
                <a:latin typeface="Book Antiqua"/>
                <a:ea typeface="Book Antiqua"/>
                <a:cs typeface="Book Antiqua"/>
                <a:sym typeface="Book Antiqua"/>
              </a:rPr>
              <a:t>l'épine de la mort</a:t>
            </a:r>
            <a:endParaRPr b="1" dirty="0"/>
          </a:p>
        </p:txBody>
      </p:sp>
    </p:spTree>
    <p:extLst>
      <p:ext uri="{BB962C8B-B14F-4D97-AF65-F5344CB8AC3E}">
        <p14:creationId xmlns:p14="http://schemas.microsoft.com/office/powerpoint/2010/main" val="1289008610"/>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Shape 3769"/>
        <p:cNvGrpSpPr/>
        <p:nvPr/>
      </p:nvGrpSpPr>
      <p:grpSpPr>
        <a:xfrm>
          <a:off x="0" y="0"/>
          <a:ext cx="0" cy="0"/>
          <a:chOff x="0" y="0"/>
          <a:chExt cx="0" cy="0"/>
        </a:xfrm>
      </p:grpSpPr>
      <p:sp>
        <p:nvSpPr>
          <p:cNvPr id="3770" name="Google Shape;3770;p523"/>
          <p:cNvSpPr txBox="1"/>
          <p:nvPr/>
        </p:nvSpPr>
        <p:spPr>
          <a:xfrm>
            <a:off x="6864349" y="768697"/>
            <a:ext cx="5164800" cy="21225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طوباك أنت يا مريم الحكيمة العفيفة القبة الثانية الكنز الروحى</a:t>
            </a:r>
            <a:endParaRPr b="1"/>
          </a:p>
        </p:txBody>
      </p:sp>
      <p:sp>
        <p:nvSpPr>
          <p:cNvPr id="3771" name="Google Shape;3771;p523"/>
          <p:cNvSpPr txBox="1"/>
          <p:nvPr/>
        </p:nvSpPr>
        <p:spPr>
          <a:xfrm>
            <a:off x="431800" y="760760"/>
            <a:ext cx="6240000" cy="2308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Wounia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Mari`a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cabe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ncemne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mah`cnou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n`ckyny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pi`aho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m`Pneumatikon</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72" name="Google Shape;3772;p523"/>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Heureuse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es-tu</a:t>
            </a:r>
            <a:r>
              <a:rPr lang="en-US" sz="3200" b="1" i="0" u="none" dirty="0">
                <a:latin typeface="Book Antiqua"/>
                <a:ea typeface="Book Antiqua"/>
                <a:cs typeface="Book Antiqua"/>
                <a:sym typeface="Book Antiqua"/>
              </a:rPr>
              <a:t> ô Marie,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sage et chaste,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second tabernacle,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a:t>
            </a:r>
            <a:r>
              <a:rPr lang="en-US" sz="3200" b="1" i="0" u="none" dirty="0" err="1">
                <a:latin typeface="Book Antiqua"/>
                <a:ea typeface="Book Antiqua"/>
                <a:cs typeface="Book Antiqua"/>
                <a:sym typeface="Book Antiqua"/>
              </a:rPr>
              <a:t>trésor</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spirituel</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3699328345"/>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Shape 3777"/>
        <p:cNvGrpSpPr/>
        <p:nvPr/>
      </p:nvGrpSpPr>
      <p:grpSpPr>
        <a:xfrm>
          <a:off x="0" y="0"/>
          <a:ext cx="0" cy="0"/>
          <a:chOff x="0" y="0"/>
          <a:chExt cx="0" cy="0"/>
        </a:xfrm>
      </p:grpSpPr>
      <p:sp>
        <p:nvSpPr>
          <p:cNvPr id="3778" name="Google Shape;3778;p524"/>
          <p:cNvSpPr txBox="1"/>
          <p:nvPr/>
        </p:nvSpPr>
        <p:spPr>
          <a:xfrm>
            <a:off x="6744072"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اليمامة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النقية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التى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نادت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أرضنا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وأينعت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ثمرة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الروح</a:t>
            </a:r>
            <a:endParaRPr b="1" dirty="0"/>
          </a:p>
        </p:txBody>
      </p:sp>
      <p:sp>
        <p:nvSpPr>
          <p:cNvPr id="3779" name="Google Shape;3779;p524"/>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rompsal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nka;aroc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yetacmou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penkahi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ouoh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acviri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noukarpoc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pi`Pneuma</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80" name="Google Shape;3780;p524"/>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La Colombe pure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a annoncé sur notre terre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la bonne nouvelle et nous a</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donné les fruits de l'Esprit</a:t>
            </a:r>
            <a:endParaRPr b="1"/>
          </a:p>
        </p:txBody>
      </p:sp>
    </p:spTree>
    <p:extLst>
      <p:ext uri="{BB962C8B-B14F-4D97-AF65-F5344CB8AC3E}">
        <p14:creationId xmlns:p14="http://schemas.microsoft.com/office/powerpoint/2010/main" val="3042588576"/>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Shape 3785"/>
        <p:cNvGrpSpPr/>
        <p:nvPr/>
      </p:nvGrpSpPr>
      <p:grpSpPr>
        <a:xfrm>
          <a:off x="0" y="0"/>
          <a:ext cx="0" cy="0"/>
          <a:chOff x="0" y="0"/>
          <a:chExt cx="0" cy="0"/>
        </a:xfrm>
      </p:grpSpPr>
      <p:sp>
        <p:nvSpPr>
          <p:cNvPr id="3786" name="Google Shape;3786;p525"/>
          <p:cNvSpPr txBox="1"/>
          <p:nvPr/>
        </p:nvSpPr>
        <p:spPr>
          <a:xfrm>
            <a:off x="6864349" y="772641"/>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الروح المعزى الذى حل على ابنك فى مياه الأردن كمثال نوح.</a:t>
            </a:r>
            <a:endParaRPr b="1"/>
          </a:p>
        </p:txBody>
      </p:sp>
      <p:sp>
        <p:nvSpPr>
          <p:cNvPr id="3787" name="Google Shape;3787;p525"/>
          <p:cNvSpPr txBox="1"/>
          <p:nvPr/>
        </p:nvSpPr>
        <p:spPr>
          <a:xfrm>
            <a:off x="431800" y="764704"/>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200"/>
              <a:buFont typeface="Arial"/>
              <a:buNone/>
            </a:pPr>
            <a:r>
              <a:rPr lang="en-US" sz="3600" b="1" dirty="0" err="1">
                <a:latin typeface="CS Avva Shenouda" panose="020B7200000000000000" pitchFamily="34" charset="0"/>
                <a:ea typeface="Arial"/>
                <a:cs typeface="Arial"/>
                <a:sym typeface="Arial"/>
              </a:rPr>
              <a:t>Pi`pneuma</a:t>
            </a:r>
            <a:r>
              <a:rPr lang="en-US" sz="3600" b="1" dirty="0">
                <a:latin typeface="CS Avva Shenouda" panose="020B7200000000000000" pitchFamily="34" charset="0"/>
                <a:ea typeface="Arial"/>
                <a:cs typeface="Arial"/>
                <a:sym typeface="Arial"/>
              </a:rPr>
              <a:t> `</a:t>
            </a:r>
            <a:r>
              <a:rPr lang="en-US" sz="3600" b="1" dirty="0" err="1">
                <a:latin typeface="CS Avva Shenouda" panose="020B7200000000000000" pitchFamily="34" charset="0"/>
                <a:ea typeface="Arial"/>
                <a:cs typeface="Arial"/>
                <a:sym typeface="Arial"/>
              </a:rPr>
              <a:t>mparaklyton</a:t>
            </a:r>
            <a:r>
              <a:rPr lang="en-US" sz="3600" b="1"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vy`etaf`i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pesyri</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hijen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nimwou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piIordanyc</a:t>
            </a:r>
            <a:r>
              <a:rPr lang="en-US" sz="3600" b="1" i="0" u="none" dirty="0">
                <a:latin typeface="CS Avva Shenouda" panose="020B7200000000000000" pitchFamily="34" charset="0"/>
                <a:ea typeface="Arial"/>
                <a:cs typeface="Arial"/>
                <a:sym typeface="Arial"/>
              </a:rPr>
              <a:t>@ kata</a:t>
            </a:r>
            <a:endParaRPr b="1" dirty="0">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ptupoc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nNw`e</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88" name="Google Shape;3788;p525"/>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 </a:t>
            </a:r>
            <a:r>
              <a:rPr lang="en-US" sz="3200" b="1" i="0" u="none" dirty="0" err="1">
                <a:latin typeface="Book Antiqua"/>
                <a:ea typeface="Book Antiqua"/>
                <a:cs typeface="Book Antiqua"/>
                <a:sym typeface="Book Antiqua"/>
              </a:rPr>
              <a:t>Paraclet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l’Esprit</a:t>
            </a:r>
            <a:r>
              <a:rPr lang="en-US" sz="3200" b="1" i="0" u="none" dirty="0">
                <a:latin typeface="Book Antiqua"/>
                <a:ea typeface="Book Antiqua"/>
                <a:cs typeface="Book Antiqua"/>
                <a:sym typeface="Book Antiqua"/>
              </a:rPr>
              <a:t> Saint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descendu</a:t>
            </a:r>
            <a:r>
              <a:rPr lang="en-US" sz="3200" b="1" i="0" u="none" dirty="0">
                <a:latin typeface="Book Antiqua"/>
                <a:ea typeface="Book Antiqua"/>
                <a:cs typeface="Book Antiqua"/>
                <a:sym typeface="Book Antiqua"/>
              </a:rPr>
              <a:t> sur Ton </a:t>
            </a:r>
            <a:r>
              <a:rPr lang="en-US" sz="3200" b="1" i="0" u="none" dirty="0" err="1">
                <a:latin typeface="Book Antiqua"/>
                <a:ea typeface="Book Antiqua"/>
                <a:cs typeface="Book Antiqua"/>
                <a:sym typeface="Book Antiqua"/>
              </a:rPr>
              <a:t>Fils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eaux</a:t>
            </a:r>
            <a:r>
              <a:rPr lang="en-US" sz="3200" b="1" i="0" u="none" dirty="0">
                <a:latin typeface="Book Antiqua"/>
                <a:ea typeface="Book Antiqua"/>
                <a:cs typeface="Book Antiqua"/>
                <a:sym typeface="Book Antiqua"/>
              </a:rPr>
              <a:t> du </a:t>
            </a:r>
            <a:r>
              <a:rPr lang="en-US" sz="3200" b="1" i="0" u="none" dirty="0" err="1">
                <a:latin typeface="Book Antiqua"/>
                <a:ea typeface="Book Antiqua"/>
                <a:cs typeface="Book Antiqua"/>
                <a:sym typeface="Book Antiqua"/>
              </a:rPr>
              <a:t>Jourdain</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rappelle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comme</a:t>
            </a:r>
            <a:r>
              <a:rPr lang="en-US" sz="3200" b="1" i="0" u="none" dirty="0">
                <a:latin typeface="Book Antiqua"/>
                <a:ea typeface="Book Antiqua"/>
                <a:cs typeface="Book Antiqua"/>
                <a:sym typeface="Book Antiqua"/>
              </a:rPr>
              <a:t> au temps de </a:t>
            </a:r>
            <a:r>
              <a:rPr lang="en-US" sz="3200" b="1" i="0" u="none" dirty="0" err="1">
                <a:latin typeface="Book Antiqua"/>
                <a:ea typeface="Book Antiqua"/>
                <a:cs typeface="Book Antiqua"/>
                <a:sym typeface="Book Antiqua"/>
              </a:rPr>
              <a:t>Noé</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73294504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Shape 3793"/>
        <p:cNvGrpSpPr/>
        <p:nvPr/>
      </p:nvGrpSpPr>
      <p:grpSpPr>
        <a:xfrm>
          <a:off x="0" y="0"/>
          <a:ext cx="0" cy="0"/>
          <a:chOff x="0" y="0"/>
          <a:chExt cx="0" cy="0"/>
        </a:xfrm>
      </p:grpSpPr>
      <p:sp>
        <p:nvSpPr>
          <p:cNvPr id="3794" name="Google Shape;3794;p526"/>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لأن تلك الحمامة هى بشرتنا بسلام الله الذى صار للبشر</a:t>
            </a:r>
            <a:endParaRPr b="1"/>
          </a:p>
        </p:txBody>
      </p:sp>
      <p:sp>
        <p:nvSpPr>
          <p:cNvPr id="3795" name="Google Shape;3795;p526"/>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rompi</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ete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mmau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achisennoufi</a:t>
            </a:r>
            <a:r>
              <a:rPr lang="en-US" sz="3600" b="1" i="0" u="none" dirty="0">
                <a:latin typeface="CS Avva Shenouda" panose="020B7200000000000000" pitchFamily="34" charset="0"/>
                <a:ea typeface="Arial"/>
                <a:cs typeface="Arial"/>
                <a:sym typeface="Arial"/>
              </a:rPr>
              <a:t> nan@ `n]</a:t>
            </a:r>
            <a:r>
              <a:rPr lang="en-US" sz="3600" b="1" i="0" u="none" dirty="0" err="1">
                <a:latin typeface="CS Avva Shenouda" panose="020B7200000000000000" pitchFamily="34" charset="0"/>
                <a:ea typeface="Arial"/>
                <a:cs typeface="Arial"/>
                <a:sym typeface="Arial"/>
              </a:rPr>
              <a:t>hiryny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V]@ ;</a:t>
            </a:r>
            <a:r>
              <a:rPr lang="en-US" sz="3600" b="1" i="0" u="none" dirty="0" err="1">
                <a:latin typeface="CS Avva Shenouda" panose="020B7200000000000000" pitchFamily="34" charset="0"/>
                <a:ea typeface="Arial"/>
                <a:cs typeface="Arial"/>
                <a:sym typeface="Arial"/>
              </a:rPr>
              <a:t>yetacswpi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nirwmi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796" name="Google Shape;3796;p526"/>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Cette colombe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qui nous a annoncé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la paix que Dieu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a accordée aux humains</a:t>
            </a:r>
            <a:endParaRPr b="1"/>
          </a:p>
        </p:txBody>
      </p:sp>
    </p:spTree>
    <p:extLst>
      <p:ext uri="{BB962C8B-B14F-4D97-AF65-F5344CB8AC3E}">
        <p14:creationId xmlns:p14="http://schemas.microsoft.com/office/powerpoint/2010/main" val="2289594128"/>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Shape 3801"/>
        <p:cNvGrpSpPr/>
        <p:nvPr/>
      </p:nvGrpSpPr>
      <p:grpSpPr>
        <a:xfrm>
          <a:off x="0" y="0"/>
          <a:ext cx="0" cy="0"/>
          <a:chOff x="0" y="0"/>
          <a:chExt cx="0" cy="0"/>
        </a:xfrm>
      </p:grpSpPr>
      <p:sp>
        <p:nvSpPr>
          <p:cNvPr id="3802" name="Google Shape;3802;p527"/>
          <p:cNvSpPr txBox="1"/>
          <p:nvPr/>
        </p:nvSpPr>
        <p:spPr>
          <a:xfrm>
            <a:off x="6744072"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وأنت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أيضا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رجاءنا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اليمامة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العقلية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أتيت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بالرحمة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حملته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بطنك</a:t>
            </a:r>
            <a:endParaRPr b="1" dirty="0"/>
          </a:p>
        </p:txBody>
      </p:sp>
      <p:sp>
        <p:nvSpPr>
          <p:cNvPr id="3803" name="Google Shape;3803;p527"/>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N;o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hwi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tenhelpic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rom`psal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nno`yte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are`ini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mpinai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arefai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qarof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teneji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04" name="Google Shape;3804;p527"/>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toi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aussi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espérance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la </a:t>
            </a:r>
            <a:r>
              <a:rPr lang="en-US" sz="3200" b="1" i="0" u="none" dirty="0" err="1">
                <a:latin typeface="Book Antiqua"/>
                <a:ea typeface="Book Antiqua"/>
                <a:cs typeface="Book Antiqua"/>
                <a:sym typeface="Book Antiqua"/>
              </a:rPr>
              <a:t>Colombe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raisonnable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nous as </a:t>
            </a:r>
            <a:r>
              <a:rPr lang="en-US" sz="3200" b="1" i="0" u="none" dirty="0" err="1">
                <a:latin typeface="Book Antiqua"/>
                <a:ea typeface="Book Antiqua"/>
                <a:cs typeface="Book Antiqua"/>
                <a:sym typeface="Book Antiqua"/>
              </a:rPr>
              <a:t>apporté</a:t>
            </a:r>
            <a:r>
              <a:rPr lang="en-US" sz="3200" b="1" i="0" u="none" dirty="0">
                <a:latin typeface="Book Antiqua"/>
                <a:ea typeface="Book Antiqua"/>
                <a:cs typeface="Book Antiqua"/>
                <a:sym typeface="Book Antiqua"/>
              </a:rPr>
              <a:t> la </a:t>
            </a:r>
            <a:r>
              <a:rPr lang="en-US" sz="3200" b="1" i="0" u="none" dirty="0" err="1">
                <a:latin typeface="Book Antiqua"/>
                <a:ea typeface="Book Antiqua"/>
                <a:cs typeface="Book Antiqua"/>
                <a:sym typeface="Book Antiqua"/>
              </a:rPr>
              <a:t>miséricorde</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a:t>
            </a: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as </a:t>
            </a:r>
            <a:r>
              <a:rPr lang="en-US" sz="3200" b="1" i="0" u="none" dirty="0" err="1">
                <a:latin typeface="Book Antiqua"/>
                <a:ea typeface="Book Antiqua"/>
                <a:cs typeface="Book Antiqua"/>
                <a:sym typeface="Book Antiqua"/>
              </a:rPr>
              <a:t>porté</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ton sein.</a:t>
            </a:r>
            <a:endParaRPr b="1" dirty="0"/>
          </a:p>
        </p:txBody>
      </p:sp>
    </p:spTree>
    <p:extLst>
      <p:ext uri="{BB962C8B-B14F-4D97-AF65-F5344CB8AC3E}">
        <p14:creationId xmlns:p14="http://schemas.microsoft.com/office/powerpoint/2010/main" val="3425804197"/>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528"/>
          <p:cNvSpPr txBox="1"/>
          <p:nvPr/>
        </p:nvSpPr>
        <p:spPr>
          <a:xfrm>
            <a:off x="6864349" y="768613"/>
            <a:ext cx="5164800" cy="1446509"/>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أى يسوع المولود من الآب ولد لنا منك وحرر جنسنا</a:t>
            </a:r>
            <a:endParaRPr b="1"/>
          </a:p>
        </p:txBody>
      </p:sp>
      <p:sp>
        <p:nvSpPr>
          <p:cNvPr id="3811" name="Google Shape;3811;p528"/>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a:t>
            </a:r>
            <a:r>
              <a:rPr lang="en-US" sz="3600" b="1" i="0" u="none" dirty="0">
                <a:latin typeface="CS Avva Shenouda" panose="020B7200000000000000" pitchFamily="34" charset="0"/>
                <a:ea typeface="Arial"/>
                <a:cs typeface="Arial"/>
                <a:sym typeface="Arial"/>
              </a:rPr>
              <a:t> I=y=c@ </a:t>
            </a:r>
            <a:r>
              <a:rPr lang="en-US" sz="3600" b="1" i="0" u="none" dirty="0" err="1">
                <a:latin typeface="CS Avva Shenouda" panose="020B7200000000000000" pitchFamily="34" charset="0"/>
                <a:ea typeface="Arial"/>
                <a:cs typeface="Arial"/>
                <a:sym typeface="Arial"/>
              </a:rPr>
              <a:t>pimici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Viwt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aumacf</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afer</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penjenoc</a:t>
            </a:r>
            <a:endParaRPr b="1" dirty="0">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nremhe</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12" name="Google Shape;3812;p528"/>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C’est Jésus, né du Père,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que tu nous as enfanté.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Il a libéré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le genre humain</a:t>
            </a:r>
            <a:endParaRPr b="1"/>
          </a:p>
        </p:txBody>
      </p:sp>
    </p:spTree>
    <p:extLst>
      <p:ext uri="{BB962C8B-B14F-4D97-AF65-F5344CB8AC3E}">
        <p14:creationId xmlns:p14="http://schemas.microsoft.com/office/powerpoint/2010/main" val="3390383767"/>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Shape 3817"/>
        <p:cNvGrpSpPr/>
        <p:nvPr/>
      </p:nvGrpSpPr>
      <p:grpSpPr>
        <a:xfrm>
          <a:off x="0" y="0"/>
          <a:ext cx="0" cy="0"/>
          <a:chOff x="0" y="0"/>
          <a:chExt cx="0" cy="0"/>
        </a:xfrm>
      </p:grpSpPr>
      <p:sp>
        <p:nvSpPr>
          <p:cNvPr id="3818" name="Google Shape;3818;p529"/>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فلنقل هذا من قلبنا أولاً وبعد ذلك بلساننا أيضا صارخين قائلين</a:t>
            </a:r>
            <a:endParaRPr b="1"/>
          </a:p>
        </p:txBody>
      </p:sp>
      <p:sp>
        <p:nvSpPr>
          <p:cNvPr id="3819" name="Google Shape;3819;p529"/>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dirty="0" err="1">
                <a:latin typeface="CS Avva Shenouda" panose="020B7200000000000000" pitchFamily="34" charset="0"/>
                <a:ea typeface="Arial"/>
                <a:cs typeface="Arial"/>
                <a:sym typeface="Arial"/>
              </a:rPr>
              <a:t>Vai</a:t>
            </a:r>
            <a:r>
              <a:rPr lang="en-US" sz="3600" b="1" dirty="0">
                <a:latin typeface="CS Avva Shenouda" panose="020B7200000000000000" pitchFamily="34" charset="0"/>
                <a:ea typeface="Arial"/>
                <a:cs typeface="Arial"/>
                <a:sym typeface="Arial"/>
              </a:rPr>
              <a:t> gar </a:t>
            </a:r>
            <a:r>
              <a:rPr lang="en-US" sz="3600" b="1" dirty="0" err="1">
                <a:latin typeface="CS Avva Shenouda" panose="020B7200000000000000" pitchFamily="34" charset="0"/>
                <a:ea typeface="Arial"/>
                <a:cs typeface="Arial"/>
                <a:sym typeface="Arial"/>
              </a:rPr>
              <a:t>marentaouof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penhyt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nsorp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menencwc</a:t>
            </a:r>
            <a:r>
              <a:rPr lang="en-US" sz="3600" b="1" i="0" u="none" dirty="0">
                <a:latin typeface="CS Avva Shenouda" panose="020B7200000000000000" pitchFamily="34" charset="0"/>
                <a:ea typeface="Arial"/>
                <a:cs typeface="Arial"/>
                <a:sym typeface="Arial"/>
              </a:rPr>
              <a:t> on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penkelac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enws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enjw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20" name="Google Shape;3820;p529"/>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Disons cela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de tout notre cœur,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puis avec la bouche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en proclamant et en disant:</a:t>
            </a:r>
            <a:endParaRPr b="1"/>
          </a:p>
        </p:txBody>
      </p:sp>
    </p:spTree>
    <p:extLst>
      <p:ext uri="{BB962C8B-B14F-4D97-AF65-F5344CB8AC3E}">
        <p14:creationId xmlns:p14="http://schemas.microsoft.com/office/powerpoint/2010/main" val="2000520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72249"/>
            <a:ext cx="5164616" cy="2800767"/>
          </a:xfrm>
          <a:prstGeom prst="rect">
            <a:avLst/>
          </a:prstGeom>
        </p:spPr>
        <p:txBody>
          <a:bodyPr wrap="square">
            <a:spAutoFit/>
          </a:bodyPr>
          <a:lstStyle/>
          <a:p>
            <a:pPr algn="just" rtl="1"/>
            <a:r>
              <a:rPr lang="ar-EG" sz="4400" b="1" dirty="0"/>
              <a:t>وكانوا يسبحون الله بهذه </a:t>
            </a:r>
            <a:r>
              <a:rPr lang="ar-EG" sz="4400" b="1" dirty="0" err="1"/>
              <a:t>التسبحة</a:t>
            </a:r>
            <a:r>
              <a:rPr lang="ar-EG" sz="4400" b="1" dirty="0"/>
              <a:t> الجديدة. قائلين فلنسبح الرب لأنه بالمجد قد تمجد.</a:t>
            </a:r>
            <a:endParaRPr lang="fr-FR" sz="4400" b="1" dirty="0"/>
          </a:p>
        </p:txBody>
      </p:sp>
      <p:sp>
        <p:nvSpPr>
          <p:cNvPr id="6" name="Rectangle 5"/>
          <p:cNvSpPr/>
          <p:nvPr/>
        </p:nvSpPr>
        <p:spPr>
          <a:xfrm>
            <a:off x="431371" y="764312"/>
            <a:ext cx="6240693" cy="2308324"/>
          </a:xfrm>
          <a:prstGeom prst="rect">
            <a:avLst/>
          </a:prstGeom>
        </p:spPr>
        <p:txBody>
          <a:bodyPr wrap="square">
            <a:spAutoFit/>
          </a:bodyPr>
          <a:lstStyle/>
          <a:p>
            <a:pPr algn="just"/>
            <a:r>
              <a:rPr lang="fr-FR" sz="3600" b="1">
                <a:latin typeface="CS Avva Shenouda" pitchFamily="34" charset="0"/>
              </a:rPr>
              <a:t>¿`Enauhwc `eV</a:t>
            </a:r>
            <a:r>
              <a:rPr lang="fr-FR" sz="3600" b="1" dirty="0">
                <a:latin typeface="CS Avva Shenouda" pitchFamily="34" charset="0"/>
              </a:rPr>
              <a:t>] @ </a:t>
            </a:r>
            <a:r>
              <a:rPr lang="fr-FR" sz="3600" b="1" dirty="0" err="1">
                <a:latin typeface="CS Avva Shenouda" pitchFamily="34" charset="0"/>
              </a:rPr>
              <a:t>qen</a:t>
            </a:r>
            <a:r>
              <a:rPr lang="fr-FR" sz="3600" b="1" dirty="0">
                <a:latin typeface="CS Avva Shenouda" pitchFamily="34" charset="0"/>
              </a:rPr>
              <a:t> </a:t>
            </a:r>
            <a:r>
              <a:rPr lang="fr-FR" sz="3600" b="1" err="1">
                <a:latin typeface="CS Avva Shenouda" pitchFamily="34" charset="0"/>
              </a:rPr>
              <a:t>taihwdy</a:t>
            </a:r>
            <a:r>
              <a:rPr lang="fr-FR" sz="3600" b="1">
                <a:latin typeface="CS Avva Shenouda" pitchFamily="34" charset="0"/>
              </a:rPr>
              <a:t> `mberi </a:t>
            </a:r>
            <a:r>
              <a:rPr lang="fr-FR" sz="3600" b="1" dirty="0">
                <a:latin typeface="CS Avva Shenouda" pitchFamily="34" charset="0"/>
              </a:rPr>
              <a:t>@ je </a:t>
            </a:r>
            <a:r>
              <a:rPr lang="fr-FR" sz="3600" b="1" err="1">
                <a:latin typeface="CS Avva Shenouda" pitchFamily="34" charset="0"/>
              </a:rPr>
              <a:t>marenhwc</a:t>
            </a:r>
            <a:r>
              <a:rPr lang="fr-FR" sz="3600" b="1">
                <a:latin typeface="CS Avva Shenouda" pitchFamily="34" charset="0"/>
              </a:rPr>
              <a:t> `e``P</a:t>
            </a:r>
            <a:r>
              <a:rPr lang="fr-FR" sz="3600" b="1" dirty="0">
                <a:latin typeface="CS Avva Shenouda" pitchFamily="34" charset="0"/>
              </a:rPr>
              <a:t>¡ @ je </a:t>
            </a:r>
            <a:r>
              <a:rPr lang="fr-FR" sz="3600" b="1" err="1">
                <a:latin typeface="CS Avva Shenouda" pitchFamily="34" charset="0"/>
              </a:rPr>
              <a:t>qen</a:t>
            </a:r>
            <a:r>
              <a:rPr lang="fr-FR" sz="3600" b="1">
                <a:latin typeface="CS Avva Shenouda" pitchFamily="34" charset="0"/>
              </a:rPr>
              <a:t> ou`wou </a:t>
            </a:r>
            <a:r>
              <a:rPr lang="fr-FR" sz="3600" b="1" err="1">
                <a:latin typeface="CS Avva Shenouda" pitchFamily="34" charset="0"/>
              </a:rPr>
              <a:t>gar</a:t>
            </a:r>
            <a:r>
              <a:rPr lang="fr-FR" sz="3600" b="1">
                <a:latin typeface="CS Avva Shenouda" pitchFamily="34" charset="0"/>
              </a:rPr>
              <a:t> af[i`wou</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Et eux louaient Dieu d'une</a:t>
            </a:r>
          </a:p>
          <a:p>
            <a:pPr algn="ctr"/>
            <a:r>
              <a:rPr lang="fr-FR" sz="3200" b="1" dirty="0">
                <a:latin typeface="Book Antiqua" pitchFamily="18" charset="0"/>
              </a:rPr>
              <a:t>Nouvelle louange, disant:</a:t>
            </a:r>
          </a:p>
          <a:p>
            <a:pPr algn="ctr"/>
            <a:r>
              <a:rPr lang="fr-FR" sz="3200" b="1" dirty="0">
                <a:latin typeface="Book Antiqua" pitchFamily="18" charset="0"/>
              </a:rPr>
              <a:t>Louons notre Seigneur</a:t>
            </a:r>
          </a:p>
          <a:p>
            <a:pPr algn="ctr"/>
            <a:r>
              <a:rPr lang="fr-FR" sz="3200" b="1" dirty="0">
                <a:latin typeface="Book Antiqua" pitchFamily="18" charset="0"/>
              </a:rPr>
              <a:t>Car de Gloire, Il S'est glorifié</a:t>
            </a:r>
          </a:p>
        </p:txBody>
      </p:sp>
    </p:spTree>
    <p:extLst>
      <p:ext uri="{BB962C8B-B14F-4D97-AF65-F5344CB8AC3E}">
        <p14:creationId xmlns:p14="http://schemas.microsoft.com/office/powerpoint/2010/main" val="2998286082"/>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Shape 3825"/>
        <p:cNvGrpSpPr/>
        <p:nvPr/>
      </p:nvGrpSpPr>
      <p:grpSpPr>
        <a:xfrm>
          <a:off x="0" y="0"/>
          <a:ext cx="0" cy="0"/>
          <a:chOff x="0" y="0"/>
          <a:chExt cx="0" cy="0"/>
        </a:xfrm>
      </p:grpSpPr>
      <p:sp>
        <p:nvSpPr>
          <p:cNvPr id="3826" name="Google Shape;3826;p530"/>
          <p:cNvSpPr txBox="1"/>
          <p:nvPr/>
        </p:nvSpPr>
        <p:spPr>
          <a:xfrm>
            <a:off x="6835856"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يا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ربنا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يسوع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المسيح</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اجعل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فينا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هيكلاً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لروحك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القدوس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يعطيك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تمجيدا</a:t>
            </a:r>
            <a:endParaRPr b="1" dirty="0"/>
          </a:p>
        </p:txBody>
      </p:sp>
      <p:sp>
        <p:nvSpPr>
          <p:cNvPr id="3827" name="Google Shape;3827;p530"/>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 Je pen=o=c I=y=c P=,=c@ </a:t>
            </a:r>
            <a:r>
              <a:rPr lang="en-US" sz="3600" b="1" i="0" u="none" dirty="0" err="1">
                <a:latin typeface="CS Avva Shenouda" panose="020B7200000000000000" pitchFamily="34" charset="0"/>
                <a:ea typeface="Arial"/>
                <a:cs typeface="Arial"/>
                <a:sym typeface="Arial"/>
              </a:rPr>
              <a:t>ma;ami`o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nqyten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nou`ervei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Pek`pneuma</a:t>
            </a:r>
            <a:r>
              <a:rPr lang="en-US" sz="3600" b="1" i="0" u="none" dirty="0">
                <a:latin typeface="CS Avva Shenouda" panose="020B7200000000000000" pitchFamily="34" charset="0"/>
                <a:ea typeface="Arial"/>
                <a:cs typeface="Arial"/>
                <a:sym typeface="Arial"/>
              </a:rPr>
              <a:t> =e=;=u@ </a:t>
            </a:r>
            <a:r>
              <a:rPr lang="en-US" sz="3600" b="1" i="0" u="none" dirty="0" err="1">
                <a:latin typeface="CS Avva Shenouda" panose="020B7200000000000000" pitchFamily="34" charset="0"/>
                <a:ea typeface="Arial"/>
                <a:cs typeface="Arial"/>
                <a:sym typeface="Arial"/>
              </a:rPr>
              <a:t>eu</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doxologi`a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nak</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28" name="Google Shape;3828;p530"/>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Ô </a:t>
            </a:r>
            <a:r>
              <a:rPr lang="en-US" sz="3200" b="1" i="0" u="none" dirty="0" err="1">
                <a:latin typeface="Book Antiqua"/>
                <a:ea typeface="Book Antiqua"/>
                <a:cs typeface="Book Antiqua"/>
                <a:sym typeface="Book Antiqua"/>
              </a:rPr>
              <a:t>notre</a:t>
            </a:r>
            <a:r>
              <a:rPr lang="en-US" sz="3200" b="1" i="0" u="none" dirty="0">
                <a:latin typeface="Book Antiqua"/>
                <a:ea typeface="Book Antiqua"/>
                <a:cs typeface="Book Antiqua"/>
                <a:sym typeface="Book Antiqua"/>
              </a:rPr>
              <a:t> Seigneur </a:t>
            </a:r>
            <a:r>
              <a:rPr lang="en-US" sz="3200" b="1" i="0" u="none" dirty="0" err="1">
                <a:latin typeface="Book Antiqua"/>
                <a:ea typeface="Book Antiqua"/>
                <a:cs typeface="Book Antiqua"/>
                <a:sym typeface="Book Antiqua"/>
              </a:rPr>
              <a:t>Jésus</a:t>
            </a:r>
            <a:r>
              <a:rPr lang="en-US" sz="3200" b="1" i="0" u="none" dirty="0">
                <a:latin typeface="Book Antiqua"/>
                <a:ea typeface="Book Antiqua"/>
                <a:cs typeface="Book Antiqua"/>
                <a:sym typeface="Book Antiqua"/>
              </a:rPr>
              <a:t> Christ, </a:t>
            </a:r>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construis</a:t>
            </a:r>
            <a:r>
              <a:rPr lang="en-US" sz="3200" b="1" i="0" u="none" dirty="0">
                <a:latin typeface="Book Antiqua"/>
                <a:ea typeface="Book Antiqua"/>
                <a:cs typeface="Book Antiqua"/>
                <a:sym typeface="Book Antiqua"/>
              </a:rPr>
              <a:t> pour Toi </a:t>
            </a:r>
            <a:r>
              <a:rPr lang="en-US" sz="3200" b="1" i="0" u="none" dirty="0" err="1">
                <a:latin typeface="Book Antiqua"/>
                <a:ea typeface="Book Antiqua"/>
                <a:cs typeface="Book Antiqua"/>
                <a:sym typeface="Book Antiqua"/>
              </a:rPr>
              <a:t>en</a:t>
            </a:r>
            <a:r>
              <a:rPr lang="en-US" sz="3200" b="1" i="0" u="none" dirty="0">
                <a:latin typeface="Book Antiqua"/>
                <a:ea typeface="Book Antiqua"/>
                <a:cs typeface="Book Antiqua"/>
                <a:sym typeface="Book Antiqua"/>
              </a:rPr>
              <a:t> nous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un temple à Ton Esprit Saint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et à Ta </a:t>
            </a:r>
            <a:r>
              <a:rPr lang="en-US" sz="3200" b="1" i="0" u="none" dirty="0" err="1">
                <a:latin typeface="Book Antiqua"/>
                <a:ea typeface="Book Antiqua"/>
                <a:cs typeface="Book Antiqua"/>
                <a:sym typeface="Book Antiqua"/>
              </a:rPr>
              <a:t>gloire</a:t>
            </a:r>
            <a:endParaRPr b="1" dirty="0"/>
          </a:p>
        </p:txBody>
      </p:sp>
    </p:spTree>
    <p:extLst>
      <p:ext uri="{BB962C8B-B14F-4D97-AF65-F5344CB8AC3E}">
        <p14:creationId xmlns:p14="http://schemas.microsoft.com/office/powerpoint/2010/main" val="4178482064"/>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Shape 3833"/>
        <p:cNvGrpSpPr/>
        <p:nvPr/>
      </p:nvGrpSpPr>
      <p:grpSpPr>
        <a:xfrm>
          <a:off x="0" y="0"/>
          <a:ext cx="0" cy="0"/>
          <a:chOff x="0" y="0"/>
          <a:chExt cx="0" cy="0"/>
        </a:xfrm>
      </p:grpSpPr>
      <p:sp>
        <p:nvSpPr>
          <p:cNvPr id="3834" name="Google Shape;3834;p531"/>
          <p:cNvSpPr txBox="1"/>
          <p:nvPr/>
        </p:nvSpPr>
        <p:spPr>
          <a:xfrm>
            <a:off x="6864349" y="772290"/>
            <a:ext cx="5164800" cy="267761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أيتها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العذراء</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الملكة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الحقيقية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الحقانية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لفخر</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جنسنا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ولدت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عمانوئيل</a:t>
            </a:r>
            <a:r>
              <a:rPr lang="en-US" sz="4200" b="1" i="0" u="none" dirty="0">
                <a:latin typeface="Calibri"/>
                <a:ea typeface="Calibri"/>
                <a:cs typeface="Calibri"/>
                <a:sym typeface="Calibri"/>
              </a:rPr>
              <a:t>.</a:t>
            </a:r>
            <a:endParaRPr sz="4200" b="1" dirty="0"/>
          </a:p>
        </p:txBody>
      </p:sp>
      <p:sp>
        <p:nvSpPr>
          <p:cNvPr id="3835" name="Google Shape;3835;p531"/>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&lt;ere ne `w ]</a:t>
            </a:r>
            <a:r>
              <a:rPr lang="en-US" sz="3600" b="1" i="0" u="none" dirty="0" err="1">
                <a:latin typeface="CS Avva Shenouda" panose="020B7200000000000000" pitchFamily="34" charset="0"/>
                <a:ea typeface="Arial"/>
                <a:cs typeface="Arial"/>
                <a:sym typeface="Arial"/>
              </a:rPr>
              <a:t>par;enoc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ourw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n`aly;iny</a:t>
            </a:r>
            <a:r>
              <a:rPr lang="en-US" sz="3600" b="1" i="0" u="none" dirty="0">
                <a:latin typeface="CS Avva Shenouda" panose="020B7200000000000000" pitchFamily="34" charset="0"/>
                <a:ea typeface="Arial"/>
                <a:cs typeface="Arial"/>
                <a:sym typeface="Arial"/>
              </a:rPr>
              <a:t>   @   ,ere  `</a:t>
            </a:r>
            <a:r>
              <a:rPr lang="en-US" sz="3600" b="1" i="0" u="none" dirty="0" err="1">
                <a:latin typeface="CS Avva Shenouda" panose="020B7200000000000000" pitchFamily="34" charset="0"/>
                <a:ea typeface="Arial"/>
                <a:cs typeface="Arial"/>
                <a:sym typeface="Arial"/>
              </a:rPr>
              <a:t>psousou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pengenoc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are`jvo</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nEmmanouyl</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36" name="Google Shape;3836;p531"/>
          <p:cNvSpPr txBox="1"/>
          <p:nvPr/>
        </p:nvSpPr>
        <p:spPr>
          <a:xfrm>
            <a:off x="1488016" y="3959225"/>
            <a:ext cx="9313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Ô Vierge Salut à toi,</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Toi la </a:t>
            </a:r>
            <a:r>
              <a:rPr lang="en-US" sz="3200" b="1" i="0" u="none" dirty="0" err="1">
                <a:latin typeface="Book Antiqua"/>
                <a:ea typeface="Book Antiqua"/>
                <a:cs typeface="Book Antiqua"/>
                <a:sym typeface="Book Antiqua"/>
              </a:rPr>
              <a:t>Reine</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véritable</a:t>
            </a:r>
            <a:r>
              <a:rPr lang="en-US" sz="3200" b="1" i="0" u="none" dirty="0">
                <a:latin typeface="Book Antiqua"/>
                <a:ea typeface="Book Antiqua"/>
                <a:cs typeface="Book Antiqua"/>
                <a:sym typeface="Book Antiqua"/>
              </a:rPr>
              <a:t>. </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Salut</a:t>
            </a:r>
            <a:r>
              <a:rPr lang="en-US" sz="3200" b="1" i="0" u="none" dirty="0">
                <a:latin typeface="Book Antiqua"/>
                <a:ea typeface="Book Antiqua"/>
                <a:cs typeface="Book Antiqua"/>
                <a:sym typeface="Book Antiqua"/>
              </a:rPr>
              <a:t> à </a:t>
            </a:r>
            <a:r>
              <a:rPr lang="en-US" sz="3200" b="1" i="0" u="none" dirty="0" err="1">
                <a:latin typeface="Book Antiqua"/>
                <a:ea typeface="Book Antiqua"/>
                <a:cs typeface="Book Antiqua"/>
                <a:sym typeface="Book Antiqua"/>
              </a:rPr>
              <a:t>toi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fierté</a:t>
            </a:r>
            <a:r>
              <a:rPr lang="en-US" sz="3200" b="1" i="0" u="none" dirty="0">
                <a:latin typeface="Book Antiqua"/>
                <a:ea typeface="Book Antiqua"/>
                <a:cs typeface="Book Antiqua"/>
                <a:sym typeface="Book Antiqua"/>
              </a:rPr>
              <a:t> des hommes. </a:t>
            </a:r>
            <a:endParaRPr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Tu</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enfantas</a:t>
            </a:r>
            <a:r>
              <a:rPr lang="en-US" sz="3200" b="1" i="0" u="none" dirty="0">
                <a:latin typeface="Book Antiqua"/>
                <a:ea typeface="Book Antiqua"/>
                <a:cs typeface="Book Antiqua"/>
                <a:sym typeface="Book Antiqua"/>
              </a:rPr>
              <a:t> Emmanuel.</a:t>
            </a:r>
            <a:endParaRPr dirty="0"/>
          </a:p>
        </p:txBody>
      </p:sp>
    </p:spTree>
    <p:extLst>
      <p:ext uri="{BB962C8B-B14F-4D97-AF65-F5344CB8AC3E}">
        <p14:creationId xmlns:p14="http://schemas.microsoft.com/office/powerpoint/2010/main" val="313190686"/>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Shape 3841"/>
        <p:cNvGrpSpPr/>
        <p:nvPr/>
      </p:nvGrpSpPr>
      <p:grpSpPr>
        <a:xfrm>
          <a:off x="0" y="0"/>
          <a:ext cx="0" cy="0"/>
          <a:chOff x="0" y="0"/>
          <a:chExt cx="0" cy="0"/>
        </a:xfrm>
      </p:grpSpPr>
      <p:sp>
        <p:nvSpPr>
          <p:cNvPr id="3842" name="Google Shape;3842;p532"/>
          <p:cNvSpPr txBox="1"/>
          <p:nvPr/>
        </p:nvSpPr>
        <p:spPr>
          <a:xfrm>
            <a:off x="6864349"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نسألك أن تذكرينا أيتها الشفيعة المؤتمنة أمام ربنا يسوع المسيح ليغفر لنا خطايانا.</a:t>
            </a:r>
            <a:endParaRPr b="1"/>
          </a:p>
        </p:txBody>
      </p:sp>
      <p:sp>
        <p:nvSpPr>
          <p:cNvPr id="3843" name="Google Shape;3843;p532"/>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500"/>
              <a:buFont typeface="Arial"/>
              <a:buNone/>
            </a:pPr>
            <a:r>
              <a:rPr lang="en-US" sz="3600" b="1" i="0" u="none" dirty="0">
                <a:latin typeface="CS Avva Shenouda" panose="020B7200000000000000" pitchFamily="34" charset="0"/>
                <a:ea typeface="Arial"/>
                <a:cs typeface="Arial"/>
                <a:sym typeface="Arial"/>
              </a:rPr>
              <a:t>¿Ten]ho </a:t>
            </a:r>
            <a:r>
              <a:rPr lang="en-US" sz="3600" b="1" i="0" u="none" dirty="0" err="1">
                <a:latin typeface="CS Avva Shenouda" panose="020B7200000000000000" pitchFamily="34" charset="0"/>
                <a:ea typeface="Arial"/>
                <a:cs typeface="Arial"/>
                <a:sym typeface="Arial"/>
              </a:rPr>
              <a:t>aripenmeui</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procatatyc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etenhot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nahren</a:t>
            </a:r>
            <a:r>
              <a:rPr lang="en-US" sz="3600" b="1" i="0" u="none" dirty="0">
                <a:latin typeface="CS Avva Shenouda" panose="020B7200000000000000" pitchFamily="34" charset="0"/>
                <a:ea typeface="Arial"/>
                <a:cs typeface="Arial"/>
                <a:sym typeface="Arial"/>
              </a:rPr>
              <a:t> pen=o=c    I=y=c     P=,=c@</a:t>
            </a:r>
            <a:endParaRPr sz="3600" b="1" dirty="0">
              <a:latin typeface="CS Avva Shenouda" panose="020B7200000000000000" pitchFamily="34" charset="0"/>
            </a:endParaRPr>
          </a:p>
          <a:p>
            <a:pPr marL="0" marR="0" lvl="0" indent="0" algn="just" rtl="0">
              <a:lnSpc>
                <a:spcPct val="100000"/>
              </a:lnSpc>
              <a:spcBef>
                <a:spcPts val="0"/>
              </a:spcBef>
              <a:spcAft>
                <a:spcPts val="0"/>
              </a:spcAft>
              <a:buClr>
                <a:srgbClr val="FFFFFF"/>
              </a:buClr>
              <a:buSzPts val="3500"/>
              <a:buFont typeface="Arial"/>
              <a:buNone/>
            </a:pP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endParaRPr sz="3600" b="1" dirty="0">
              <a:latin typeface="CS Avva Shenouda" panose="020B7200000000000000" pitchFamily="34" charset="0"/>
            </a:endParaRPr>
          </a:p>
        </p:txBody>
      </p:sp>
      <p:sp>
        <p:nvSpPr>
          <p:cNvPr id="3844" name="Google Shape;3844;p532"/>
          <p:cNvSpPr txBox="1"/>
          <p:nvPr/>
        </p:nvSpPr>
        <p:spPr>
          <a:xfrm>
            <a:off x="1200149" y="3959225"/>
            <a:ext cx="97916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Souviens toi nous t’implorons,</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Ô intercesseur fidèle,</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Devant notre Seigneur Jésus-Christ</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Pour qu’il nous pardonne nos péchés</a:t>
            </a:r>
            <a:endParaRPr b="1" dirty="0"/>
          </a:p>
        </p:txBody>
      </p:sp>
      <p:sp>
        <p:nvSpPr>
          <p:cNvPr id="3" name="Rectangle 2">
            <a:hlinkClick r:id="rId3" action="ppaction://hlinksldjump"/>
          </p:cNvPr>
          <p:cNvSpPr/>
          <p:nvPr/>
        </p:nvSpPr>
        <p:spPr>
          <a:xfrm>
            <a:off x="10488488" y="5877272"/>
            <a:ext cx="1224136" cy="36004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latin typeface="CS Avva Shenouda" panose="020B7200000000000000" pitchFamily="34" charset="0"/>
                <a:ea typeface="Arial"/>
                <a:cs typeface="Arial"/>
                <a:sym typeface="Arial"/>
              </a:rPr>
              <a:t>W Pen¡</a:t>
            </a:r>
            <a:endPar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373695208"/>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0" name="Google Shape;3850;p533"/>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ميخائيل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رئيس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السمائيين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هو</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الأول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فى</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الطقوس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الملائكية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يخدم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أمام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الرب</a:t>
            </a:r>
            <a:endParaRPr b="1" dirty="0"/>
          </a:p>
        </p:txBody>
      </p:sp>
      <p:sp>
        <p:nvSpPr>
          <p:cNvPr id="3851" name="Google Shape;3851;p533"/>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Mi,ayl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p`ar,wn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nivyoui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nsorp</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nitaxic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n`aggelikon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efsemsi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mpe`m;o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t>
            </a:r>
            <a:r>
              <a:rPr lang="en-US" sz="3600" b="1" i="0" u="none" dirty="0">
                <a:latin typeface="CS Avva Shenouda" panose="020B7200000000000000" pitchFamily="34" charset="0"/>
                <a:ea typeface="Arial"/>
                <a:cs typeface="Arial"/>
                <a:sym typeface="Arial"/>
              </a:rPr>
              <a:t>=o=c.</a:t>
            </a:r>
            <a:endParaRPr b="1" dirty="0">
              <a:latin typeface="CS Avva Shenouda" panose="020B7200000000000000" pitchFamily="34" charset="0"/>
            </a:endParaRPr>
          </a:p>
        </p:txBody>
      </p:sp>
      <p:sp>
        <p:nvSpPr>
          <p:cNvPr id="3852" name="Google Shape;3852;p533"/>
          <p:cNvSpPr txBox="1"/>
          <p:nvPr/>
        </p:nvSpPr>
        <p:spPr>
          <a:xfrm>
            <a:off x="624416" y="3959225"/>
            <a:ext cx="108480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Michel, le plus grand </a:t>
            </a:r>
            <a:r>
              <a:rPr lang="en-US" sz="3200" b="1" i="0" u="none" dirty="0" err="1">
                <a:latin typeface="Book Antiqua"/>
                <a:ea typeface="Book Antiqua"/>
                <a:cs typeface="Book Antiqua"/>
                <a:sym typeface="Book Antiqua"/>
              </a:rPr>
              <a:t>parmi</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les </a:t>
            </a:r>
            <a:r>
              <a:rPr lang="en-US" sz="3200" b="1" i="0" u="none" dirty="0" err="1">
                <a:latin typeface="Book Antiqua"/>
                <a:ea typeface="Book Antiqua"/>
                <a:cs typeface="Book Antiqua"/>
                <a:sym typeface="Book Antiqua"/>
              </a:rPr>
              <a:t>célestes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est</a:t>
            </a:r>
            <a:r>
              <a:rPr lang="en-US" sz="3200" b="1" i="0" u="none" dirty="0">
                <a:latin typeface="Book Antiqua"/>
                <a:ea typeface="Book Antiqua"/>
                <a:cs typeface="Book Antiqua"/>
                <a:sym typeface="Book Antiqua"/>
              </a:rPr>
              <a:t> le premier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dans</a:t>
            </a:r>
            <a:r>
              <a:rPr lang="en-US" sz="3200" b="1" i="0" u="none" dirty="0">
                <a:latin typeface="Book Antiqua"/>
                <a:ea typeface="Book Antiqua"/>
                <a:cs typeface="Book Antiqua"/>
                <a:sym typeface="Book Antiqua"/>
              </a:rPr>
              <a:t> les </a:t>
            </a:r>
            <a:r>
              <a:rPr lang="en-US" sz="3200" b="1" i="0" u="none" dirty="0" err="1">
                <a:latin typeface="Book Antiqua"/>
                <a:ea typeface="Book Antiqua"/>
                <a:cs typeface="Book Antiqua"/>
                <a:sym typeface="Book Antiqua"/>
              </a:rPr>
              <a:t>chœurs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angéliques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Il </a:t>
            </a:r>
            <a:r>
              <a:rPr lang="en-US" sz="3200" b="1" i="0" u="none" dirty="0" err="1">
                <a:latin typeface="Book Antiqua"/>
                <a:ea typeface="Book Antiqua"/>
                <a:cs typeface="Book Antiqua"/>
                <a:sym typeface="Book Antiqua"/>
              </a:rPr>
              <a:t>sert</a:t>
            </a:r>
            <a:r>
              <a:rPr lang="en-US" sz="3200" b="1" i="0" u="none" dirty="0">
                <a:latin typeface="Book Antiqua"/>
                <a:ea typeface="Book Antiqua"/>
                <a:cs typeface="Book Antiqua"/>
                <a:sym typeface="Book Antiqua"/>
              </a:rPr>
              <a:t> le Seigneur.</a:t>
            </a:r>
            <a:endParaRPr b="1" dirty="0"/>
          </a:p>
        </p:txBody>
      </p:sp>
    </p:spTree>
    <p:extLst>
      <p:ext uri="{BB962C8B-B14F-4D97-AF65-F5344CB8AC3E}">
        <p14:creationId xmlns:p14="http://schemas.microsoft.com/office/powerpoint/2010/main" val="684543332"/>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534"/>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ان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الله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يرسل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مراحمه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ورأفاته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بسؤالات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ميخائيل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رئيس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الملائكة</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العظيم</a:t>
            </a:r>
            <a:endParaRPr b="1" dirty="0"/>
          </a:p>
        </p:txBody>
      </p:sp>
      <p:sp>
        <p:nvSpPr>
          <p:cNvPr id="3859" name="Google Shape;3859;p534"/>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Sare</a:t>
            </a:r>
            <a:r>
              <a:rPr lang="en-US" sz="3600" b="1" i="0" u="none" dirty="0">
                <a:latin typeface="CS Avva Shenouda" panose="020B7200000000000000" pitchFamily="34" charset="0"/>
                <a:ea typeface="Arial"/>
                <a:cs typeface="Arial"/>
                <a:sym typeface="Arial"/>
              </a:rPr>
              <a:t> V] </a:t>
            </a:r>
            <a:r>
              <a:rPr lang="en-US" sz="3600" b="1" i="0" u="none" dirty="0" err="1">
                <a:latin typeface="CS Avva Shenouda" panose="020B7200000000000000" pitchFamily="34" charset="0"/>
                <a:ea typeface="Arial"/>
                <a:cs typeface="Arial"/>
                <a:sym typeface="Arial"/>
              </a:rPr>
              <a:t>ouwrp</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nnefnai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nefmetsenhyt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a:t>
            </a:r>
            <a:r>
              <a:rPr lang="en-US" sz="3600" b="1" i="0" u="none" dirty="0">
                <a:latin typeface="CS Avva Shenouda" panose="020B7200000000000000" pitchFamily="34" charset="0"/>
                <a:ea typeface="Arial"/>
                <a:cs typeface="Arial"/>
                <a:sym typeface="Arial"/>
              </a:rPr>
              <a:t>]ho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Mi,ayl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pinis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n`ar,y`aggeloc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60" name="Google Shape;3860;p534"/>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Et ainsi Dieu nous envoie</a:t>
            </a:r>
          </a:p>
          <a:p>
            <a:pPr lvl="0" algn="ctr">
              <a:buClr>
                <a:srgbClr val="FFFFFF"/>
              </a:buClr>
              <a:buSzPts val="3200"/>
            </a:pPr>
            <a:r>
              <a:rPr lang="fr-FR" sz="3200" b="1" dirty="0">
                <a:latin typeface="Book Antiqua"/>
                <a:ea typeface="Book Antiqua"/>
                <a:cs typeface="Book Antiqua"/>
                <a:sym typeface="Book Antiqua"/>
              </a:rPr>
              <a:t>Sa pitié, Ses compassions</a:t>
            </a:r>
          </a:p>
          <a:p>
            <a:pPr lvl="0" algn="ctr">
              <a:buClr>
                <a:srgbClr val="FFFFFF"/>
              </a:buClr>
              <a:buSzPts val="3200"/>
            </a:pPr>
            <a:r>
              <a:rPr lang="fr-FR" sz="3200" b="1" dirty="0">
                <a:latin typeface="Book Antiqua"/>
                <a:ea typeface="Book Antiqua"/>
                <a:cs typeface="Book Antiqua"/>
                <a:sym typeface="Book Antiqua"/>
              </a:rPr>
              <a:t>C’est grâce aux implorations</a:t>
            </a:r>
          </a:p>
          <a:p>
            <a:pPr lvl="0" algn="ctr">
              <a:buClr>
                <a:srgbClr val="FFFFFF"/>
              </a:buClr>
              <a:buSzPts val="3200"/>
            </a:pPr>
            <a:r>
              <a:rPr lang="fr-FR" sz="3200" b="1" dirty="0">
                <a:latin typeface="Book Antiqua"/>
                <a:ea typeface="Book Antiqua"/>
                <a:cs typeface="Book Antiqua"/>
                <a:sym typeface="Book Antiqua"/>
              </a:rPr>
              <a:t>De Michel, le grand archange</a:t>
            </a:r>
          </a:p>
        </p:txBody>
      </p:sp>
    </p:spTree>
    <p:extLst>
      <p:ext uri="{BB962C8B-B14F-4D97-AF65-F5344CB8AC3E}">
        <p14:creationId xmlns:p14="http://schemas.microsoft.com/office/powerpoint/2010/main" val="402495608"/>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Shape 3865"/>
        <p:cNvGrpSpPr/>
        <p:nvPr/>
      </p:nvGrpSpPr>
      <p:grpSpPr>
        <a:xfrm>
          <a:off x="0" y="0"/>
          <a:ext cx="0" cy="0"/>
          <a:chOff x="0" y="0"/>
          <a:chExt cx="0" cy="0"/>
        </a:xfrm>
      </p:grpSpPr>
      <p:sp>
        <p:nvSpPr>
          <p:cNvPr id="3866" name="Google Shape;3866;p535"/>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وتكمل الأثمار بطلبات ميخائيل لأنه قريب إلى الله يسأل عنا.</a:t>
            </a:r>
            <a:endParaRPr b="1"/>
          </a:p>
        </p:txBody>
      </p:sp>
      <p:sp>
        <p:nvSpPr>
          <p:cNvPr id="3867" name="Google Shape;3867;p535"/>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Saujwk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nikarpoc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mMi,ayl</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n;of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etqent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eqoun</a:t>
            </a:r>
            <a:r>
              <a:rPr lang="en-US" sz="3600" b="1" i="0" u="none" dirty="0">
                <a:latin typeface="CS Avva Shenouda" panose="020B7200000000000000" pitchFamily="34" charset="0"/>
                <a:ea typeface="Arial"/>
                <a:cs typeface="Arial"/>
                <a:sym typeface="Arial"/>
              </a:rPr>
              <a:t> `eV]@ </a:t>
            </a:r>
            <a:r>
              <a:rPr lang="en-US" sz="3600" b="1" i="0" u="none" dirty="0" err="1">
                <a:latin typeface="CS Avva Shenouda" panose="020B7200000000000000" pitchFamily="34" charset="0"/>
                <a:ea typeface="Arial"/>
                <a:cs typeface="Arial"/>
                <a:sym typeface="Arial"/>
              </a:rPr>
              <a:t>ef</a:t>
            </a:r>
            <a:r>
              <a:rPr lang="en-US" sz="3600" b="1" i="0" u="none" dirty="0">
                <a:latin typeface="CS Avva Shenouda" panose="020B7200000000000000" pitchFamily="34" charset="0"/>
                <a:ea typeface="Arial"/>
                <a:cs typeface="Arial"/>
                <a:sym typeface="Arial"/>
              </a:rPr>
              <a:t>]ho `</a:t>
            </a:r>
            <a:r>
              <a:rPr lang="en-US" sz="3600" b="1" i="0" u="none" dirty="0" err="1">
                <a:latin typeface="CS Avva Shenouda" panose="020B7200000000000000" pitchFamily="34" charset="0"/>
                <a:ea typeface="Arial"/>
                <a:cs typeface="Arial"/>
                <a:sym typeface="Arial"/>
              </a:rPr>
              <a:t>e`hryi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68" name="Google Shape;3868;p535"/>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Aussi les fruits s’accomplissent</a:t>
            </a:r>
          </a:p>
          <a:p>
            <a:pPr lvl="0" algn="ctr">
              <a:buClr>
                <a:srgbClr val="FFFFFF"/>
              </a:buClr>
              <a:buSzPts val="3200"/>
            </a:pPr>
            <a:r>
              <a:rPr lang="fr-FR" sz="3200" b="1" dirty="0">
                <a:latin typeface="Book Antiqua"/>
                <a:ea typeface="Book Antiqua"/>
                <a:cs typeface="Book Antiqua"/>
                <a:sym typeface="Book Antiqua"/>
              </a:rPr>
              <a:t>Par les demandes de Michel</a:t>
            </a:r>
          </a:p>
          <a:p>
            <a:pPr lvl="0" algn="ctr">
              <a:buClr>
                <a:srgbClr val="FFFFFF"/>
              </a:buClr>
              <a:buSzPts val="3200"/>
            </a:pPr>
            <a:r>
              <a:rPr lang="fr-FR" sz="3200" b="1" dirty="0">
                <a:latin typeface="Book Antiqua"/>
                <a:ea typeface="Book Antiqua"/>
                <a:cs typeface="Book Antiqua"/>
                <a:sym typeface="Book Antiqua"/>
              </a:rPr>
              <a:t>Car il est proche de Dieu</a:t>
            </a:r>
          </a:p>
          <a:p>
            <a:pPr lvl="0" algn="ctr">
              <a:buClr>
                <a:srgbClr val="FFFFFF"/>
              </a:buClr>
              <a:buSzPts val="3200"/>
            </a:pPr>
            <a:r>
              <a:rPr lang="fr-FR" sz="3200" b="1" dirty="0">
                <a:latin typeface="Book Antiqua"/>
                <a:ea typeface="Book Antiqua"/>
                <a:cs typeface="Book Antiqua"/>
                <a:sym typeface="Book Antiqua"/>
              </a:rPr>
              <a:t>Et il l’implore pour nous</a:t>
            </a:r>
          </a:p>
        </p:txBody>
      </p:sp>
    </p:spTree>
    <p:extLst>
      <p:ext uri="{BB962C8B-B14F-4D97-AF65-F5344CB8AC3E}">
        <p14:creationId xmlns:p14="http://schemas.microsoft.com/office/powerpoint/2010/main" val="1150288904"/>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Shape 3873"/>
        <p:cNvGrpSpPr/>
        <p:nvPr/>
      </p:nvGrpSpPr>
      <p:grpSpPr>
        <a:xfrm>
          <a:off x="0" y="0"/>
          <a:ext cx="0" cy="0"/>
          <a:chOff x="0" y="0"/>
          <a:chExt cx="0" cy="0"/>
        </a:xfrm>
      </p:grpSpPr>
      <p:sp>
        <p:nvSpPr>
          <p:cNvPr id="3874" name="Google Shape;3874;p536"/>
          <p:cNvSpPr txBox="1"/>
          <p:nvPr/>
        </p:nvSpPr>
        <p:spPr>
          <a:xfrm>
            <a:off x="6864349" y="772290"/>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كل عطية صالحة وكل موهبة تامة انما تهبط لنا من فوق من عند أبى الأنوار.</a:t>
            </a:r>
            <a:endParaRPr b="1"/>
          </a:p>
        </p:txBody>
      </p:sp>
      <p:sp>
        <p:nvSpPr>
          <p:cNvPr id="3875" name="Google Shape;3875;p536"/>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Taio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e;naneu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dwron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etjyk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eunyou</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m`pswi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hiten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Viwt</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niouwini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76" name="Google Shape;3876;p536"/>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Chaque don bien favorable</a:t>
            </a:r>
          </a:p>
          <a:p>
            <a:pPr lvl="0" algn="ctr">
              <a:buClr>
                <a:srgbClr val="FFFFFF"/>
              </a:buClr>
              <a:buSzPts val="3200"/>
            </a:pPr>
            <a:r>
              <a:rPr lang="fr-FR" sz="3200" b="1" dirty="0">
                <a:latin typeface="Book Antiqua"/>
                <a:ea typeface="Book Antiqua"/>
                <a:cs typeface="Book Antiqua"/>
                <a:sym typeface="Book Antiqua"/>
              </a:rPr>
              <a:t>Chaque talent parfait aussi</a:t>
            </a:r>
          </a:p>
          <a:p>
            <a:pPr lvl="0" algn="ctr">
              <a:buClr>
                <a:srgbClr val="FFFFFF"/>
              </a:buClr>
              <a:buSzPts val="3200"/>
            </a:pPr>
            <a:r>
              <a:rPr lang="fr-FR" sz="3200" b="1" dirty="0">
                <a:latin typeface="Book Antiqua"/>
                <a:ea typeface="Book Antiqua"/>
                <a:cs typeface="Book Antiqua"/>
                <a:sym typeface="Book Antiqua"/>
              </a:rPr>
              <a:t>Nous parvient depuis là-haut</a:t>
            </a:r>
          </a:p>
          <a:p>
            <a:pPr lvl="0" algn="ctr">
              <a:buClr>
                <a:srgbClr val="FFFFFF"/>
              </a:buClr>
              <a:buSzPts val="3200"/>
            </a:pPr>
            <a:r>
              <a:rPr lang="fr-FR" sz="3200" b="1" dirty="0">
                <a:latin typeface="Book Antiqua"/>
                <a:ea typeface="Book Antiqua"/>
                <a:cs typeface="Book Antiqua"/>
                <a:sym typeface="Book Antiqua"/>
              </a:rPr>
              <a:t>Il  vient du Père des lumières</a:t>
            </a:r>
          </a:p>
        </p:txBody>
      </p:sp>
    </p:spTree>
    <p:extLst>
      <p:ext uri="{BB962C8B-B14F-4D97-AF65-F5344CB8AC3E}">
        <p14:creationId xmlns:p14="http://schemas.microsoft.com/office/powerpoint/2010/main" val="4139868399"/>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2" name="Google Shape;3882;p537"/>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فلنسبح ونمجد ونسجد للثالوث القدوس المساوى الدائم إلى الأبد</a:t>
            </a:r>
            <a:endParaRPr b="1"/>
          </a:p>
        </p:txBody>
      </p:sp>
      <p:sp>
        <p:nvSpPr>
          <p:cNvPr id="3883" name="Google Shape;3883;p537"/>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Marenhwc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nten</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wou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ntenouwst</a:t>
            </a:r>
            <a:r>
              <a:rPr lang="en-US" sz="3600" b="1" i="0" u="none" dirty="0">
                <a:latin typeface="CS Avva Shenouda" panose="020B7200000000000000" pitchFamily="34" charset="0"/>
                <a:ea typeface="Arial"/>
                <a:cs typeface="Arial"/>
                <a:sym typeface="Arial"/>
              </a:rPr>
              <a:t> n}`</a:t>
            </a:r>
            <a:r>
              <a:rPr lang="en-US" sz="3600" b="1" i="0" u="none" dirty="0" err="1">
                <a:latin typeface="CS Avva Shenouda" panose="020B7200000000000000" pitchFamily="34" charset="0"/>
                <a:ea typeface="Arial"/>
                <a:cs typeface="Arial"/>
                <a:sym typeface="Arial"/>
              </a:rPr>
              <a:t>triac</a:t>
            </a:r>
            <a:r>
              <a:rPr lang="en-US" sz="3600" b="1" i="0" u="none" dirty="0">
                <a:latin typeface="CS Avva Shenouda" panose="020B7200000000000000" pitchFamily="34" charset="0"/>
                <a:ea typeface="Arial"/>
                <a:cs typeface="Arial"/>
                <a:sym typeface="Arial"/>
              </a:rPr>
              <a:t> =e=;=u@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nomooucioc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e;myn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sa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eneh</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84" name="Google Shape;3884;p537"/>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Et louons et rendons gloire</a:t>
            </a:r>
          </a:p>
          <a:p>
            <a:pPr lvl="0" algn="ctr">
              <a:buClr>
                <a:srgbClr val="FFFFFF"/>
              </a:buClr>
              <a:buSzPts val="3200"/>
            </a:pPr>
            <a:r>
              <a:rPr lang="fr-FR" sz="3200" b="1" dirty="0">
                <a:latin typeface="Book Antiqua"/>
                <a:ea typeface="Book Antiqua"/>
                <a:cs typeface="Book Antiqua"/>
                <a:sym typeface="Book Antiqua"/>
              </a:rPr>
              <a:t>A la Sainte Trinité</a:t>
            </a:r>
          </a:p>
          <a:p>
            <a:pPr lvl="0" algn="ctr">
              <a:buClr>
                <a:srgbClr val="FFFFFF"/>
              </a:buClr>
              <a:buSzPts val="3200"/>
            </a:pPr>
            <a:r>
              <a:rPr lang="fr-FR" sz="3200" b="1" dirty="0">
                <a:latin typeface="Book Antiqua"/>
                <a:ea typeface="Book Antiqua"/>
                <a:cs typeface="Book Antiqua"/>
                <a:sym typeface="Book Antiqua"/>
              </a:rPr>
              <a:t>Elle qui est consubstantielle</a:t>
            </a:r>
          </a:p>
          <a:p>
            <a:pPr lvl="0" algn="ctr">
              <a:buClr>
                <a:srgbClr val="FFFFFF"/>
              </a:buClr>
              <a:buSzPts val="3200"/>
            </a:pPr>
            <a:r>
              <a:rPr lang="fr-FR" sz="3200" b="1" dirty="0">
                <a:latin typeface="Book Antiqua"/>
                <a:ea typeface="Book Antiqua"/>
                <a:cs typeface="Book Antiqua"/>
                <a:sym typeface="Book Antiqua"/>
              </a:rPr>
              <a:t>Et qui dure à tout jamais</a:t>
            </a:r>
          </a:p>
        </p:txBody>
      </p:sp>
    </p:spTree>
    <p:extLst>
      <p:ext uri="{BB962C8B-B14F-4D97-AF65-F5344CB8AC3E}">
        <p14:creationId xmlns:p14="http://schemas.microsoft.com/office/powerpoint/2010/main" val="1455652985"/>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sp>
        <p:nvSpPr>
          <p:cNvPr id="3890" name="Google Shape;3890;p538"/>
          <p:cNvSpPr txBox="1"/>
          <p:nvPr/>
        </p:nvSpPr>
        <p:spPr>
          <a:xfrm>
            <a:off x="6864349" y="768613"/>
            <a:ext cx="5164800" cy="2554505"/>
          </a:xfrm>
          <a:prstGeom prst="rect">
            <a:avLst/>
          </a:prstGeom>
          <a:noFill/>
          <a:ln>
            <a:noFill/>
          </a:ln>
        </p:spPr>
        <p:txBody>
          <a:bodyPr spcFirstLastPara="1" wrap="square" lIns="91425" tIns="45700" rIns="91425" bIns="45700" anchor="t" anchorCtr="0">
            <a:spAutoFit/>
          </a:bodyPr>
          <a:lstStyle/>
          <a:p>
            <a:pPr lvl="0" algn="just" rtl="1">
              <a:buClr>
                <a:srgbClr val="FFFFFF"/>
              </a:buClr>
              <a:buSzPts val="4400"/>
            </a:pPr>
            <a:r>
              <a:rPr lang="ar-AE" sz="4000" b="1" dirty="0">
                <a:ea typeface="Calibri"/>
                <a:cs typeface="Calibri"/>
                <a:sym typeface="Calibri"/>
              </a:rPr>
              <a:t>اشفع فينا أمام الرب يا رئيس الملائكة الطاهر ميخائيل رئيس </a:t>
            </a:r>
            <a:r>
              <a:rPr lang="ar-AE" sz="4000" b="1" dirty="0" err="1">
                <a:ea typeface="Calibri"/>
                <a:cs typeface="Calibri"/>
                <a:sym typeface="Calibri"/>
              </a:rPr>
              <a:t>السمائيين</a:t>
            </a:r>
            <a:r>
              <a:rPr lang="ar-AE" sz="4000" b="1" dirty="0">
                <a:ea typeface="Calibri"/>
                <a:cs typeface="Calibri"/>
                <a:sym typeface="Calibri"/>
              </a:rPr>
              <a:t> ليغفر لنا خطايانا</a:t>
            </a:r>
          </a:p>
        </p:txBody>
      </p:sp>
      <p:sp>
        <p:nvSpPr>
          <p:cNvPr id="3891" name="Google Shape;3891;p538"/>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Ariprecbeuin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e`hryi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pi`ar,y`aggeloc</a:t>
            </a:r>
            <a:r>
              <a:rPr lang="en-US" sz="3600" b="1" i="0" u="none" dirty="0">
                <a:latin typeface="CS Avva Shenouda" panose="020B7200000000000000" pitchFamily="34" charset="0"/>
                <a:ea typeface="Arial"/>
                <a:cs typeface="Arial"/>
                <a:sym typeface="Arial"/>
              </a:rPr>
              <a:t> =e=;=u@ </a:t>
            </a:r>
            <a:r>
              <a:rPr lang="en-US" sz="3600" b="1" i="0" u="none" dirty="0" err="1">
                <a:latin typeface="CS Avva Shenouda" panose="020B7200000000000000" pitchFamily="34" charset="0"/>
                <a:ea typeface="Arial"/>
                <a:cs typeface="Arial"/>
                <a:sym typeface="Arial"/>
              </a:rPr>
              <a:t>Mi,ayl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p`ar,wn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nivyoui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892" name="Google Shape;3892;p538"/>
          <p:cNvSpPr txBox="1"/>
          <p:nvPr/>
        </p:nvSpPr>
        <p:spPr>
          <a:xfrm>
            <a:off x="1007533" y="3959225"/>
            <a:ext cx="10176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Intercède pour nous tous</a:t>
            </a:r>
          </a:p>
          <a:p>
            <a:pPr lvl="0" algn="ctr">
              <a:buClr>
                <a:srgbClr val="FFFFFF"/>
              </a:buClr>
              <a:buSzPts val="3200"/>
            </a:pPr>
            <a:r>
              <a:rPr lang="fr-FR" sz="3200" b="1" dirty="0">
                <a:latin typeface="Book Antiqua"/>
                <a:ea typeface="Book Antiqua"/>
                <a:cs typeface="Book Antiqua"/>
                <a:sym typeface="Book Antiqua"/>
              </a:rPr>
              <a:t>Ô archange pur Michel</a:t>
            </a:r>
          </a:p>
          <a:p>
            <a:pPr lvl="0" algn="ctr">
              <a:buClr>
                <a:srgbClr val="FFFFFF"/>
              </a:buClr>
              <a:buSzPts val="3200"/>
            </a:pPr>
            <a:r>
              <a:rPr lang="fr-FR" sz="3200" b="1" dirty="0">
                <a:latin typeface="Book Antiqua"/>
                <a:ea typeface="Book Antiqua"/>
                <a:cs typeface="Book Antiqua"/>
                <a:sym typeface="Book Antiqua"/>
              </a:rPr>
              <a:t>Ô toi le chef des célestes</a:t>
            </a:r>
          </a:p>
          <a:p>
            <a:pPr lvl="0" algn="ctr">
              <a:buClr>
                <a:srgbClr val="FFFFFF"/>
              </a:buClr>
              <a:buSzPts val="3200"/>
            </a:pPr>
            <a:r>
              <a:rPr lang="fr-FR" sz="3200" b="1" dirty="0">
                <a:latin typeface="Book Antiqua"/>
                <a:ea typeface="Book Antiqua"/>
                <a:cs typeface="Book Antiqua"/>
                <a:sym typeface="Book Antiqua"/>
              </a:rPr>
              <a:t>Pour qu’Il nous pardonne nos péchés</a:t>
            </a:r>
          </a:p>
        </p:txBody>
      </p:sp>
    </p:spTree>
    <p:extLst>
      <p:ext uri="{BB962C8B-B14F-4D97-AF65-F5344CB8AC3E}">
        <p14:creationId xmlns:p14="http://schemas.microsoft.com/office/powerpoint/2010/main" val="872459026"/>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Shape 3897"/>
        <p:cNvGrpSpPr/>
        <p:nvPr/>
      </p:nvGrpSpPr>
      <p:grpSpPr>
        <a:xfrm>
          <a:off x="0" y="0"/>
          <a:ext cx="0" cy="0"/>
          <a:chOff x="0" y="0"/>
          <a:chExt cx="0" cy="0"/>
        </a:xfrm>
      </p:grpSpPr>
      <p:sp>
        <p:nvSpPr>
          <p:cNvPr id="3898" name="Google Shape;3898;p539"/>
          <p:cNvSpPr txBox="1"/>
          <p:nvPr/>
        </p:nvSpPr>
        <p:spPr>
          <a:xfrm>
            <a:off x="6864349" y="341312"/>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سبع سنين أكملها، القديس جيؤرجيوس، السبعين ملكاً المنافقين، يحكمون عليه كل يوم</a:t>
            </a:r>
            <a:endParaRPr b="1"/>
          </a:p>
        </p:txBody>
      </p:sp>
      <p:sp>
        <p:nvSpPr>
          <p:cNvPr id="3899" name="Google Shape;3899;p539"/>
          <p:cNvSpPr txBox="1"/>
          <p:nvPr/>
        </p:nvSpPr>
        <p:spPr>
          <a:xfrm>
            <a:off x="431800" y="333375"/>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err="1">
                <a:latin typeface="CS Avva Shenouda" panose="020B7200000000000000" pitchFamily="34" charset="0"/>
                <a:ea typeface="Arial"/>
                <a:cs typeface="Arial"/>
                <a:sym typeface="Arial"/>
              </a:rPr>
              <a:t>Sasf</a:t>
            </a:r>
            <a:r>
              <a:rPr lang="en-US" sz="3600" b="1" i="0" u="none" dirty="0">
                <a:latin typeface="CS Avva Shenouda" panose="020B7200000000000000" pitchFamily="34" charset="0"/>
                <a:ea typeface="Arial"/>
                <a:cs typeface="Arial"/>
                <a:sym typeface="Arial"/>
              </a:rPr>
              <a:t> (=z) `</a:t>
            </a:r>
            <a:r>
              <a:rPr lang="en-US" sz="3600" b="1" i="0" u="none" dirty="0" err="1">
                <a:latin typeface="CS Avva Shenouda" panose="020B7200000000000000" pitchFamily="34" charset="0"/>
                <a:ea typeface="Arial"/>
                <a:cs typeface="Arial"/>
                <a:sym typeface="Arial"/>
              </a:rPr>
              <a:t>nrompi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afjokou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a:t>
            </a:r>
            <a:r>
              <a:rPr lang="en-US" sz="3600" b="1" i="0" u="none" dirty="0">
                <a:latin typeface="CS Avva Shenouda" panose="020B7200000000000000" pitchFamily="34" charset="0"/>
                <a:ea typeface="Arial"/>
                <a:cs typeface="Arial"/>
                <a:sym typeface="Arial"/>
              </a:rPr>
              <a:t>=e=;=u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pi`sbe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n`anomoc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eu</a:t>
            </a:r>
            <a:r>
              <a:rPr lang="en-US" sz="3600" b="1" i="0" u="none" dirty="0">
                <a:latin typeface="CS Avva Shenouda" panose="020B7200000000000000" pitchFamily="34" charset="0"/>
                <a:ea typeface="Arial"/>
                <a:cs typeface="Arial"/>
                <a:sym typeface="Arial"/>
              </a:rPr>
              <a:t>]hap `</a:t>
            </a:r>
            <a:r>
              <a:rPr lang="en-US" sz="3600" b="1" i="0" u="none" dirty="0" err="1">
                <a:latin typeface="CS Avva Shenouda" panose="020B7200000000000000" pitchFamily="34" charset="0"/>
                <a:ea typeface="Arial"/>
                <a:cs typeface="Arial"/>
                <a:sym typeface="Arial"/>
              </a:rPr>
              <a:t>erof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mmyni</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00" name="Google Shape;3900;p539"/>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Durant sept années entières</a:t>
            </a:r>
          </a:p>
          <a:p>
            <a:pPr lvl="0" algn="ctr">
              <a:buClr>
                <a:srgbClr val="FFFFFF"/>
              </a:buClr>
              <a:buSzPts val="3200"/>
            </a:pPr>
            <a:r>
              <a:rPr lang="fr-FR" sz="3200" b="1" dirty="0">
                <a:latin typeface="Book Antiqua"/>
                <a:ea typeface="Book Antiqua"/>
                <a:cs typeface="Book Antiqua"/>
                <a:sym typeface="Book Antiqua"/>
              </a:rPr>
              <a:t>Saint Georges avait enduré</a:t>
            </a:r>
          </a:p>
          <a:p>
            <a:pPr lvl="0" algn="ctr">
              <a:buClr>
                <a:srgbClr val="FFFFFF"/>
              </a:buClr>
              <a:buSzPts val="3200"/>
            </a:pPr>
            <a:r>
              <a:rPr lang="fr-FR" sz="3200" b="1" dirty="0">
                <a:latin typeface="Book Antiqua"/>
                <a:ea typeface="Book Antiqua"/>
                <a:cs typeface="Book Antiqua"/>
                <a:sym typeface="Book Antiqua"/>
              </a:rPr>
              <a:t>Les soixante-dix rois impies</a:t>
            </a:r>
          </a:p>
          <a:p>
            <a:pPr lvl="0" algn="ctr">
              <a:buClr>
                <a:srgbClr val="FFFFFF"/>
              </a:buClr>
              <a:buSzPts val="3200"/>
            </a:pPr>
            <a:r>
              <a:rPr lang="fr-FR" sz="3200" b="1" dirty="0">
                <a:latin typeface="Book Antiqua"/>
                <a:ea typeface="Book Antiqua"/>
                <a:cs typeface="Book Antiqua"/>
                <a:sym typeface="Book Antiqua"/>
              </a:rPr>
              <a:t>Qui le jugeaient tous les jours</a:t>
            </a:r>
          </a:p>
        </p:txBody>
      </p:sp>
    </p:spTree>
    <p:extLst>
      <p:ext uri="{BB962C8B-B14F-4D97-AF65-F5344CB8AC3E}">
        <p14:creationId xmlns:p14="http://schemas.microsoft.com/office/powerpoint/2010/main" val="3065780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بصلوات موسى رئيس الأنبياء يا رب أنعم لنا بمغفرة خطايانا.</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nieu,y</a:t>
            </a:r>
            <a:r>
              <a:rPr lang="fr-FR" sz="3600" b="1" dirty="0">
                <a:latin typeface="CS Avva Shenouda" pitchFamily="34" charset="0"/>
              </a:rPr>
              <a:t> </a:t>
            </a:r>
            <a:r>
              <a:rPr lang="fr-FR" sz="3600" b="1">
                <a:latin typeface="CS Avva Shenouda" pitchFamily="34" charset="0"/>
              </a:rPr>
              <a:t>@ `nte Mw`ucyc piar,y`provytyc @ ``P¡ `ari`hmot </a:t>
            </a:r>
            <a:r>
              <a:rPr lang="fr-FR" sz="3600" b="1" dirty="0">
                <a:latin typeface="CS Avva Shenouda" pitchFamily="34" charset="0"/>
              </a:rPr>
              <a:t>nan </a:t>
            </a:r>
            <a:r>
              <a:rPr lang="fr-FR" sz="3600" b="1">
                <a:latin typeface="CS Avva Shenouda" pitchFamily="34" charset="0"/>
              </a:rPr>
              <a:t>@ `mpi,w `ebol `nte </a:t>
            </a:r>
            <a:r>
              <a:rPr lang="fr-FR" sz="3600" b="1" dirty="0" err="1">
                <a:latin typeface="CS Avva Shenouda" pitchFamily="34" charset="0"/>
              </a:rPr>
              <a:t>nennobi</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Par les prières de</a:t>
            </a:r>
          </a:p>
          <a:p>
            <a:pPr algn="ctr"/>
            <a:r>
              <a:rPr lang="fr-FR" sz="3200" b="1" dirty="0">
                <a:latin typeface="Book Antiqua" pitchFamily="18" charset="0"/>
              </a:rPr>
              <a:t>Moïse chef des prophètes</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2315327594"/>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Shape 3905"/>
        <p:cNvGrpSpPr/>
        <p:nvPr/>
      </p:nvGrpSpPr>
      <p:grpSpPr>
        <a:xfrm>
          <a:off x="0" y="0"/>
          <a:ext cx="0" cy="0"/>
          <a:chOff x="0" y="0"/>
          <a:chExt cx="0" cy="0"/>
        </a:xfrm>
      </p:grpSpPr>
      <p:sp>
        <p:nvSpPr>
          <p:cNvPr id="3906" name="Google Shape;3906;p540"/>
          <p:cNvSpPr txBox="1"/>
          <p:nvPr/>
        </p:nvSpPr>
        <p:spPr>
          <a:xfrm>
            <a:off x="6864349" y="772290"/>
            <a:ext cx="5164800" cy="255450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000" b="1" i="0" u="none" dirty="0" err="1">
                <a:latin typeface="Calibri"/>
                <a:ea typeface="Calibri"/>
                <a:cs typeface="Calibri"/>
                <a:sym typeface="Calibri"/>
              </a:rPr>
              <a:t>ولم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يقدروا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يميلوا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أفكاره</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ولا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إيمانه</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المستقيم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ولا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عظم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محبته</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في</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المسيح</a:t>
            </a:r>
            <a:endParaRPr sz="1600" b="1" dirty="0"/>
          </a:p>
        </p:txBody>
      </p:sp>
      <p:sp>
        <p:nvSpPr>
          <p:cNvPr id="3907" name="Google Shape;3907;p540"/>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Mpou`svwnh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mpeflogicmoc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oude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pefnah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etcoutwn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oude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tefnis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n`agapy</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eqoun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e`pouro</a:t>
            </a:r>
            <a:r>
              <a:rPr lang="en-US" sz="3600" b="1" i="0" u="none" dirty="0">
                <a:latin typeface="CS Avva Shenouda" panose="020B7200000000000000" pitchFamily="34" charset="0"/>
                <a:ea typeface="Arial"/>
                <a:cs typeface="Arial"/>
                <a:sym typeface="Arial"/>
              </a:rPr>
              <a:t> P=,=c.</a:t>
            </a:r>
            <a:endParaRPr b="1" dirty="0">
              <a:latin typeface="CS Avva Shenouda" panose="020B7200000000000000" pitchFamily="34" charset="0"/>
            </a:endParaRPr>
          </a:p>
        </p:txBody>
      </p:sp>
      <p:sp>
        <p:nvSpPr>
          <p:cNvPr id="3908" name="Google Shape;3908;p540"/>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Ils n’ont pas pu détourner</a:t>
            </a:r>
          </a:p>
          <a:p>
            <a:pPr lvl="0" algn="ctr">
              <a:buClr>
                <a:srgbClr val="FFFFFF"/>
              </a:buClr>
              <a:buSzPts val="3200"/>
            </a:pPr>
            <a:r>
              <a:rPr lang="fr-FR" sz="3200" b="1" dirty="0">
                <a:latin typeface="Book Antiqua"/>
                <a:ea typeface="Book Antiqua"/>
                <a:cs typeface="Book Antiqua"/>
                <a:sym typeface="Book Antiqua"/>
              </a:rPr>
              <a:t>Ses idées, ni sa vraie Foi</a:t>
            </a:r>
          </a:p>
          <a:p>
            <a:pPr lvl="0" algn="ctr">
              <a:buClr>
                <a:srgbClr val="FFFFFF"/>
              </a:buClr>
              <a:buSzPts val="3200"/>
            </a:pPr>
            <a:r>
              <a:rPr lang="fr-FR" sz="3200" b="1" dirty="0">
                <a:latin typeface="Book Antiqua"/>
                <a:ea typeface="Book Antiqua"/>
                <a:cs typeface="Book Antiqua"/>
                <a:sym typeface="Book Antiqua"/>
              </a:rPr>
              <a:t>Et ni son très grand amour</a:t>
            </a:r>
          </a:p>
          <a:p>
            <a:pPr lvl="0" algn="ctr">
              <a:buClr>
                <a:srgbClr val="FFFFFF"/>
              </a:buClr>
              <a:buSzPts val="3200"/>
            </a:pPr>
            <a:r>
              <a:rPr lang="fr-FR" sz="3200" b="1" dirty="0">
                <a:latin typeface="Book Antiqua"/>
                <a:ea typeface="Book Antiqua"/>
                <a:cs typeface="Book Antiqua"/>
                <a:sym typeface="Book Antiqua"/>
              </a:rPr>
              <a:t>Pour le Roi, le Christ Messie</a:t>
            </a:r>
          </a:p>
        </p:txBody>
      </p:sp>
    </p:spTree>
    <p:extLst>
      <p:ext uri="{BB962C8B-B14F-4D97-AF65-F5344CB8AC3E}">
        <p14:creationId xmlns:p14="http://schemas.microsoft.com/office/powerpoint/2010/main" val="1933425946"/>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541"/>
          <p:cNvSpPr txBox="1"/>
          <p:nvPr/>
        </p:nvSpPr>
        <p:spPr>
          <a:xfrm>
            <a:off x="6864349" y="718671"/>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وكان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يرتل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داود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قائلاً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أحاط</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جميع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الأمم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لكن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بإسم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يسوع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إلهي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انتقمت</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منهم</a:t>
            </a:r>
            <a:r>
              <a:rPr lang="en-US" sz="4400" b="1" i="0" u="none" dirty="0">
                <a:latin typeface="Calibri"/>
                <a:ea typeface="Calibri"/>
                <a:cs typeface="Calibri"/>
                <a:sym typeface="Calibri"/>
              </a:rPr>
              <a:t>.</a:t>
            </a:r>
            <a:endParaRPr b="1" dirty="0"/>
          </a:p>
        </p:txBody>
      </p:sp>
      <p:sp>
        <p:nvSpPr>
          <p:cNvPr id="3915" name="Google Shape;3915;p541"/>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200"/>
              <a:buFont typeface="Arial"/>
              <a:buNone/>
            </a:pPr>
            <a:r>
              <a:rPr lang="en-US" sz="3600" b="1" i="0" u="none" dirty="0" err="1">
                <a:latin typeface="CS Avva Shenouda" panose="020B7200000000000000" pitchFamily="34" charset="0"/>
                <a:ea typeface="Arial"/>
                <a:cs typeface="Arial"/>
                <a:sym typeface="Arial"/>
              </a:rPr>
              <a:t>Naf`er'alin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Dauid</a:t>
            </a:r>
            <a:r>
              <a:rPr lang="en-US" sz="3600" b="1" i="0" u="none" dirty="0">
                <a:latin typeface="CS Avva Shenouda" panose="020B7200000000000000" pitchFamily="34" charset="0"/>
                <a:ea typeface="Arial"/>
                <a:cs typeface="Arial"/>
                <a:sym typeface="Arial"/>
              </a:rPr>
              <a:t>@ je </a:t>
            </a:r>
            <a:r>
              <a:rPr lang="en-US" sz="3600" b="1" i="0" u="none" dirty="0" err="1">
                <a:latin typeface="CS Avva Shenouda" panose="020B7200000000000000" pitchFamily="34" charset="0"/>
                <a:ea typeface="Arial"/>
                <a:cs typeface="Arial"/>
                <a:sym typeface="Arial"/>
              </a:rPr>
              <a:t>aukw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eroi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nje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tyrou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alla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vran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a:t>
            </a:r>
            <a:r>
              <a:rPr lang="en-US" sz="3600" b="1" i="0" u="none" dirty="0">
                <a:latin typeface="CS Avva Shenouda" panose="020B7200000000000000" pitchFamily="34" charset="0"/>
                <a:ea typeface="Arial"/>
                <a:cs typeface="Arial"/>
                <a:sym typeface="Arial"/>
              </a:rPr>
              <a:t>=y=c </a:t>
            </a:r>
            <a:r>
              <a:rPr lang="en-US" sz="3600" b="1" i="0" u="none" dirty="0" err="1">
                <a:latin typeface="CS Avva Shenouda" panose="020B7200000000000000" pitchFamily="34" charset="0"/>
                <a:ea typeface="Arial"/>
                <a:cs typeface="Arial"/>
                <a:sym typeface="Arial"/>
              </a:rPr>
              <a:t>panou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ai</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a:t>
            </a: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m`psis</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nemwou</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16" name="Google Shape;3916;p541"/>
          <p:cNvSpPr txBox="1"/>
          <p:nvPr/>
        </p:nvSpPr>
        <p:spPr>
          <a:xfrm>
            <a:off x="1786467" y="3959225"/>
            <a:ext cx="8544800" cy="2062063"/>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Il chantait avec David</a:t>
            </a:r>
          </a:p>
          <a:p>
            <a:pPr lvl="0" algn="ctr">
              <a:buClr>
                <a:srgbClr val="FFFFFF"/>
              </a:buClr>
              <a:buSzPts val="3200"/>
            </a:pPr>
            <a:r>
              <a:rPr lang="fr-FR" sz="3200" b="1" dirty="0">
                <a:latin typeface="Book Antiqua"/>
                <a:ea typeface="Book Antiqua"/>
                <a:cs typeface="Book Antiqua"/>
                <a:sym typeface="Book Antiqua"/>
              </a:rPr>
              <a:t>Les nations m’avaient cerné</a:t>
            </a:r>
          </a:p>
          <a:p>
            <a:pPr lvl="0" algn="ctr">
              <a:buClr>
                <a:srgbClr val="FFFFFF"/>
              </a:buClr>
              <a:buSzPts val="3200"/>
            </a:pPr>
            <a:r>
              <a:rPr lang="fr-FR" sz="3200" b="1" dirty="0">
                <a:latin typeface="Book Antiqua"/>
                <a:ea typeface="Book Antiqua"/>
                <a:cs typeface="Book Antiqua"/>
                <a:sym typeface="Book Antiqua"/>
              </a:rPr>
              <a:t>Au nom de Jésus mon Dieu</a:t>
            </a:r>
          </a:p>
          <a:p>
            <a:pPr lvl="0" algn="ctr">
              <a:buClr>
                <a:srgbClr val="FFFFFF"/>
              </a:buClr>
              <a:buSzPts val="3200"/>
            </a:pPr>
            <a:r>
              <a:rPr lang="fr-FR" sz="3200" b="1" dirty="0">
                <a:latin typeface="Book Antiqua"/>
                <a:ea typeface="Book Antiqua"/>
                <a:cs typeface="Book Antiqua"/>
                <a:sym typeface="Book Antiqua"/>
              </a:rPr>
              <a:t>Je les ai toutes détruites</a:t>
            </a:r>
          </a:p>
        </p:txBody>
      </p:sp>
    </p:spTree>
    <p:extLst>
      <p:ext uri="{BB962C8B-B14F-4D97-AF65-F5344CB8AC3E}">
        <p14:creationId xmlns:p14="http://schemas.microsoft.com/office/powerpoint/2010/main" val="204887699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Shape 3921"/>
        <p:cNvGrpSpPr/>
        <p:nvPr/>
      </p:nvGrpSpPr>
      <p:grpSpPr>
        <a:xfrm>
          <a:off x="0" y="0"/>
          <a:ext cx="0" cy="0"/>
          <a:chOff x="0" y="0"/>
          <a:chExt cx="0" cy="0"/>
        </a:xfrm>
      </p:grpSpPr>
      <p:sp>
        <p:nvSpPr>
          <p:cNvPr id="3922" name="Google Shape;3922;p542"/>
          <p:cNvSpPr txBox="1"/>
          <p:nvPr/>
        </p:nvSpPr>
        <p:spPr>
          <a:xfrm>
            <a:off x="6864349" y="700282"/>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عظيمة هي كرامتك، يا سيدي الملك جيؤرجيوس، المسيح يفرح معك، في أورشليم السمائية</a:t>
            </a:r>
            <a:endParaRPr b="1"/>
          </a:p>
        </p:txBody>
      </p:sp>
      <p:sp>
        <p:nvSpPr>
          <p:cNvPr id="3923" name="Google Shape;3923;p542"/>
          <p:cNvSpPr txBox="1"/>
          <p:nvPr/>
        </p:nvSpPr>
        <p:spPr>
          <a:xfrm>
            <a:off x="431800" y="692345"/>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Ounis</a:t>
            </a:r>
            <a:r>
              <a:rPr lang="en-US" sz="3600" b="1" i="0" u="none" dirty="0">
                <a:latin typeface="CS Avva Shenouda" panose="020B7200000000000000" pitchFamily="34" charset="0"/>
                <a:ea typeface="Arial"/>
                <a:cs typeface="Arial"/>
                <a:sym typeface="Arial"/>
              </a:rPr>
              <a:t>] gar </a:t>
            </a:r>
            <a:r>
              <a:rPr lang="en-US" sz="3600" b="1" i="0" u="none" dirty="0" err="1">
                <a:latin typeface="CS Avva Shenouda" panose="020B7200000000000000" pitchFamily="34" charset="0"/>
                <a:ea typeface="Arial"/>
                <a:cs typeface="Arial"/>
                <a:sym typeface="Arial"/>
              </a:rPr>
              <a:t>pe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pektaio</a:t>
            </a:r>
            <a:r>
              <a:rPr lang="en-US" sz="3600" b="1" i="0" u="none" dirty="0">
                <a:latin typeface="CS Avva Shenouda" panose="020B7200000000000000" pitchFamily="34" charset="0"/>
                <a:ea typeface="Arial"/>
                <a:cs typeface="Arial"/>
                <a:sym typeface="Arial"/>
              </a:rPr>
              <a:t>@ `w pa=o=c `</a:t>
            </a:r>
            <a:r>
              <a:rPr lang="en-US" sz="3600" b="1" i="0" u="none" dirty="0" err="1">
                <a:latin typeface="CS Avva Shenouda" panose="020B7200000000000000" pitchFamily="34" charset="0"/>
                <a:ea typeface="Arial"/>
                <a:cs typeface="Arial"/>
                <a:sym typeface="Arial"/>
              </a:rPr>
              <a:t>pouro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 `ere P=,=c </a:t>
            </a:r>
            <a:r>
              <a:rPr lang="en-US" sz="3600" b="1" i="0" u="none" dirty="0" err="1">
                <a:latin typeface="CS Avva Shenouda" panose="020B7200000000000000" pitchFamily="34" charset="0"/>
                <a:ea typeface="Arial"/>
                <a:cs typeface="Arial"/>
                <a:sym typeface="Arial"/>
              </a:rPr>
              <a:t>rasi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nemak</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Ieroucalym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tve</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24" name="Google Shape;3924;p542"/>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Et très grand est ton honneur</a:t>
            </a:r>
          </a:p>
          <a:p>
            <a:pPr lvl="0" algn="ctr">
              <a:buClr>
                <a:srgbClr val="FFFFFF"/>
              </a:buClr>
              <a:buSzPts val="3200"/>
            </a:pPr>
            <a:r>
              <a:rPr lang="fr-FR" sz="3200" b="1" dirty="0">
                <a:latin typeface="Book Antiqua"/>
                <a:ea typeface="Book Antiqua"/>
                <a:cs typeface="Book Antiqua"/>
                <a:sym typeface="Book Antiqua"/>
              </a:rPr>
              <a:t>Ô mon maître le roi Georges</a:t>
            </a:r>
          </a:p>
          <a:p>
            <a:pPr lvl="0" algn="ctr">
              <a:buClr>
                <a:srgbClr val="FFFFFF"/>
              </a:buClr>
              <a:buSzPts val="3200"/>
            </a:pPr>
            <a:r>
              <a:rPr lang="fr-FR" sz="3200" b="1" dirty="0">
                <a:latin typeface="Book Antiqua"/>
                <a:ea typeface="Book Antiqua"/>
                <a:cs typeface="Book Antiqua"/>
                <a:sym typeface="Book Antiqua"/>
              </a:rPr>
              <a:t>Christ se réjouit avec toi</a:t>
            </a:r>
          </a:p>
          <a:p>
            <a:pPr lvl="0" algn="ctr">
              <a:buClr>
                <a:srgbClr val="FFFFFF"/>
              </a:buClr>
              <a:buSzPts val="3200"/>
            </a:pPr>
            <a:r>
              <a:rPr lang="fr-FR" sz="3200" b="1" dirty="0">
                <a:latin typeface="Book Antiqua"/>
                <a:ea typeface="Book Antiqua"/>
                <a:cs typeface="Book Antiqua"/>
                <a:sym typeface="Book Antiqua"/>
              </a:rPr>
              <a:t>Dans Jérusalem céleste</a:t>
            </a:r>
          </a:p>
        </p:txBody>
      </p:sp>
    </p:spTree>
    <p:extLst>
      <p:ext uri="{BB962C8B-B14F-4D97-AF65-F5344CB8AC3E}">
        <p14:creationId xmlns:p14="http://schemas.microsoft.com/office/powerpoint/2010/main" val="1836390621"/>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Shape 3929"/>
        <p:cNvGrpSpPr/>
        <p:nvPr/>
      </p:nvGrpSpPr>
      <p:grpSpPr>
        <a:xfrm>
          <a:off x="0" y="0"/>
          <a:ext cx="0" cy="0"/>
          <a:chOff x="0" y="0"/>
          <a:chExt cx="0" cy="0"/>
        </a:xfrm>
      </p:grpSpPr>
      <p:sp>
        <p:nvSpPr>
          <p:cNvPr id="3930" name="Google Shape;3930;p543"/>
          <p:cNvSpPr txBox="1"/>
          <p:nvPr/>
        </p:nvSpPr>
        <p:spPr>
          <a:xfrm>
            <a:off x="6864349" y="751384"/>
            <a:ext cx="5164800" cy="255450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200"/>
              <a:buFont typeface="Calibri"/>
              <a:buNone/>
            </a:pPr>
            <a:r>
              <a:rPr lang="en-US" sz="4000" b="1" i="0" u="none" dirty="0" err="1">
                <a:latin typeface="Calibri"/>
                <a:ea typeface="Calibri"/>
                <a:cs typeface="Calibri"/>
                <a:sym typeface="Calibri"/>
              </a:rPr>
              <a:t>السلام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أيها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الشهيد</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السلام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للشجاع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المجاهد</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السلام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لللابس</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الجهاد</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سيدي</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جيؤرجيوس</a:t>
            </a:r>
            <a:endParaRPr sz="1600" b="1" dirty="0"/>
          </a:p>
        </p:txBody>
      </p:sp>
      <p:sp>
        <p:nvSpPr>
          <p:cNvPr id="3931" name="Google Shape;3931;p543"/>
          <p:cNvSpPr txBox="1"/>
          <p:nvPr/>
        </p:nvSpPr>
        <p:spPr>
          <a:xfrm>
            <a:off x="431800" y="743447"/>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&lt;ere </a:t>
            </a:r>
            <a:r>
              <a:rPr lang="en-US" sz="3600" b="1" i="0" u="none" dirty="0" err="1">
                <a:latin typeface="CS Avva Shenouda" panose="020B7200000000000000" pitchFamily="34" charset="0"/>
                <a:ea typeface="Arial"/>
                <a:cs typeface="Arial"/>
                <a:sym typeface="Arial"/>
              </a:rPr>
              <a:t>nak</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pimarturoc</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piswij</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ngenneoc</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pi`a;lovoroc</a:t>
            </a:r>
            <a:r>
              <a:rPr lang="en-US" sz="3600" b="1" i="0" u="none" dirty="0">
                <a:latin typeface="CS Avva Shenouda" panose="020B7200000000000000" pitchFamily="34" charset="0"/>
                <a:ea typeface="Arial"/>
                <a:cs typeface="Arial"/>
                <a:sym typeface="Arial"/>
              </a:rPr>
              <a:t>@ pa=o=c `</a:t>
            </a:r>
            <a:r>
              <a:rPr lang="en-US" sz="3600" b="1" i="0" u="none" dirty="0" err="1">
                <a:latin typeface="CS Avva Shenouda" panose="020B7200000000000000" pitchFamily="34" charset="0"/>
                <a:ea typeface="Arial"/>
                <a:cs typeface="Arial"/>
                <a:sym typeface="Arial"/>
              </a:rPr>
              <a:t>pouro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32" name="Google Shape;3932;p543"/>
          <p:cNvSpPr txBox="1"/>
          <p:nvPr/>
        </p:nvSpPr>
        <p:spPr>
          <a:xfrm>
            <a:off x="1786467" y="3959225"/>
            <a:ext cx="85448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Salut à toi ô martyr, </a:t>
            </a:r>
          </a:p>
          <a:p>
            <a:pPr lvl="0" algn="ctr">
              <a:buClr>
                <a:srgbClr val="FFFFFF"/>
              </a:buClr>
              <a:buSzPts val="3200"/>
            </a:pPr>
            <a:r>
              <a:rPr lang="fr-FR" sz="3200" b="1" dirty="0">
                <a:latin typeface="Book Antiqua"/>
                <a:ea typeface="Book Antiqua"/>
                <a:cs typeface="Book Antiqua"/>
                <a:sym typeface="Book Antiqua"/>
              </a:rPr>
              <a:t>salut courageux héros, </a:t>
            </a:r>
          </a:p>
          <a:p>
            <a:pPr lvl="0" algn="ctr">
              <a:buClr>
                <a:srgbClr val="FFFFFF"/>
              </a:buClr>
              <a:buSzPts val="3200"/>
            </a:pPr>
            <a:r>
              <a:rPr lang="fr-FR" sz="3200" b="1" dirty="0">
                <a:latin typeface="Book Antiqua"/>
                <a:ea typeface="Book Antiqua"/>
                <a:cs typeface="Book Antiqua"/>
                <a:sym typeface="Book Antiqua"/>
              </a:rPr>
              <a:t>salut au persévérant, </a:t>
            </a:r>
          </a:p>
          <a:p>
            <a:pPr lvl="0" algn="ctr">
              <a:buClr>
                <a:srgbClr val="FFFFFF"/>
              </a:buClr>
              <a:buSzPts val="3200"/>
            </a:pPr>
            <a:r>
              <a:rPr lang="fr-FR" sz="3200" b="1" dirty="0">
                <a:latin typeface="Book Antiqua"/>
                <a:ea typeface="Book Antiqua"/>
                <a:cs typeface="Book Antiqua"/>
                <a:sym typeface="Book Antiqua"/>
              </a:rPr>
              <a:t>mon seigneur le roi Georges.</a:t>
            </a:r>
          </a:p>
        </p:txBody>
      </p:sp>
    </p:spTree>
    <p:extLst>
      <p:ext uri="{BB962C8B-B14F-4D97-AF65-F5344CB8AC3E}">
        <p14:creationId xmlns:p14="http://schemas.microsoft.com/office/powerpoint/2010/main" val="1618212251"/>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Shape 3937"/>
        <p:cNvGrpSpPr/>
        <p:nvPr/>
      </p:nvGrpSpPr>
      <p:grpSpPr>
        <a:xfrm>
          <a:off x="0" y="0"/>
          <a:ext cx="0" cy="0"/>
          <a:chOff x="0" y="0"/>
          <a:chExt cx="0" cy="0"/>
        </a:xfrm>
      </p:grpSpPr>
      <p:sp>
        <p:nvSpPr>
          <p:cNvPr id="3938" name="Google Shape;3938;p544"/>
          <p:cNvSpPr txBox="1"/>
          <p:nvPr/>
        </p:nvSpPr>
        <p:spPr>
          <a:xfrm>
            <a:off x="6864349" y="718671"/>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latin typeface="Calibri"/>
                <a:ea typeface="Calibri"/>
                <a:cs typeface="Calibri"/>
                <a:sym typeface="Calibri"/>
              </a:rPr>
              <a:t>أطلب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الرب</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أيها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الشهيد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المجاهد</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سيدي</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الملك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جيؤرجيوس</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ليغفر</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لنا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خطايانا</a:t>
            </a:r>
            <a:r>
              <a:rPr lang="en-US" sz="4400" b="1" i="0" u="none" dirty="0">
                <a:latin typeface="Calibri"/>
                <a:ea typeface="Calibri"/>
                <a:cs typeface="Calibri"/>
                <a:sym typeface="Calibri"/>
              </a:rPr>
              <a:t>.</a:t>
            </a:r>
            <a:endParaRPr b="1" dirty="0"/>
          </a:p>
        </p:txBody>
      </p:sp>
      <p:sp>
        <p:nvSpPr>
          <p:cNvPr id="3939" name="Google Shape;3939;p544"/>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a:t>
            </a:r>
            <a:r>
              <a:rPr lang="en-US" sz="3600" b="1" i="0" u="none" dirty="0" err="1">
                <a:latin typeface="CS Avva Shenouda" panose="020B7200000000000000" pitchFamily="34" charset="0"/>
                <a:ea typeface="Arial"/>
                <a:cs typeface="Arial"/>
                <a:sym typeface="Arial"/>
              </a:rPr>
              <a:t>Twbh</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t>
            </a:r>
            <a:r>
              <a:rPr lang="en-US" sz="3600" b="1" i="0" u="none" dirty="0">
                <a:latin typeface="CS Avva Shenouda" panose="020B7200000000000000" pitchFamily="34" charset="0"/>
                <a:ea typeface="Arial"/>
                <a:cs typeface="Arial"/>
                <a:sym typeface="Arial"/>
              </a:rPr>
              <a:t>=o=c `</a:t>
            </a:r>
            <a:r>
              <a:rPr lang="en-US" sz="3600" b="1" i="0" u="none" dirty="0" err="1">
                <a:latin typeface="CS Avva Shenouda" panose="020B7200000000000000" pitchFamily="34" charset="0"/>
                <a:ea typeface="Arial"/>
                <a:cs typeface="Arial"/>
                <a:sym typeface="Arial"/>
              </a:rPr>
              <a:t>e`hryi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 `w </a:t>
            </a:r>
            <a:r>
              <a:rPr lang="en-US" sz="3600" b="1" i="0" u="none" dirty="0" err="1">
                <a:latin typeface="CS Avva Shenouda" panose="020B7200000000000000" pitchFamily="34" charset="0"/>
                <a:ea typeface="Arial"/>
                <a:cs typeface="Arial"/>
                <a:sym typeface="Arial"/>
              </a:rPr>
              <a:t>pi`a;lovoroc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mmarturoc</a:t>
            </a:r>
            <a:r>
              <a:rPr lang="en-US" sz="3600" b="1" i="0" u="none" dirty="0">
                <a:latin typeface="CS Avva Shenouda" panose="020B7200000000000000" pitchFamily="34" charset="0"/>
                <a:ea typeface="Arial"/>
                <a:cs typeface="Arial"/>
                <a:sym typeface="Arial"/>
              </a:rPr>
              <a:t> @pa=o=c `</a:t>
            </a:r>
            <a:r>
              <a:rPr lang="en-US" sz="3600" b="1" i="0" u="none" dirty="0" err="1">
                <a:latin typeface="CS Avva Shenouda" panose="020B7200000000000000" pitchFamily="34" charset="0"/>
                <a:ea typeface="Arial"/>
                <a:cs typeface="Arial"/>
                <a:sym typeface="Arial"/>
              </a:rPr>
              <a:t>pouro</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Ge`wrgioc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40" name="Google Shape;3940;p544"/>
          <p:cNvSpPr txBox="1"/>
          <p:nvPr/>
        </p:nvSpPr>
        <p:spPr>
          <a:xfrm>
            <a:off x="1200149" y="3959225"/>
            <a:ext cx="98892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Implore le Seigneur pour nous,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le persévérant martyr,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Ô mon Seigneur le roi Georges, </a:t>
            </a:r>
            <a:endParaRPr b="1"/>
          </a:p>
          <a:p>
            <a:pPr marL="0" marR="0" lvl="0" indent="0" algn="ctr" rtl="0">
              <a:lnSpc>
                <a:spcPct val="100000"/>
              </a:lnSpc>
              <a:spcBef>
                <a:spcPts val="0"/>
              </a:spcBef>
              <a:spcAft>
                <a:spcPts val="0"/>
              </a:spcAft>
              <a:buClr>
                <a:srgbClr val="FFFFFF"/>
              </a:buClr>
              <a:buSzPts val="3200"/>
              <a:buFont typeface="Book Antiqua"/>
              <a:buNone/>
            </a:pPr>
            <a:r>
              <a:rPr lang="en-US" sz="3200" b="1" i="0" u="none">
                <a:latin typeface="Book Antiqua"/>
                <a:ea typeface="Book Antiqua"/>
                <a:cs typeface="Book Antiqua"/>
                <a:sym typeface="Book Antiqua"/>
              </a:rPr>
              <a:t>pour qu’Il nous pardonne nos péchés.</a:t>
            </a:r>
            <a:endParaRPr b="1"/>
          </a:p>
        </p:txBody>
      </p:sp>
    </p:spTree>
    <p:extLst>
      <p:ext uri="{BB962C8B-B14F-4D97-AF65-F5344CB8AC3E}">
        <p14:creationId xmlns:p14="http://schemas.microsoft.com/office/powerpoint/2010/main" val="1129386022"/>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Shape 3945"/>
        <p:cNvGrpSpPr/>
        <p:nvPr/>
      </p:nvGrpSpPr>
      <p:grpSpPr>
        <a:xfrm>
          <a:off x="0" y="0"/>
          <a:ext cx="0" cy="0"/>
          <a:chOff x="0" y="0"/>
          <a:chExt cx="0" cy="0"/>
        </a:xfrm>
      </p:grpSpPr>
      <p:sp>
        <p:nvSpPr>
          <p:cNvPr id="3946" name="Google Shape;3946;p545"/>
          <p:cNvSpPr txBox="1"/>
          <p:nvPr/>
        </p:nvSpPr>
        <p:spPr>
          <a:xfrm>
            <a:off x="6864349" y="718671"/>
            <a:ext cx="5164800" cy="267761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200"/>
              <a:buFont typeface="Calibri"/>
              <a:buNone/>
            </a:pPr>
            <a:r>
              <a:rPr lang="en-US" sz="4200" b="1" i="0" u="none">
                <a:latin typeface="Calibri"/>
                <a:ea typeface="Calibri"/>
                <a:cs typeface="Calibri"/>
                <a:sym typeface="Calibri"/>
              </a:rPr>
              <a:t>كونى أنتِ ناظرة علينا فى المواضع العالية التى أنتِ كائنة فيها. يا سيدتنا كلنا والدة الإله العذراء كل حين.</a:t>
            </a:r>
            <a:endParaRPr b="1"/>
          </a:p>
        </p:txBody>
      </p:sp>
      <p:sp>
        <p:nvSpPr>
          <p:cNvPr id="3947" name="Google Shape;3947;p545"/>
          <p:cNvSpPr txBox="1"/>
          <p:nvPr/>
        </p:nvSpPr>
        <p:spPr>
          <a:xfrm>
            <a:off x="431800" y="710734"/>
            <a:ext cx="6240000"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err="1">
                <a:latin typeface="CS Avva Shenouda" panose="020B7200000000000000" pitchFamily="34" charset="0"/>
                <a:ea typeface="Arial"/>
                <a:cs typeface="Arial"/>
                <a:sym typeface="Arial"/>
              </a:rPr>
              <a:t>Swpi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n;o</a:t>
            </a:r>
            <a:r>
              <a:rPr lang="en-US" sz="3600" b="1" i="0" u="none" dirty="0">
                <a:latin typeface="CS Avva Shenouda" panose="020B7200000000000000" pitchFamily="34" charset="0"/>
                <a:ea typeface="Arial"/>
                <a:cs typeface="Arial"/>
                <a:sym typeface="Arial"/>
              </a:rPr>
              <a:t> `ere </a:t>
            </a:r>
            <a:r>
              <a:rPr lang="en-US" sz="3600" b="1" i="0" u="none" dirty="0" err="1">
                <a:latin typeface="CS Avva Shenouda" panose="020B7200000000000000" pitchFamily="34" charset="0"/>
                <a:ea typeface="Arial"/>
                <a:cs typeface="Arial"/>
                <a:sym typeface="Arial"/>
              </a:rPr>
              <a:t>comc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ejwn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qen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nima</a:t>
            </a:r>
            <a:r>
              <a:rPr lang="en-US" sz="3600" b="1" i="0" u="none" dirty="0">
                <a:latin typeface="CS Avva Shenouda" panose="020B7200000000000000" pitchFamily="34" charset="0"/>
                <a:ea typeface="Arial"/>
                <a:cs typeface="Arial"/>
                <a:sym typeface="Arial"/>
              </a:rPr>
              <a:t> et[</a:t>
            </a:r>
            <a:r>
              <a:rPr lang="en-US" sz="3600" b="1" i="0" u="none" dirty="0" err="1">
                <a:latin typeface="CS Avva Shenouda" panose="020B7200000000000000" pitchFamily="34" charset="0"/>
                <a:ea typeface="Arial"/>
                <a:cs typeface="Arial"/>
                <a:sym typeface="Arial"/>
              </a:rPr>
              <a:t>oci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etere,y</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nqytou</a:t>
            </a:r>
            <a:r>
              <a:rPr lang="en-US" sz="3600" b="1" i="0" u="none" dirty="0">
                <a:latin typeface="CS Avva Shenouda" panose="020B7200000000000000" pitchFamily="34" charset="0"/>
                <a:ea typeface="Arial"/>
                <a:cs typeface="Arial"/>
                <a:sym typeface="Arial"/>
              </a:rPr>
              <a:t>@ `w ten=o=c `</a:t>
            </a:r>
            <a:r>
              <a:rPr lang="en-US" sz="3600" b="1" i="0" u="none" dirty="0" err="1">
                <a:latin typeface="CS Avva Shenouda" panose="020B7200000000000000" pitchFamily="34" charset="0"/>
                <a:ea typeface="Arial"/>
                <a:cs typeface="Arial"/>
                <a:sym typeface="Arial"/>
              </a:rPr>
              <a:t>nnyb</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tyren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e`otokoc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etoi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mpar;enoc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ncyou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niben</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48" name="Google Shape;3948;p545"/>
          <p:cNvSpPr txBox="1"/>
          <p:nvPr/>
        </p:nvSpPr>
        <p:spPr>
          <a:xfrm>
            <a:off x="1786467" y="3959225"/>
            <a:ext cx="91100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Aussi sois notre avocate </a:t>
            </a:r>
          </a:p>
          <a:p>
            <a:pPr lvl="0" algn="ctr">
              <a:buClr>
                <a:srgbClr val="FFFFFF"/>
              </a:buClr>
              <a:buSzPts val="3200"/>
            </a:pPr>
            <a:r>
              <a:rPr lang="fr-FR" sz="3200" b="1" dirty="0">
                <a:latin typeface="Book Antiqua"/>
                <a:ea typeface="Book Antiqua"/>
                <a:cs typeface="Book Antiqua"/>
                <a:sym typeface="Book Antiqua"/>
              </a:rPr>
              <a:t>Dans les lieux très élevés </a:t>
            </a:r>
          </a:p>
          <a:p>
            <a:pPr lvl="0" algn="ctr">
              <a:buClr>
                <a:srgbClr val="FFFFFF"/>
              </a:buClr>
              <a:buSzPts val="3200"/>
            </a:pPr>
            <a:r>
              <a:rPr lang="fr-FR" sz="3200" b="1" dirty="0">
                <a:latin typeface="Book Antiqua"/>
                <a:ea typeface="Book Antiqua"/>
                <a:cs typeface="Book Antiqua"/>
                <a:sym typeface="Book Antiqua"/>
              </a:rPr>
              <a:t>Où tu règnes Ô notre Dame</a:t>
            </a:r>
          </a:p>
          <a:p>
            <a:pPr lvl="0" algn="ctr">
              <a:buClr>
                <a:srgbClr val="FFFFFF"/>
              </a:buClr>
              <a:buSzPts val="3200"/>
            </a:pPr>
            <a:r>
              <a:rPr lang="fr-FR" sz="3200" b="1" dirty="0">
                <a:latin typeface="Book Antiqua"/>
                <a:ea typeface="Book Antiqua"/>
                <a:cs typeface="Book Antiqua"/>
                <a:sym typeface="Book Antiqua"/>
              </a:rPr>
              <a:t>Mère de Dieu Ô toujours vierge</a:t>
            </a:r>
          </a:p>
        </p:txBody>
      </p:sp>
    </p:spTree>
    <p:extLst>
      <p:ext uri="{BB962C8B-B14F-4D97-AF65-F5344CB8AC3E}">
        <p14:creationId xmlns:p14="http://schemas.microsoft.com/office/powerpoint/2010/main" val="3835905746"/>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Shape 3953"/>
        <p:cNvGrpSpPr/>
        <p:nvPr/>
      </p:nvGrpSpPr>
      <p:grpSpPr>
        <a:xfrm>
          <a:off x="0" y="0"/>
          <a:ext cx="0" cy="0"/>
          <a:chOff x="0" y="0"/>
          <a:chExt cx="0" cy="0"/>
        </a:xfrm>
      </p:grpSpPr>
      <p:sp>
        <p:nvSpPr>
          <p:cNvPr id="3954" name="Google Shape;3954;p546"/>
          <p:cNvSpPr txBox="1"/>
          <p:nvPr/>
        </p:nvSpPr>
        <p:spPr>
          <a:xfrm>
            <a:off x="6864349" y="768613"/>
            <a:ext cx="5164800" cy="2123618"/>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a:latin typeface="Calibri"/>
                <a:ea typeface="Calibri"/>
                <a:cs typeface="Calibri"/>
                <a:sym typeface="Calibri"/>
              </a:rPr>
              <a:t>إسألى الذى ولدته مخلصنا الصالح أن يرفع عنا هذه الأتعاب ويقرر لنا سلامه. </a:t>
            </a:r>
            <a:endParaRPr b="1"/>
          </a:p>
        </p:txBody>
      </p:sp>
      <p:sp>
        <p:nvSpPr>
          <p:cNvPr id="3955" name="Google Shape;3955;p546"/>
          <p:cNvSpPr txBox="1"/>
          <p:nvPr/>
        </p:nvSpPr>
        <p:spPr>
          <a:xfrm>
            <a:off x="431800" y="760676"/>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¿Ma]ho `</a:t>
            </a:r>
            <a:r>
              <a:rPr lang="en-US" sz="3600" b="1" i="0" u="none" dirty="0" err="1">
                <a:latin typeface="CS Avva Shenouda" panose="020B7200000000000000" pitchFamily="34" charset="0"/>
                <a:ea typeface="Arial"/>
                <a:cs typeface="Arial"/>
                <a:sym typeface="Arial"/>
              </a:rPr>
              <a:t>mvy`etaremacf</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pencwtyr</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n`aga;oc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ntef`wli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nnaiqici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ebolharon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ntefcemni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ntefhiryny</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56" name="Google Shape;3956;p546"/>
          <p:cNvSpPr txBox="1"/>
          <p:nvPr/>
        </p:nvSpPr>
        <p:spPr>
          <a:xfrm>
            <a:off x="1200149" y="3959225"/>
            <a:ext cx="9889200" cy="2062200"/>
          </a:xfrm>
          <a:prstGeom prst="rect">
            <a:avLst/>
          </a:prstGeom>
          <a:noFill/>
          <a:ln>
            <a:noFill/>
          </a:ln>
        </p:spPr>
        <p:txBody>
          <a:bodyPr spcFirstLastPara="1" wrap="square" lIns="91425" tIns="45700" rIns="91425" bIns="45700" anchor="t" anchorCtr="0">
            <a:spAutoFit/>
          </a:bodyPr>
          <a:lstStyle/>
          <a:p>
            <a:pPr lvl="0" algn="ctr">
              <a:buClr>
                <a:srgbClr val="FFFFFF"/>
              </a:buClr>
              <a:buSzPts val="3200"/>
            </a:pPr>
            <a:r>
              <a:rPr lang="fr-FR" sz="3200" b="1" dirty="0">
                <a:latin typeface="Book Antiqua"/>
                <a:ea typeface="Book Antiqua"/>
                <a:cs typeface="Book Antiqua"/>
                <a:sym typeface="Book Antiqua"/>
              </a:rPr>
              <a:t>Implore notre bon Sauveur</a:t>
            </a:r>
          </a:p>
          <a:p>
            <a:pPr lvl="0" algn="ctr">
              <a:buClr>
                <a:srgbClr val="FFFFFF"/>
              </a:buClr>
              <a:buSzPts val="3200"/>
            </a:pPr>
            <a:r>
              <a:rPr lang="fr-FR" sz="3200" b="1" dirty="0">
                <a:latin typeface="Book Antiqua"/>
                <a:ea typeface="Book Antiqua"/>
                <a:cs typeface="Book Antiqua"/>
                <a:sym typeface="Book Antiqua"/>
              </a:rPr>
              <a:t>Celui que tu enfantas</a:t>
            </a:r>
          </a:p>
          <a:p>
            <a:pPr lvl="0" algn="ctr">
              <a:buClr>
                <a:srgbClr val="FFFFFF"/>
              </a:buClr>
              <a:buSzPts val="3200"/>
            </a:pPr>
            <a:r>
              <a:rPr lang="fr-FR" sz="3200" b="1" dirty="0">
                <a:latin typeface="Book Antiqua"/>
                <a:ea typeface="Book Antiqua"/>
                <a:cs typeface="Book Antiqua"/>
                <a:sym typeface="Book Antiqua"/>
              </a:rPr>
              <a:t>Qu’il nous épargne les peines</a:t>
            </a:r>
          </a:p>
          <a:p>
            <a:pPr lvl="0" algn="ctr">
              <a:buClr>
                <a:srgbClr val="FFFFFF"/>
              </a:buClr>
              <a:buSzPts val="3200"/>
            </a:pPr>
            <a:r>
              <a:rPr lang="fr-FR" sz="3200" b="1" dirty="0">
                <a:latin typeface="Book Antiqua"/>
                <a:ea typeface="Book Antiqua"/>
                <a:cs typeface="Book Antiqua"/>
                <a:sym typeface="Book Antiqua"/>
              </a:rPr>
              <a:t>Et qu’il nous donne sa paix</a:t>
            </a:r>
          </a:p>
        </p:txBody>
      </p:sp>
    </p:spTree>
    <p:extLst>
      <p:ext uri="{BB962C8B-B14F-4D97-AF65-F5344CB8AC3E}">
        <p14:creationId xmlns:p14="http://schemas.microsoft.com/office/powerpoint/2010/main" val="138069881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Shape 3961"/>
        <p:cNvGrpSpPr/>
        <p:nvPr/>
      </p:nvGrpSpPr>
      <p:grpSpPr>
        <a:xfrm>
          <a:off x="0" y="0"/>
          <a:ext cx="0" cy="0"/>
          <a:chOff x="0" y="0"/>
          <a:chExt cx="0" cy="0"/>
        </a:xfrm>
      </p:grpSpPr>
      <p:sp>
        <p:nvSpPr>
          <p:cNvPr id="3962" name="Google Shape;3962;p547"/>
          <p:cNvSpPr txBox="1"/>
          <p:nvPr/>
        </p:nvSpPr>
        <p:spPr>
          <a:xfrm>
            <a:off x="6864349" y="772641"/>
            <a:ext cx="5164800" cy="267761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200"/>
              <a:buFont typeface="Calibri"/>
              <a:buNone/>
            </a:pP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لك</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أيتها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العذراء</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الملكة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الحقيقية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الحقانية</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السلام</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لفخر</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جنسنا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ولدت</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لنا</a:t>
            </a:r>
            <a:r>
              <a:rPr lang="en-US" sz="4200" b="1" i="0" u="none" dirty="0">
                <a:latin typeface="Calibri"/>
                <a:ea typeface="Calibri"/>
                <a:cs typeface="Calibri"/>
                <a:sym typeface="Calibri"/>
              </a:rPr>
              <a:t> </a:t>
            </a:r>
            <a:r>
              <a:rPr lang="en-US" sz="4200" b="1" i="0" u="none" dirty="0" err="1">
                <a:latin typeface="Calibri"/>
                <a:ea typeface="Calibri"/>
                <a:cs typeface="Calibri"/>
                <a:sym typeface="Calibri"/>
              </a:rPr>
              <a:t>عمانوئيل</a:t>
            </a:r>
            <a:endParaRPr b="1" dirty="0"/>
          </a:p>
        </p:txBody>
      </p:sp>
      <p:sp>
        <p:nvSpPr>
          <p:cNvPr id="3963" name="Google Shape;3963;p547"/>
          <p:cNvSpPr txBox="1"/>
          <p:nvPr/>
        </p:nvSpPr>
        <p:spPr>
          <a:xfrm>
            <a:off x="431800" y="764704"/>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latin typeface="CS Avva Shenouda" panose="020B7200000000000000" pitchFamily="34" charset="0"/>
                <a:ea typeface="Arial"/>
                <a:cs typeface="Arial"/>
                <a:sym typeface="Arial"/>
              </a:rPr>
              <a:t>&lt;ere ne `w ]</a:t>
            </a:r>
            <a:r>
              <a:rPr lang="en-US" sz="3600" b="1" i="0" u="none" dirty="0" err="1">
                <a:latin typeface="CS Avva Shenouda" panose="020B7200000000000000" pitchFamily="34" charset="0"/>
                <a:ea typeface="Arial"/>
                <a:cs typeface="Arial"/>
                <a:sym typeface="Arial"/>
              </a:rPr>
              <a:t>par;enoc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ourw</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mmyi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n`aly;iny</a:t>
            </a:r>
            <a:r>
              <a:rPr lang="en-US" sz="3600" b="1" i="0" u="none" dirty="0">
                <a:latin typeface="CS Avva Shenouda" panose="020B7200000000000000" pitchFamily="34" charset="0"/>
                <a:ea typeface="Arial"/>
                <a:cs typeface="Arial"/>
                <a:sym typeface="Arial"/>
              </a:rPr>
              <a:t> @ ,ere `</a:t>
            </a:r>
            <a:r>
              <a:rPr lang="en-US" sz="3600" b="1" i="0" u="none" dirty="0" err="1">
                <a:latin typeface="CS Avva Shenouda" panose="020B7200000000000000" pitchFamily="34" charset="0"/>
                <a:ea typeface="Arial"/>
                <a:cs typeface="Arial"/>
                <a:sym typeface="Arial"/>
              </a:rPr>
              <a:t>psousou</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nte</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pengenoc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are`jvo</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nEmmanouyl</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64" name="Google Shape;3964;p547"/>
          <p:cNvSpPr txBox="1"/>
          <p:nvPr/>
        </p:nvSpPr>
        <p:spPr>
          <a:xfrm>
            <a:off x="1786467" y="3959225"/>
            <a:ext cx="85448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Ô Vierge Salut à toi,</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Toi la Reine Véritable,</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Salut fierté du genre humain</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Tu enfantas Emmanuel</a:t>
            </a:r>
            <a:endParaRPr b="1" dirty="0"/>
          </a:p>
        </p:txBody>
      </p:sp>
    </p:spTree>
    <p:extLst>
      <p:ext uri="{BB962C8B-B14F-4D97-AF65-F5344CB8AC3E}">
        <p14:creationId xmlns:p14="http://schemas.microsoft.com/office/powerpoint/2010/main" val="3655651543"/>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Shape 3969"/>
        <p:cNvGrpSpPr/>
        <p:nvPr/>
      </p:nvGrpSpPr>
      <p:grpSpPr>
        <a:xfrm>
          <a:off x="0" y="0"/>
          <a:ext cx="0" cy="0"/>
          <a:chOff x="0" y="0"/>
          <a:chExt cx="0" cy="0"/>
        </a:xfrm>
      </p:grpSpPr>
      <p:sp>
        <p:nvSpPr>
          <p:cNvPr id="3970" name="Google Shape;3970;p548"/>
          <p:cNvSpPr txBox="1"/>
          <p:nvPr/>
        </p:nvSpPr>
        <p:spPr>
          <a:xfrm>
            <a:off x="6864349" y="772290"/>
            <a:ext cx="5164800" cy="2554505"/>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000" b="1" i="0" u="none" dirty="0" err="1">
                <a:latin typeface="Calibri"/>
                <a:ea typeface="Calibri"/>
                <a:cs typeface="Calibri"/>
                <a:sym typeface="Calibri"/>
              </a:rPr>
              <a:t>نسألك</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أن</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تذكرينا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أيتها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الشفيعة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المؤتمنة</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أمام</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ربنا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يسوع</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المسيح</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ليغفر</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لنا</a:t>
            </a:r>
            <a:r>
              <a:rPr lang="en-US" sz="4000" b="1" i="0" u="none" dirty="0">
                <a:latin typeface="Calibri"/>
                <a:ea typeface="Calibri"/>
                <a:cs typeface="Calibri"/>
                <a:sym typeface="Calibri"/>
              </a:rPr>
              <a:t> </a:t>
            </a:r>
            <a:r>
              <a:rPr lang="en-US" sz="4000" b="1" i="0" u="none" dirty="0" err="1">
                <a:latin typeface="Calibri"/>
                <a:ea typeface="Calibri"/>
                <a:cs typeface="Calibri"/>
                <a:sym typeface="Calibri"/>
              </a:rPr>
              <a:t>خطايانا</a:t>
            </a:r>
            <a:r>
              <a:rPr lang="en-US" sz="4000" b="1" i="0" u="none" dirty="0">
                <a:latin typeface="Calibri"/>
                <a:ea typeface="Calibri"/>
                <a:cs typeface="Calibri"/>
                <a:sym typeface="Calibri"/>
              </a:rPr>
              <a:t>.</a:t>
            </a:r>
            <a:endParaRPr sz="1600" b="1" dirty="0"/>
          </a:p>
        </p:txBody>
      </p:sp>
      <p:sp>
        <p:nvSpPr>
          <p:cNvPr id="3971" name="Google Shape;3971;p548"/>
          <p:cNvSpPr txBox="1"/>
          <p:nvPr/>
        </p:nvSpPr>
        <p:spPr>
          <a:xfrm>
            <a:off x="431800" y="764353"/>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400"/>
              <a:buFont typeface="Arial"/>
              <a:buNone/>
            </a:pPr>
            <a:r>
              <a:rPr lang="en-US" sz="3600" b="1" i="0" u="none" dirty="0">
                <a:latin typeface="CS Avva Shenouda" panose="020B7200000000000000" pitchFamily="34" charset="0"/>
                <a:ea typeface="Arial"/>
                <a:cs typeface="Arial"/>
                <a:sym typeface="Arial"/>
              </a:rPr>
              <a:t>¿Ten]ho `</a:t>
            </a:r>
            <a:r>
              <a:rPr lang="en-US" sz="3600" b="1" i="0" u="none" dirty="0" err="1">
                <a:latin typeface="CS Avva Shenouda" panose="020B7200000000000000" pitchFamily="34" charset="0"/>
                <a:ea typeface="Arial"/>
                <a:cs typeface="Arial"/>
                <a:sym typeface="Arial"/>
              </a:rPr>
              <a:t>aripenmeu`i</a:t>
            </a:r>
            <a:r>
              <a:rPr lang="en-US" sz="3600" b="1" i="0" u="none" dirty="0">
                <a:latin typeface="CS Avva Shenouda" panose="020B7200000000000000" pitchFamily="34" charset="0"/>
                <a:ea typeface="Arial"/>
                <a:cs typeface="Arial"/>
                <a:sym typeface="Arial"/>
              </a:rPr>
              <a:t> @  ` w ]`</a:t>
            </a:r>
            <a:r>
              <a:rPr lang="en-US" sz="3600" b="1" i="0" u="none" dirty="0" err="1">
                <a:latin typeface="CS Avva Shenouda" panose="020B7200000000000000" pitchFamily="34" charset="0"/>
                <a:ea typeface="Arial"/>
                <a:cs typeface="Arial"/>
                <a:sym typeface="Arial"/>
              </a:rPr>
              <a:t>proctatyc</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etenhot</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nahren</a:t>
            </a:r>
            <a:r>
              <a:rPr lang="en-US" sz="3600" b="1" i="0" u="none" dirty="0">
                <a:latin typeface="CS Avva Shenouda" panose="020B7200000000000000" pitchFamily="34" charset="0"/>
                <a:ea typeface="Arial"/>
                <a:cs typeface="Arial"/>
                <a:sym typeface="Arial"/>
              </a:rPr>
              <a:t> pen=o=c I=y=c P=,=c@ `</a:t>
            </a:r>
            <a:r>
              <a:rPr lang="en-US" sz="3600" b="1" i="0" u="none" dirty="0" err="1">
                <a:latin typeface="CS Avva Shenouda" panose="020B7200000000000000" pitchFamily="34" charset="0"/>
                <a:ea typeface="Arial"/>
                <a:cs typeface="Arial"/>
                <a:sym typeface="Arial"/>
              </a:rPr>
              <a:t>ntef,a</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nennobi</a:t>
            </a:r>
            <a:r>
              <a:rPr lang="en-US" sz="3600" b="1" i="0" u="none" dirty="0">
                <a:latin typeface="CS Avva Shenouda" panose="020B7200000000000000" pitchFamily="34" charset="0"/>
                <a:ea typeface="Arial"/>
                <a:cs typeface="Arial"/>
                <a:sym typeface="Arial"/>
              </a:rPr>
              <a:t> nan `</a:t>
            </a:r>
            <a:r>
              <a:rPr lang="en-US" sz="3600" b="1" i="0" u="none" dirty="0" err="1">
                <a:latin typeface="CS Avva Shenouda" panose="020B7200000000000000" pitchFamily="34" charset="0"/>
                <a:ea typeface="Arial"/>
                <a:cs typeface="Arial"/>
                <a:sym typeface="Arial"/>
              </a:rPr>
              <a:t>ebol</a:t>
            </a:r>
            <a:r>
              <a:rPr lang="en-US" sz="3600" b="1" i="0" u="none"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3972" name="Google Shape;3972;p548"/>
          <p:cNvSpPr txBox="1"/>
          <p:nvPr/>
        </p:nvSpPr>
        <p:spPr>
          <a:xfrm>
            <a:off x="1007533" y="3959225"/>
            <a:ext cx="10560000"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fr-FR" sz="3200" b="1" i="0" u="none" dirty="0">
                <a:latin typeface="Book Antiqua"/>
                <a:ea typeface="Book Antiqua"/>
                <a:cs typeface="Book Antiqua"/>
                <a:sym typeface="Book Antiqua"/>
              </a:rPr>
              <a:t>Souviens toi nous t’implorons,</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Ô intercesseur fidèle</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Devant notre Seigneur Jésus-Christ</a:t>
            </a:r>
          </a:p>
          <a:p>
            <a:pPr marL="0" marR="0" lvl="0" indent="0" algn="ctr" rtl="0">
              <a:lnSpc>
                <a:spcPct val="100000"/>
              </a:lnSpc>
              <a:spcBef>
                <a:spcPts val="0"/>
              </a:spcBef>
              <a:spcAft>
                <a:spcPts val="0"/>
              </a:spcAft>
              <a:buClr>
                <a:srgbClr val="FFFFFF"/>
              </a:buClr>
              <a:buSzPts val="3200"/>
              <a:buFont typeface="Book Antiqua"/>
              <a:buNone/>
            </a:pPr>
            <a:r>
              <a:rPr lang="fr-FR" sz="3200" b="1" dirty="0">
                <a:latin typeface="Book Antiqua"/>
                <a:sym typeface="Book Antiqua"/>
              </a:rPr>
              <a:t>Pour qu’il nous pardonne nos péchés</a:t>
            </a:r>
            <a:endParaRPr b="1" dirty="0"/>
          </a:p>
        </p:txBody>
      </p:sp>
    </p:spTree>
    <p:extLst>
      <p:ext uri="{BB962C8B-B14F-4D97-AF65-F5344CB8AC3E}">
        <p14:creationId xmlns:p14="http://schemas.microsoft.com/office/powerpoint/2010/main" val="1262507519"/>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Shape 3977"/>
        <p:cNvGrpSpPr/>
        <p:nvPr/>
      </p:nvGrpSpPr>
      <p:grpSpPr>
        <a:xfrm>
          <a:off x="0" y="0"/>
          <a:ext cx="0" cy="0"/>
          <a:chOff x="0" y="0"/>
          <a:chExt cx="0" cy="0"/>
        </a:xfrm>
      </p:grpSpPr>
      <p:sp>
        <p:nvSpPr>
          <p:cNvPr id="3980" name="Google Shape;3980;p549"/>
          <p:cNvSpPr txBox="1"/>
          <p:nvPr/>
        </p:nvSpPr>
        <p:spPr>
          <a:xfrm>
            <a:off x="431800" y="566737"/>
            <a:ext cx="6240000"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FFFF"/>
              </a:buClr>
              <a:buSzPts val="3600"/>
              <a:buFont typeface="Arial"/>
              <a:buNone/>
            </a:pPr>
            <a:r>
              <a:rPr lang="en-US" sz="3600" b="1" i="0" u="none" dirty="0">
                <a:solidFill>
                  <a:srgbClr val="C00000"/>
                </a:solidFill>
                <a:latin typeface="CS Avva Shenouda" panose="020B7200000000000000" pitchFamily="34" charset="0"/>
                <a:ea typeface="Arial"/>
                <a:cs typeface="Arial"/>
                <a:sym typeface="Arial"/>
              </a:rPr>
              <a:t>W Pen¡ I=y=c P=,=c </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vyet`wli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m`vnobi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mpikocmoc</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opten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hwn</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nekhiyb</a:t>
            </a:r>
            <a:r>
              <a:rPr lang="en-US" sz="3600" b="1" i="0" u="none" dirty="0">
                <a:latin typeface="CS Avva Shenouda" panose="020B7200000000000000" pitchFamily="34" charset="0"/>
                <a:ea typeface="Arial"/>
                <a:cs typeface="Arial"/>
                <a:sym typeface="Arial"/>
              </a:rPr>
              <a:t> @ </a:t>
            </a:r>
            <a:r>
              <a:rPr lang="en-US" sz="3600" b="1" i="0" u="none" dirty="0" err="1">
                <a:latin typeface="CS Avva Shenouda" panose="020B7200000000000000" pitchFamily="34" charset="0"/>
                <a:ea typeface="Arial"/>
                <a:cs typeface="Arial"/>
                <a:sym typeface="Arial"/>
              </a:rPr>
              <a:t>nai</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etcaou`inam</a:t>
            </a:r>
            <a:r>
              <a:rPr lang="en-US" sz="3600" b="1" i="0" u="none" dirty="0">
                <a:latin typeface="CS Avva Shenouda" panose="020B7200000000000000" pitchFamily="34" charset="0"/>
                <a:ea typeface="Arial"/>
                <a:cs typeface="Arial"/>
                <a:sym typeface="Arial"/>
              </a:rPr>
              <a:t> `</a:t>
            </a:r>
            <a:r>
              <a:rPr lang="en-US" sz="3600" b="1" i="0" u="none" dirty="0" err="1">
                <a:latin typeface="CS Avva Shenouda" panose="020B7200000000000000" pitchFamily="34" charset="0"/>
                <a:ea typeface="Arial"/>
                <a:cs typeface="Arial"/>
                <a:sym typeface="Arial"/>
              </a:rPr>
              <a:t>mmok</a:t>
            </a:r>
            <a:r>
              <a:rPr lang="en-US" sz="3600" b="1" i="0" u="none" dirty="0">
                <a:latin typeface="CS Avva Shenouda" panose="020B7200000000000000" pitchFamily="34" charset="0"/>
                <a:ea typeface="Arial"/>
                <a:cs typeface="Arial"/>
                <a:sym typeface="Arial"/>
              </a:rPr>
              <a:t>.</a:t>
            </a:r>
            <a:endParaRPr b="1" dirty="0">
              <a:latin typeface="CS Avva Shenouda" panose="020B7200000000000000" pitchFamily="34" charset="0"/>
            </a:endParaRPr>
          </a:p>
        </p:txBody>
      </p:sp>
      <p:sp>
        <p:nvSpPr>
          <p:cNvPr id="3981" name="Google Shape;3981;p549"/>
          <p:cNvSpPr txBox="1"/>
          <p:nvPr/>
        </p:nvSpPr>
        <p:spPr>
          <a:xfrm>
            <a:off x="6864349" y="555625"/>
            <a:ext cx="5164800" cy="2800726"/>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rgbClr val="FFFFFF"/>
              </a:buClr>
              <a:buSzPts val="4400"/>
              <a:buFont typeface="Calibri"/>
              <a:buNone/>
            </a:pPr>
            <a:r>
              <a:rPr lang="en-US" sz="4400" b="1" i="0" u="none" dirty="0" err="1">
                <a:solidFill>
                  <a:srgbClr val="C00000"/>
                </a:solidFill>
                <a:latin typeface="Calibri"/>
                <a:ea typeface="Calibri"/>
                <a:cs typeface="Calibri"/>
                <a:sym typeface="Calibri"/>
              </a:rPr>
              <a:t>يا</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ربنا</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يسوع</a:t>
            </a:r>
            <a:r>
              <a:rPr lang="en-US" sz="4400" b="1" i="0" u="none" dirty="0">
                <a:solidFill>
                  <a:srgbClr val="C00000"/>
                </a:solidFill>
                <a:latin typeface="Calibri"/>
                <a:ea typeface="Calibri"/>
                <a:cs typeface="Calibri"/>
                <a:sym typeface="Calibri"/>
              </a:rPr>
              <a:t> </a:t>
            </a:r>
            <a:r>
              <a:rPr lang="en-US" sz="4400" b="1" i="0" u="none" dirty="0" err="1">
                <a:solidFill>
                  <a:srgbClr val="C00000"/>
                </a:solidFill>
                <a:latin typeface="Calibri"/>
                <a:ea typeface="Calibri"/>
                <a:cs typeface="Calibri"/>
                <a:sym typeface="Calibri"/>
              </a:rPr>
              <a:t>المسيح</a:t>
            </a:r>
            <a:r>
              <a:rPr lang="en-US" sz="4400" b="1" i="0" u="none" dirty="0">
                <a:solidFill>
                  <a:srgbClr val="C00000"/>
                </a:solidFill>
                <a:latin typeface="Calibri"/>
                <a:ea typeface="Calibri"/>
                <a:cs typeface="Calibri"/>
                <a:sym typeface="Calibri"/>
              </a:rPr>
              <a:t> </a:t>
            </a:r>
            <a:r>
              <a:rPr lang="en-US" sz="4400" b="1" i="0" u="none" dirty="0" err="1">
                <a:latin typeface="Calibri"/>
                <a:ea typeface="Calibri"/>
                <a:cs typeface="Calibri"/>
                <a:sym typeface="Calibri"/>
              </a:rPr>
              <a:t>حامل</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خطيه</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العالم</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أحسبنا</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مع</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خرافك</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الذين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عن</a:t>
            </a:r>
            <a:r>
              <a:rPr lang="en-US" sz="4400" b="1" i="0" u="none" dirty="0">
                <a:latin typeface="Calibri"/>
                <a:ea typeface="Calibri"/>
                <a:cs typeface="Calibri"/>
                <a:sym typeface="Calibri"/>
              </a:rPr>
              <a:t> </a:t>
            </a:r>
            <a:r>
              <a:rPr lang="en-US" sz="4400" b="1" i="0" u="none" dirty="0" err="1">
                <a:latin typeface="Calibri"/>
                <a:ea typeface="Calibri"/>
                <a:cs typeface="Calibri"/>
                <a:sym typeface="Calibri"/>
              </a:rPr>
              <a:t>يمينك</a:t>
            </a:r>
            <a:r>
              <a:rPr lang="en-US" sz="4400" b="1" i="0" u="none" dirty="0">
                <a:latin typeface="Calibri"/>
                <a:ea typeface="Calibri"/>
                <a:cs typeface="Calibri"/>
                <a:sym typeface="Calibri"/>
              </a:rPr>
              <a:t>.</a:t>
            </a:r>
            <a:endParaRPr b="1" dirty="0"/>
          </a:p>
        </p:txBody>
      </p:sp>
      <p:sp>
        <p:nvSpPr>
          <p:cNvPr id="3982" name="Google Shape;3982;p549"/>
          <p:cNvSpPr txBox="1"/>
          <p:nvPr/>
        </p:nvSpPr>
        <p:spPr>
          <a:xfrm>
            <a:off x="912283" y="4149725"/>
            <a:ext cx="10367600" cy="206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Book Antiqua"/>
              <a:buNone/>
            </a:pPr>
            <a:r>
              <a:rPr lang="en-US" sz="3200" b="1" i="0" u="none" dirty="0">
                <a:solidFill>
                  <a:srgbClr val="C00000"/>
                </a:solidFill>
                <a:latin typeface="Book Antiqua"/>
                <a:ea typeface="Book Antiqua"/>
                <a:cs typeface="Book Antiqua"/>
                <a:sym typeface="Book Antiqua"/>
              </a:rPr>
              <a:t>Ô </a:t>
            </a:r>
            <a:r>
              <a:rPr lang="en-US" sz="3200" b="1" i="0" u="none" dirty="0" err="1">
                <a:solidFill>
                  <a:srgbClr val="C00000"/>
                </a:solidFill>
                <a:latin typeface="Book Antiqua"/>
                <a:ea typeface="Book Antiqua"/>
                <a:cs typeface="Book Antiqua"/>
                <a:sym typeface="Book Antiqua"/>
              </a:rPr>
              <a:t>notre</a:t>
            </a:r>
            <a:r>
              <a:rPr lang="en-US" sz="3200" b="1" i="0" u="none" dirty="0">
                <a:solidFill>
                  <a:srgbClr val="C00000"/>
                </a:solidFill>
                <a:latin typeface="Book Antiqua"/>
                <a:ea typeface="Book Antiqua"/>
                <a:cs typeface="Book Antiqua"/>
                <a:sym typeface="Book Antiqua"/>
              </a:rPr>
              <a:t> Seigneur </a:t>
            </a:r>
            <a:r>
              <a:rPr lang="en-US" sz="3200" b="1" i="0" u="none" dirty="0" err="1">
                <a:solidFill>
                  <a:srgbClr val="C00000"/>
                </a:solidFill>
                <a:latin typeface="Book Antiqua"/>
                <a:ea typeface="Book Antiqua"/>
                <a:cs typeface="Book Antiqua"/>
                <a:sym typeface="Book Antiqua"/>
              </a:rPr>
              <a:t>Jésus</a:t>
            </a:r>
            <a:r>
              <a:rPr lang="en-US" sz="3200" b="1" i="0" u="none" dirty="0">
                <a:solidFill>
                  <a:srgbClr val="C00000"/>
                </a:solidFill>
                <a:latin typeface="Book Antiqua"/>
                <a:ea typeface="Book Antiqua"/>
                <a:cs typeface="Book Antiqua"/>
                <a:sym typeface="Book Antiqua"/>
              </a:rPr>
              <a:t> Christ</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a:t>
            </a:r>
            <a:r>
              <a:rPr lang="en-US" sz="3200" b="1" i="0" u="none" dirty="0" err="1">
                <a:latin typeface="Book Antiqua"/>
                <a:ea typeface="Book Antiqua"/>
                <a:cs typeface="Book Antiqua"/>
                <a:sym typeface="Book Antiqua"/>
              </a:rPr>
              <a:t>porte</a:t>
            </a:r>
            <a:r>
              <a:rPr lang="en-US" sz="3200" b="1" i="0" u="none" dirty="0">
                <a:latin typeface="Book Antiqua"/>
                <a:ea typeface="Book Antiqua"/>
                <a:cs typeface="Book Antiqua"/>
                <a:sym typeface="Book Antiqua"/>
              </a:rPr>
              <a:t> le </a:t>
            </a:r>
            <a:r>
              <a:rPr lang="en-US" sz="3200" b="1" i="0" u="none" dirty="0" err="1">
                <a:latin typeface="Book Antiqua"/>
                <a:ea typeface="Book Antiqua"/>
                <a:cs typeface="Book Antiqua"/>
                <a:sym typeface="Book Antiqua"/>
              </a:rPr>
              <a:t>péché</a:t>
            </a:r>
            <a:r>
              <a:rPr lang="en-US" sz="3200" b="1" i="0" u="none" dirty="0">
                <a:latin typeface="Book Antiqua"/>
                <a:ea typeface="Book Antiqua"/>
                <a:cs typeface="Book Antiqua"/>
                <a:sym typeface="Book Antiqua"/>
              </a:rPr>
              <a:t> du monde,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err="1">
                <a:latin typeface="Book Antiqua"/>
                <a:ea typeface="Book Antiqua"/>
                <a:cs typeface="Book Antiqua"/>
                <a:sym typeface="Book Antiqua"/>
              </a:rPr>
              <a:t>compte</a:t>
            </a:r>
            <a:r>
              <a:rPr lang="en-US" sz="3200" b="1" i="0" u="none" dirty="0">
                <a:latin typeface="Book Antiqua"/>
                <a:ea typeface="Book Antiqua"/>
                <a:cs typeface="Book Antiqua"/>
                <a:sym typeface="Book Antiqua"/>
              </a:rPr>
              <a:t>-nous </a:t>
            </a:r>
            <a:r>
              <a:rPr lang="en-US" sz="3200" b="1" i="0" u="none" dirty="0" err="1">
                <a:latin typeface="Book Antiqua"/>
                <a:ea typeface="Book Antiqua"/>
                <a:cs typeface="Book Antiqua"/>
                <a:sym typeface="Book Antiqua"/>
              </a:rPr>
              <a:t>parmi</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Tes</a:t>
            </a:r>
            <a:r>
              <a:rPr lang="en-US" sz="3200" b="1" i="0" u="none" dirty="0">
                <a:latin typeface="Book Antiqua"/>
                <a:ea typeface="Book Antiqua"/>
                <a:cs typeface="Book Antiqua"/>
                <a:sym typeface="Book Antiqua"/>
              </a:rPr>
              <a:t> </a:t>
            </a:r>
            <a:r>
              <a:rPr lang="en-US" sz="3200" b="1" i="0" u="none" dirty="0" err="1">
                <a:latin typeface="Book Antiqua"/>
                <a:ea typeface="Book Antiqua"/>
                <a:cs typeface="Book Antiqua"/>
                <a:sym typeface="Book Antiqua"/>
              </a:rPr>
              <a:t>brebis</a:t>
            </a:r>
            <a:r>
              <a:rPr lang="en-US" sz="3200" b="1" i="0" u="none" dirty="0">
                <a:latin typeface="Book Antiqua"/>
                <a:ea typeface="Book Antiqua"/>
                <a:cs typeface="Book Antiqua"/>
                <a:sym typeface="Book Antiqua"/>
              </a:rPr>
              <a:t>, </a:t>
            </a:r>
            <a:endParaRPr b="1" dirty="0"/>
          </a:p>
          <a:p>
            <a:pPr marL="0" marR="0" lvl="0" indent="0" algn="ctr" rtl="0">
              <a:lnSpc>
                <a:spcPct val="100000"/>
              </a:lnSpc>
              <a:spcBef>
                <a:spcPts val="0"/>
              </a:spcBef>
              <a:spcAft>
                <a:spcPts val="0"/>
              </a:spcAft>
              <a:buClr>
                <a:srgbClr val="FFFFFF"/>
              </a:buClr>
              <a:buSzPts val="3200"/>
              <a:buFont typeface="Book Antiqua"/>
              <a:buNone/>
            </a:pPr>
            <a:r>
              <a:rPr lang="en-US" sz="3200" b="1" i="0" u="none" dirty="0">
                <a:latin typeface="Book Antiqua"/>
                <a:ea typeface="Book Antiqua"/>
                <a:cs typeface="Book Antiqua"/>
                <a:sym typeface="Book Antiqua"/>
              </a:rPr>
              <a:t>qui se </a:t>
            </a:r>
            <a:r>
              <a:rPr lang="en-US" sz="3200" b="1" i="0" u="none" dirty="0" err="1">
                <a:latin typeface="Book Antiqua"/>
                <a:ea typeface="Book Antiqua"/>
                <a:cs typeface="Book Antiqua"/>
                <a:sym typeface="Book Antiqua"/>
              </a:rPr>
              <a:t>trouvent</a:t>
            </a:r>
            <a:r>
              <a:rPr lang="en-US" sz="3200" b="1" i="0" u="none" dirty="0">
                <a:latin typeface="Book Antiqua"/>
                <a:ea typeface="Book Antiqua"/>
                <a:cs typeface="Book Antiqua"/>
                <a:sym typeface="Book Antiqua"/>
              </a:rPr>
              <a:t> à Ta </a:t>
            </a:r>
            <a:r>
              <a:rPr lang="en-US" sz="3200" b="1" i="0" u="none" dirty="0" err="1">
                <a:latin typeface="Book Antiqua"/>
                <a:ea typeface="Book Antiqua"/>
                <a:cs typeface="Book Antiqua"/>
                <a:sym typeface="Book Antiqua"/>
              </a:rPr>
              <a:t>droite</a:t>
            </a:r>
            <a:r>
              <a:rPr lang="en-US" sz="3200" b="1" i="0" u="none" dirty="0">
                <a:latin typeface="Book Antiqua"/>
                <a:ea typeface="Book Antiqua"/>
                <a:cs typeface="Book Antiqua"/>
                <a:sym typeface="Book Antiqua"/>
              </a:rPr>
              <a:t>.</a:t>
            </a:r>
            <a:endParaRPr b="1" dirty="0"/>
          </a:p>
        </p:txBody>
      </p:sp>
    </p:spTree>
    <p:extLst>
      <p:ext uri="{BB962C8B-B14F-4D97-AF65-F5344CB8AC3E}">
        <p14:creationId xmlns:p14="http://schemas.microsoft.com/office/powerpoint/2010/main" val="1766957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68573"/>
            <a:ext cx="5164616" cy="2123658"/>
          </a:xfrm>
          <a:prstGeom prst="rect">
            <a:avLst/>
          </a:prstGeom>
        </p:spPr>
        <p:txBody>
          <a:bodyPr wrap="square">
            <a:spAutoFit/>
          </a:bodyPr>
          <a:lstStyle/>
          <a:p>
            <a:pPr algn="just" rtl="1"/>
            <a:r>
              <a:rPr lang="ar-EG" sz="4400" b="1" dirty="0"/>
              <a:t>بشفاعات والدة الإله القديسة مريم يا رب أنعم لنا بمغفرة خطايانا.</a:t>
            </a:r>
            <a:endParaRPr lang="fr-FR" sz="4400" b="1" dirty="0"/>
          </a:p>
        </p:txBody>
      </p:sp>
      <p:sp>
        <p:nvSpPr>
          <p:cNvPr id="6" name="Rectangle 5"/>
          <p:cNvSpPr/>
          <p:nvPr/>
        </p:nvSpPr>
        <p:spPr>
          <a:xfrm>
            <a:off x="431371" y="760636"/>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Hiten</a:t>
            </a:r>
            <a:r>
              <a:rPr lang="fr-FR" sz="3600" b="1">
                <a:latin typeface="CS Avva Shenouda" pitchFamily="34" charset="0"/>
              </a:rPr>
              <a:t> ni`precbi`a @ `nte ];e`otokoc </a:t>
            </a:r>
            <a:r>
              <a:rPr lang="fr-FR" sz="3600" b="1" dirty="0">
                <a:latin typeface="CS Avva Shenouda" pitchFamily="34" charset="0"/>
              </a:rPr>
              <a:t>=e=;=</a:t>
            </a:r>
            <a:r>
              <a:rPr lang="fr-FR" sz="3600" b="1">
                <a:latin typeface="CS Avva Shenouda" pitchFamily="34" charset="0"/>
              </a:rPr>
              <a:t>u Mari`a @ `P¡ `ari`hmot </a:t>
            </a:r>
            <a:r>
              <a:rPr lang="fr-FR" sz="3600" b="1" dirty="0">
                <a:latin typeface="CS Avva Shenouda" pitchFamily="34" charset="0"/>
              </a:rPr>
              <a:t>nan </a:t>
            </a:r>
            <a:r>
              <a:rPr lang="fr-FR" sz="3600" b="1">
                <a:latin typeface="CS Avva Shenouda" pitchFamily="34" charset="0"/>
              </a:rPr>
              <a:t>@ `mpi,w `ebol `nte </a:t>
            </a:r>
            <a:r>
              <a:rPr lang="fr-FR" sz="3600" b="1" dirty="0" err="1">
                <a:latin typeface="CS Avva Shenouda" pitchFamily="34" charset="0"/>
              </a:rPr>
              <a:t>nennobi</a:t>
            </a:r>
            <a:r>
              <a:rPr lang="fr-FR" sz="3600" b="1" dirty="0">
                <a:latin typeface="CS Avva Shenouda" pitchFamily="34" charset="0"/>
              </a:rPr>
              <a:t>.</a:t>
            </a:r>
          </a:p>
        </p:txBody>
      </p:sp>
      <p:sp>
        <p:nvSpPr>
          <p:cNvPr id="7" name="Rectangle 6"/>
          <p:cNvSpPr/>
          <p:nvPr/>
        </p:nvSpPr>
        <p:spPr>
          <a:xfrm>
            <a:off x="1786363" y="3959186"/>
            <a:ext cx="8544949" cy="2062103"/>
          </a:xfrm>
          <a:prstGeom prst="rect">
            <a:avLst/>
          </a:prstGeom>
        </p:spPr>
        <p:txBody>
          <a:bodyPr wrap="square">
            <a:spAutoFit/>
          </a:bodyPr>
          <a:lstStyle/>
          <a:p>
            <a:pPr algn="ctr"/>
            <a:r>
              <a:rPr lang="fr-FR" sz="3200" b="1" dirty="0">
                <a:latin typeface="Book Antiqua" pitchFamily="18" charset="0"/>
              </a:rPr>
              <a:t>Par les intercessions</a:t>
            </a:r>
          </a:p>
          <a:p>
            <a:pPr algn="ctr"/>
            <a:r>
              <a:rPr lang="fr-FR" sz="3200" b="1" dirty="0">
                <a:latin typeface="Book Antiqua" pitchFamily="18" charset="0"/>
              </a:rPr>
              <a:t>De Marie Mère de Dieu </a:t>
            </a:r>
          </a:p>
          <a:p>
            <a:pPr algn="ctr"/>
            <a:r>
              <a:rPr lang="fr-FR" sz="3200" b="1" dirty="0">
                <a:latin typeface="Book Antiqua" pitchFamily="18" charset="0"/>
              </a:rPr>
              <a:t>Seigneur accorde-nous</a:t>
            </a:r>
          </a:p>
          <a:p>
            <a:pPr algn="ctr"/>
            <a:r>
              <a:rPr lang="fr-FR" sz="3200" b="1" dirty="0">
                <a:latin typeface="Book Antiqua" pitchFamily="18" charset="0"/>
              </a:rPr>
              <a:t>Le pardon de nos péchés</a:t>
            </a:r>
          </a:p>
        </p:txBody>
      </p:sp>
    </p:spTree>
    <p:extLst>
      <p:ext uri="{BB962C8B-B14F-4D97-AF65-F5344CB8AC3E}">
        <p14:creationId xmlns:p14="http://schemas.microsoft.com/office/powerpoint/2010/main" val="3257954367"/>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Aksan</a:t>
            </a:r>
            <a:r>
              <a:rPr lang="fr-FR" sz="3600" b="1" dirty="0">
                <a:latin typeface="CS Avva Shenouda" pitchFamily="34" charset="0"/>
              </a:rPr>
              <a:t>`i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tekmah</a:t>
            </a:r>
            <a:r>
              <a:rPr lang="fr-FR" sz="3600" b="1" dirty="0">
                <a:latin typeface="CS Avva Shenouda" pitchFamily="34" charset="0"/>
              </a:rPr>
              <a:t>`</a:t>
            </a:r>
            <a:r>
              <a:rPr lang="fr-FR" sz="3600" b="1" dirty="0" err="1">
                <a:latin typeface="CS Avva Shenouda" pitchFamily="34" charset="0"/>
              </a:rPr>
              <a:t>cnou</a:t>
            </a:r>
            <a:r>
              <a:rPr lang="fr-FR" sz="3600" b="1" dirty="0">
                <a:latin typeface="CS Avva Shenouda" pitchFamily="34" charset="0"/>
              </a:rPr>
              <a:t>] @ `</a:t>
            </a:r>
            <a:r>
              <a:rPr lang="fr-FR" sz="3600" b="1" dirty="0" err="1">
                <a:latin typeface="CS Avva Shenouda" pitchFamily="34" charset="0"/>
              </a:rPr>
              <a:t>mparouci</a:t>
            </a:r>
            <a:r>
              <a:rPr lang="fr-FR" sz="3600" b="1" dirty="0">
                <a:latin typeface="CS Avva Shenouda" pitchFamily="34" charset="0"/>
              </a:rPr>
              <a:t>`a </a:t>
            </a:r>
            <a:r>
              <a:rPr lang="fr-FR" sz="3600" b="1" dirty="0" err="1">
                <a:latin typeface="CS Avva Shenouda" pitchFamily="34" charset="0"/>
              </a:rPr>
              <a:t>etoi</a:t>
            </a:r>
            <a:r>
              <a:rPr lang="fr-FR" sz="3600" b="1" dirty="0">
                <a:latin typeface="CS Avva Shenouda" pitchFamily="34" charset="0"/>
              </a:rPr>
              <a:t> `</a:t>
            </a:r>
            <a:r>
              <a:rPr lang="fr-FR" sz="3600" b="1" dirty="0" err="1">
                <a:latin typeface="CS Avva Shenouda" pitchFamily="34" charset="0"/>
              </a:rPr>
              <a:t>nho</a:t>
            </a:r>
            <a:r>
              <a:rPr lang="fr-FR" sz="3600" b="1" dirty="0">
                <a:latin typeface="CS Avva Shenouda" pitchFamily="34" charset="0"/>
              </a:rPr>
              <a:t>] @ `</a:t>
            </a:r>
            <a:r>
              <a:rPr lang="fr-FR" sz="3600" b="1" dirty="0" err="1">
                <a:latin typeface="CS Avva Shenouda" pitchFamily="34" charset="0"/>
              </a:rPr>
              <a:t>mpen</a:t>
            </a:r>
            <a:r>
              <a:rPr lang="fr-FR" sz="3600" b="1" dirty="0">
                <a:latin typeface="CS Avva Shenouda" pitchFamily="34" charset="0"/>
              </a:rPr>
              <a:t>`;</a:t>
            </a:r>
            <a:r>
              <a:rPr lang="fr-FR" sz="3600" b="1" dirty="0" err="1">
                <a:latin typeface="CS Avva Shenouda" pitchFamily="34" charset="0"/>
              </a:rPr>
              <a:t>rencwtem</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ou`</a:t>
            </a:r>
            <a:r>
              <a:rPr lang="fr-FR" sz="3600" b="1" dirty="0" err="1">
                <a:latin typeface="CS Avva Shenouda" pitchFamily="34" charset="0"/>
              </a:rPr>
              <a:t>c;erter</a:t>
            </a:r>
            <a:r>
              <a:rPr lang="fr-FR" sz="3600" b="1" dirty="0">
                <a:latin typeface="CS Avva Shenouda" pitchFamily="34" charset="0"/>
              </a:rPr>
              <a:t> @ je ]</a:t>
            </a:r>
            <a:r>
              <a:rPr lang="fr-FR" sz="3600" b="1" dirty="0" err="1">
                <a:latin typeface="CS Avva Shenouda" pitchFamily="34" charset="0"/>
              </a:rPr>
              <a:t>cwoun</a:t>
            </a:r>
            <a:r>
              <a:rPr lang="fr-FR" sz="3600" b="1" dirty="0">
                <a:latin typeface="CS Avva Shenouda" pitchFamily="34" charset="0"/>
              </a:rPr>
              <a:t> `</a:t>
            </a:r>
            <a:r>
              <a:rPr lang="fr-FR" sz="3600" b="1" dirty="0" err="1">
                <a:latin typeface="CS Avva Shenouda" pitchFamily="34" charset="0"/>
              </a:rPr>
              <a:t>mmwten</a:t>
            </a:r>
            <a:r>
              <a:rPr lang="fr-FR" sz="3600" b="1" dirty="0">
                <a:latin typeface="CS Avva Shenouda" pitchFamily="34" charset="0"/>
              </a:rPr>
              <a:t> an.</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عند ظهورك الثانى المخوف لا نسمع برعده اننى لست أعرفكم.</a:t>
            </a:r>
            <a:endParaRPr lang="fr-FR" sz="4400" b="1" dirty="0"/>
          </a:p>
        </p:txBody>
      </p:sp>
      <p:sp>
        <p:nvSpPr>
          <p:cNvPr id="12" name="Rectangle 11"/>
          <p:cNvSpPr/>
          <p:nvPr/>
        </p:nvSpPr>
        <p:spPr>
          <a:xfrm>
            <a:off x="431371" y="4149081"/>
            <a:ext cx="10945216" cy="2062103"/>
          </a:xfrm>
          <a:prstGeom prst="rect">
            <a:avLst/>
          </a:prstGeom>
        </p:spPr>
        <p:txBody>
          <a:bodyPr wrap="square">
            <a:spAutoFit/>
          </a:bodyPr>
          <a:lstStyle/>
          <a:p>
            <a:pPr algn="ctr"/>
            <a:r>
              <a:rPr lang="fr-FR" sz="3200" b="1" dirty="0">
                <a:latin typeface="Book Antiqua" pitchFamily="18" charset="0"/>
              </a:rPr>
              <a:t>Lors de Ton avènement</a:t>
            </a:r>
          </a:p>
          <a:p>
            <a:pPr algn="ctr"/>
            <a:r>
              <a:rPr lang="fr-FR" sz="3200" b="1" dirty="0">
                <a:latin typeface="Book Antiqua" pitchFamily="18" charset="0"/>
              </a:rPr>
              <a:t>Le second et redoutable</a:t>
            </a:r>
          </a:p>
          <a:p>
            <a:pPr algn="ctr"/>
            <a:r>
              <a:rPr lang="fr-FR" sz="3200" b="1" dirty="0">
                <a:latin typeface="Book Antiqua" pitchFamily="18" charset="0"/>
              </a:rPr>
              <a:t>Fais que nous n’entendions pas </a:t>
            </a:r>
          </a:p>
          <a:p>
            <a:pPr algn="ctr"/>
            <a:r>
              <a:rPr lang="fr-FR" sz="3200" b="1" dirty="0">
                <a:latin typeface="Book Antiqua" pitchFamily="18" charset="0"/>
              </a:rPr>
              <a:t>Moi Je ne vous connais pas</a:t>
            </a:r>
          </a:p>
        </p:txBody>
      </p:sp>
    </p:spTree>
    <p:extLst>
      <p:ext uri="{BB962C8B-B14F-4D97-AF65-F5344CB8AC3E}">
        <p14:creationId xmlns:p14="http://schemas.microsoft.com/office/powerpoint/2010/main" val="313898227"/>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Alla </a:t>
            </a:r>
            <a:r>
              <a:rPr lang="fr-FR" sz="3600" b="1" dirty="0" err="1">
                <a:latin typeface="CS Avva Shenouda" pitchFamily="34" charset="0"/>
              </a:rPr>
              <a:t>marener</a:t>
            </a:r>
            <a:r>
              <a:rPr lang="fr-FR" sz="3600" b="1" dirty="0">
                <a:latin typeface="CS Avva Shenouda" pitchFamily="34" charset="0"/>
              </a:rPr>
              <a:t>`</a:t>
            </a:r>
            <a:r>
              <a:rPr lang="fr-FR" sz="3600" b="1" dirty="0" err="1">
                <a:latin typeface="CS Avva Shenouda" pitchFamily="34" charset="0"/>
              </a:rPr>
              <a:t>pem</a:t>
            </a:r>
            <a:r>
              <a:rPr lang="fr-FR" sz="3600" b="1" dirty="0">
                <a:latin typeface="CS Avva Shenouda" pitchFamily="34" charset="0"/>
              </a:rPr>
              <a:t>`</a:t>
            </a:r>
            <a:r>
              <a:rPr lang="fr-FR" sz="3600" b="1" dirty="0" err="1">
                <a:latin typeface="CS Avva Shenouda" pitchFamily="34" charset="0"/>
              </a:rPr>
              <a:t>psa</a:t>
            </a:r>
            <a:r>
              <a:rPr lang="fr-FR" sz="3600" b="1" dirty="0">
                <a:latin typeface="CS Avva Shenouda" pitchFamily="34" charset="0"/>
              </a:rPr>
              <a:t> </a:t>
            </a:r>
          </a:p>
          <a:p>
            <a:pPr algn="just"/>
            <a:r>
              <a:rPr lang="fr-FR" sz="3600" b="1" dirty="0">
                <a:latin typeface="CS Avva Shenouda" pitchFamily="34" charset="0"/>
              </a:rPr>
              <a:t>`</a:t>
            </a:r>
            <a:r>
              <a:rPr lang="fr-FR" sz="3600" b="1" dirty="0" err="1">
                <a:latin typeface="CS Avva Shenouda" pitchFamily="34" charset="0"/>
              </a:rPr>
              <a:t>ncwtem</a:t>
            </a:r>
            <a:r>
              <a:rPr lang="fr-FR" sz="3600" b="1" dirty="0">
                <a:latin typeface="CS Avva Shenouda" pitchFamily="34" charset="0"/>
              </a:rPr>
              <a:t> @ `e]`</a:t>
            </a:r>
            <a:r>
              <a:rPr lang="fr-FR" sz="3600" b="1" dirty="0" err="1">
                <a:latin typeface="CS Avva Shenouda" pitchFamily="34" charset="0"/>
              </a:rPr>
              <a:t>cmy</a:t>
            </a:r>
            <a:r>
              <a:rPr lang="fr-FR" sz="3600" b="1" dirty="0">
                <a:latin typeface="CS Avva Shenouda" pitchFamily="34" charset="0"/>
              </a:rPr>
              <a:t> </a:t>
            </a:r>
            <a:r>
              <a:rPr lang="fr-FR" sz="3600" b="1" dirty="0" err="1">
                <a:latin typeface="CS Avva Shenouda" pitchFamily="34" charset="0"/>
              </a:rPr>
              <a:t>e;meh</a:t>
            </a:r>
            <a:r>
              <a:rPr lang="fr-FR" sz="3600" b="1" dirty="0">
                <a:latin typeface="CS Avva Shenouda" pitchFamily="34" charset="0"/>
              </a:rPr>
              <a:t> `</a:t>
            </a:r>
            <a:r>
              <a:rPr lang="fr-FR" sz="3600" b="1" dirty="0" err="1">
                <a:latin typeface="CS Avva Shenouda" pitchFamily="34" charset="0"/>
              </a:rPr>
              <a:t>nrasi</a:t>
            </a:r>
            <a:r>
              <a:rPr lang="fr-FR" sz="3600" b="1" dirty="0">
                <a:latin typeface="CS Avva Shenouda" pitchFamily="34" charset="0"/>
              </a:rPr>
              <a:t> @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nekmetsana</a:t>
            </a:r>
            <a:r>
              <a:rPr lang="fr-FR" sz="3600" b="1" dirty="0">
                <a:latin typeface="CS Avva Shenouda" pitchFamily="34" charset="0"/>
              </a:rPr>
              <a:t>`</a:t>
            </a:r>
            <a:r>
              <a:rPr lang="fr-FR" sz="3600" b="1" dirty="0" err="1">
                <a:latin typeface="CS Avva Shenouda" pitchFamily="34" charset="0"/>
              </a:rPr>
              <a:t>h;yf</a:t>
            </a:r>
            <a:r>
              <a:rPr lang="fr-FR" sz="3600" b="1" dirty="0">
                <a:latin typeface="CS Avva Shenouda" pitchFamily="34" charset="0"/>
              </a:rPr>
              <a:t> @ </a:t>
            </a:r>
            <a:r>
              <a:rPr lang="fr-FR" sz="3600" b="1" dirty="0" err="1">
                <a:latin typeface="CS Avva Shenouda" pitchFamily="34" charset="0"/>
              </a:rPr>
              <a:t>ecws</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a:t>
            </a:r>
            <a:r>
              <a:rPr lang="fr-FR" sz="3600" b="1" dirty="0" err="1">
                <a:latin typeface="CS Avva Shenouda" pitchFamily="34" charset="0"/>
              </a:rPr>
              <a:t>ecjw</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بل نكون مستحقين لسماع صوتك الحنون الممتلئ فرحا يصرخ قائلا.</a:t>
            </a:r>
            <a:endParaRPr lang="fr-FR" sz="4400" b="1" dirty="0"/>
          </a:p>
        </p:txBody>
      </p:sp>
      <p:sp>
        <p:nvSpPr>
          <p:cNvPr id="12" name="Rectangle 11"/>
          <p:cNvSpPr/>
          <p:nvPr/>
        </p:nvSpPr>
        <p:spPr>
          <a:xfrm>
            <a:off x="1103445" y="4077073"/>
            <a:ext cx="10081120" cy="2062103"/>
          </a:xfrm>
          <a:prstGeom prst="rect">
            <a:avLst/>
          </a:prstGeom>
        </p:spPr>
        <p:txBody>
          <a:bodyPr wrap="square">
            <a:spAutoFit/>
          </a:bodyPr>
          <a:lstStyle/>
          <a:p>
            <a:pPr algn="ctr"/>
            <a:r>
              <a:rPr lang="fr-FR" sz="3200" b="1" dirty="0">
                <a:latin typeface="Book Antiqua" pitchFamily="18" charset="0"/>
              </a:rPr>
              <a:t>Mais que nous soyons tous dignes</a:t>
            </a:r>
          </a:p>
          <a:p>
            <a:pPr algn="ctr"/>
            <a:r>
              <a:rPr lang="fr-FR" sz="3200" b="1" dirty="0">
                <a:latin typeface="Book Antiqua" pitchFamily="18" charset="0"/>
              </a:rPr>
              <a:t>D’écouter Ta douce voix</a:t>
            </a:r>
          </a:p>
          <a:p>
            <a:pPr algn="ctr"/>
            <a:r>
              <a:rPr lang="fr-FR" sz="3200" b="1" dirty="0">
                <a:latin typeface="Book Antiqua" pitchFamily="18" charset="0"/>
              </a:rPr>
              <a:t>Qui s’écrie, pleine de joie</a:t>
            </a:r>
          </a:p>
          <a:p>
            <a:pPr algn="ctr"/>
            <a:r>
              <a:rPr lang="fr-FR" sz="3200" b="1" dirty="0">
                <a:latin typeface="Book Antiqua" pitchFamily="18" charset="0"/>
              </a:rPr>
              <a:t>En clamant et en disant:</a:t>
            </a:r>
          </a:p>
        </p:txBody>
      </p:sp>
    </p:spTree>
    <p:extLst>
      <p:ext uri="{BB962C8B-B14F-4D97-AF65-F5344CB8AC3E}">
        <p14:creationId xmlns:p14="http://schemas.microsoft.com/office/powerpoint/2010/main" val="270437864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Je `</a:t>
            </a:r>
            <a:r>
              <a:rPr lang="fr-FR" sz="3600" b="1" dirty="0" err="1">
                <a:latin typeface="CS Avva Shenouda" pitchFamily="34" charset="0"/>
              </a:rPr>
              <a:t>amwini</a:t>
            </a:r>
            <a:r>
              <a:rPr lang="fr-FR" sz="3600" b="1" dirty="0">
                <a:latin typeface="CS Avva Shenouda" pitchFamily="34" charset="0"/>
              </a:rPr>
              <a:t> </a:t>
            </a:r>
            <a:r>
              <a:rPr lang="fr-FR" sz="3600" b="1" dirty="0" err="1">
                <a:latin typeface="CS Avva Shenouda" pitchFamily="34" charset="0"/>
              </a:rPr>
              <a:t>haroi</a:t>
            </a:r>
            <a:r>
              <a:rPr lang="fr-FR" sz="3600" b="1" dirty="0">
                <a:latin typeface="CS Avva Shenouda" pitchFamily="34" charset="0"/>
              </a:rPr>
              <a:t> @ </a:t>
            </a:r>
            <a:r>
              <a:rPr lang="fr-FR" sz="3600" b="1" dirty="0" err="1">
                <a:latin typeface="CS Avva Shenouda" pitchFamily="34" charset="0"/>
              </a:rPr>
              <a:t>nyet`cmarwout</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Paiwt</a:t>
            </a:r>
            <a:r>
              <a:rPr lang="fr-FR" sz="3600" b="1" dirty="0">
                <a:latin typeface="CS Avva Shenouda" pitchFamily="34" charset="0"/>
              </a:rPr>
              <a:t> @ `</a:t>
            </a:r>
            <a:r>
              <a:rPr lang="fr-FR" sz="3600" b="1" dirty="0" err="1">
                <a:latin typeface="CS Avva Shenouda" pitchFamily="34" charset="0"/>
              </a:rPr>
              <a:t>ari`klyronomin</a:t>
            </a:r>
            <a:r>
              <a:rPr lang="fr-FR" sz="3600" b="1" dirty="0">
                <a:latin typeface="CS Avva Shenouda" pitchFamily="34" charset="0"/>
              </a:rPr>
              <a:t> `</a:t>
            </a:r>
            <a:r>
              <a:rPr lang="fr-FR" sz="3600" b="1" dirty="0" err="1">
                <a:latin typeface="CS Avva Shenouda" pitchFamily="34" charset="0"/>
              </a:rPr>
              <a:t>mpiwnq</a:t>
            </a:r>
            <a:r>
              <a:rPr lang="fr-FR" sz="3600" b="1" dirty="0">
                <a:latin typeface="CS Avva Shenouda" pitchFamily="34" charset="0"/>
              </a:rPr>
              <a:t> @ </a:t>
            </a:r>
            <a:r>
              <a:rPr lang="fr-FR" sz="3600" b="1" dirty="0" err="1">
                <a:latin typeface="CS Avva Shenouda" pitchFamily="34" charset="0"/>
              </a:rPr>
              <a:t>e;myn</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sa `</a:t>
            </a:r>
            <a:r>
              <a:rPr lang="fr-FR" sz="3600" b="1" dirty="0" err="1">
                <a:latin typeface="CS Avva Shenouda" pitchFamily="34" charset="0"/>
              </a:rPr>
              <a:t>eneh</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تعالوا </a:t>
            </a:r>
            <a:r>
              <a:rPr lang="ar-EG" sz="4400" b="1" dirty="0" err="1"/>
              <a:t>الىّ.</a:t>
            </a:r>
            <a:r>
              <a:rPr lang="ar-EG" sz="4400" b="1" dirty="0"/>
              <a:t> يا مباركى </a:t>
            </a:r>
            <a:r>
              <a:rPr lang="ar-EG" sz="4400" b="1" dirty="0" err="1"/>
              <a:t>أبى.</a:t>
            </a:r>
            <a:r>
              <a:rPr lang="ar-EG" sz="4400" b="1" dirty="0"/>
              <a:t> رثوا الحياة </a:t>
            </a:r>
            <a:r>
              <a:rPr lang="ar-EG" sz="4400" b="1" dirty="0" err="1"/>
              <a:t>الدائمة.</a:t>
            </a:r>
            <a:r>
              <a:rPr lang="ar-EG" sz="4400" b="1" dirty="0"/>
              <a:t> الى الابد.</a:t>
            </a:r>
            <a:endParaRPr lang="fr-FR" sz="4400" b="1" dirty="0"/>
          </a:p>
        </p:txBody>
      </p:sp>
      <p:sp>
        <p:nvSpPr>
          <p:cNvPr id="12" name="Rectangle 11"/>
          <p:cNvSpPr/>
          <p:nvPr/>
        </p:nvSpPr>
        <p:spPr>
          <a:xfrm>
            <a:off x="1103445" y="4221089"/>
            <a:ext cx="10081120" cy="2062103"/>
          </a:xfrm>
          <a:prstGeom prst="rect">
            <a:avLst/>
          </a:prstGeom>
        </p:spPr>
        <p:txBody>
          <a:bodyPr wrap="square">
            <a:spAutoFit/>
          </a:bodyPr>
          <a:lstStyle/>
          <a:p>
            <a:pPr algn="ctr"/>
            <a:r>
              <a:rPr lang="fr-FR" sz="3200" b="1" dirty="0">
                <a:latin typeface="Book Antiqua" pitchFamily="18" charset="0"/>
              </a:rPr>
              <a:t>Accourez, venez à Moi</a:t>
            </a:r>
          </a:p>
          <a:p>
            <a:pPr algn="ctr"/>
            <a:r>
              <a:rPr lang="fr-FR" sz="3200" b="1" dirty="0">
                <a:latin typeface="Book Antiqua" pitchFamily="18" charset="0"/>
              </a:rPr>
              <a:t>Vous qui êtes bénis du Père</a:t>
            </a:r>
          </a:p>
          <a:p>
            <a:pPr algn="ctr"/>
            <a:r>
              <a:rPr lang="fr-FR" sz="3200" b="1" dirty="0">
                <a:latin typeface="Book Antiqua" pitchFamily="18" charset="0"/>
              </a:rPr>
              <a:t>Héritez de cette vie</a:t>
            </a:r>
          </a:p>
          <a:p>
            <a:pPr algn="ctr"/>
            <a:r>
              <a:rPr lang="fr-FR" sz="3200" b="1" dirty="0">
                <a:latin typeface="Book Antiqua" pitchFamily="18" charset="0"/>
              </a:rPr>
              <a:t>Qui dure éternellement.</a:t>
            </a:r>
          </a:p>
        </p:txBody>
      </p:sp>
    </p:spTree>
    <p:extLst>
      <p:ext uri="{BB962C8B-B14F-4D97-AF65-F5344CB8AC3E}">
        <p14:creationId xmlns:p14="http://schemas.microsoft.com/office/powerpoint/2010/main" val="3301976211"/>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Cena</a:t>
            </a:r>
            <a:r>
              <a:rPr lang="fr-FR" sz="3600" b="1" dirty="0">
                <a:latin typeface="CS Avva Shenouda" pitchFamily="34" charset="0"/>
              </a:rPr>
              <a:t>`i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nimarturoc</a:t>
            </a:r>
            <a:r>
              <a:rPr lang="fr-FR" sz="3600" b="1" dirty="0">
                <a:latin typeface="CS Avva Shenouda" pitchFamily="34" charset="0"/>
              </a:rPr>
              <a:t> @ </a:t>
            </a:r>
            <a:r>
              <a:rPr lang="fr-FR" sz="3600" b="1" dirty="0" err="1">
                <a:latin typeface="CS Avva Shenouda" pitchFamily="34" charset="0"/>
              </a:rPr>
              <a:t>eufai</a:t>
            </a:r>
            <a:r>
              <a:rPr lang="fr-FR" sz="3600" b="1" dirty="0">
                <a:latin typeface="CS Avva Shenouda" pitchFamily="34" charset="0"/>
              </a:rPr>
              <a:t> </a:t>
            </a:r>
            <a:r>
              <a:rPr lang="fr-FR" sz="3600" b="1" dirty="0" err="1">
                <a:latin typeface="CS Avva Shenouda" pitchFamily="34" charset="0"/>
              </a:rPr>
              <a:t>qa</a:t>
            </a:r>
            <a:r>
              <a:rPr lang="fr-FR" sz="3600" b="1" dirty="0">
                <a:latin typeface="CS Avva Shenouda" pitchFamily="34" charset="0"/>
              </a:rPr>
              <a:t> </a:t>
            </a:r>
            <a:r>
              <a:rPr lang="fr-FR" sz="3600" b="1" dirty="0" err="1">
                <a:latin typeface="CS Avva Shenouda" pitchFamily="34" charset="0"/>
              </a:rPr>
              <a:t>noubacanoc</a:t>
            </a:r>
            <a:r>
              <a:rPr lang="fr-FR" sz="3600" b="1" dirty="0">
                <a:latin typeface="CS Avva Shenouda" pitchFamily="34" charset="0"/>
              </a:rPr>
              <a:t> @ </a:t>
            </a:r>
            <a:r>
              <a:rPr lang="fr-FR" sz="3600" b="1" dirty="0" err="1">
                <a:latin typeface="CS Avva Shenouda" pitchFamily="34" charset="0"/>
              </a:rPr>
              <a:t>cena</a:t>
            </a:r>
            <a:r>
              <a:rPr lang="fr-FR" sz="3600" b="1" dirty="0">
                <a:latin typeface="CS Avva Shenouda" pitchFamily="34" charset="0"/>
              </a:rPr>
              <a:t>`i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nidikeoc</a:t>
            </a:r>
            <a:r>
              <a:rPr lang="fr-FR" sz="3600" b="1" dirty="0">
                <a:latin typeface="CS Avva Shenouda" pitchFamily="34" charset="0"/>
              </a:rPr>
              <a:t> @ </a:t>
            </a:r>
            <a:r>
              <a:rPr lang="fr-FR" sz="3600" b="1" dirty="0" err="1">
                <a:latin typeface="CS Avva Shenouda" pitchFamily="34" charset="0"/>
              </a:rPr>
              <a:t>eufai</a:t>
            </a:r>
            <a:r>
              <a:rPr lang="fr-FR" sz="3600" b="1" dirty="0">
                <a:latin typeface="CS Avva Shenouda" pitchFamily="34" charset="0"/>
              </a:rPr>
              <a:t> </a:t>
            </a:r>
            <a:r>
              <a:rPr lang="fr-FR" sz="3600" b="1" dirty="0" err="1">
                <a:latin typeface="CS Avva Shenouda" pitchFamily="34" charset="0"/>
              </a:rPr>
              <a:t>qa</a:t>
            </a:r>
            <a:r>
              <a:rPr lang="fr-FR" sz="3600" b="1" dirty="0">
                <a:latin typeface="CS Avva Shenouda" pitchFamily="34" charset="0"/>
              </a:rPr>
              <a:t> </a:t>
            </a:r>
            <a:r>
              <a:rPr lang="fr-FR" sz="3600" b="1" dirty="0" err="1">
                <a:latin typeface="CS Avva Shenouda" pitchFamily="34" charset="0"/>
              </a:rPr>
              <a:t>noupolyti</a:t>
            </a:r>
            <a:r>
              <a:rPr lang="fr-FR" sz="3600" b="1" dirty="0">
                <a:latin typeface="CS Avva Shenouda" pitchFamily="34" charset="0"/>
              </a:rPr>
              <a:t>`a.</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يأتى </a:t>
            </a:r>
            <a:r>
              <a:rPr lang="ar-EG" sz="4400" b="1" dirty="0" err="1"/>
              <a:t>الشهداء.</a:t>
            </a:r>
            <a:r>
              <a:rPr lang="ar-EG" sz="4400" b="1" dirty="0"/>
              <a:t> حاملين </a:t>
            </a:r>
            <a:r>
              <a:rPr lang="ar-EG" sz="4400" b="1" dirty="0" err="1"/>
              <a:t>عذاباتهم.</a:t>
            </a:r>
            <a:r>
              <a:rPr lang="ar-EG" sz="4400" b="1" dirty="0"/>
              <a:t> ويأتى </a:t>
            </a:r>
            <a:r>
              <a:rPr lang="ar-EG" sz="4400" b="1" dirty="0" err="1"/>
              <a:t>الصديقون.</a:t>
            </a:r>
            <a:r>
              <a:rPr lang="ar-EG" sz="4400" b="1" dirty="0"/>
              <a:t> حاملين فضائلهم.</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Et viendront tous les martyrs</a:t>
            </a:r>
          </a:p>
          <a:p>
            <a:pPr algn="ctr"/>
            <a:r>
              <a:rPr lang="fr-FR" sz="3200" b="1" dirty="0">
                <a:latin typeface="Book Antiqua" pitchFamily="18" charset="0"/>
              </a:rPr>
              <a:t>Eux qui portent leurs souffrances</a:t>
            </a:r>
          </a:p>
          <a:p>
            <a:pPr algn="ctr"/>
            <a:r>
              <a:rPr lang="fr-FR" sz="3200" b="1" dirty="0">
                <a:latin typeface="Book Antiqua" pitchFamily="18" charset="0"/>
              </a:rPr>
              <a:t>Et viendront aussi les justes</a:t>
            </a:r>
          </a:p>
          <a:p>
            <a:pPr algn="ctr"/>
            <a:r>
              <a:rPr lang="fr-FR" sz="3200" b="1" dirty="0">
                <a:latin typeface="Book Antiqua" pitchFamily="18" charset="0"/>
              </a:rPr>
              <a:t>Eux qui portent leurs vertus</a:t>
            </a:r>
          </a:p>
        </p:txBody>
      </p:sp>
    </p:spTree>
    <p:extLst>
      <p:ext uri="{BB962C8B-B14F-4D97-AF65-F5344CB8AC3E}">
        <p14:creationId xmlns:p14="http://schemas.microsoft.com/office/powerpoint/2010/main" val="1573372753"/>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Fna`i</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Psyri</a:t>
            </a:r>
            <a:r>
              <a:rPr lang="fr-FR" sz="3600" b="1" dirty="0">
                <a:latin typeface="CS Avva Shenouda" pitchFamily="34" charset="0"/>
              </a:rPr>
              <a:t> `m`V] @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pef`wou</a:t>
            </a:r>
            <a:r>
              <a:rPr lang="fr-FR" sz="3600" b="1" dirty="0">
                <a:latin typeface="CS Avva Shenouda" pitchFamily="34" charset="0"/>
              </a:rPr>
              <a:t> nem va </a:t>
            </a:r>
            <a:r>
              <a:rPr lang="fr-FR" sz="3600" b="1" dirty="0" err="1">
                <a:latin typeface="CS Avva Shenouda" pitchFamily="34" charset="0"/>
              </a:rPr>
              <a:t>Pefiwt</a:t>
            </a:r>
            <a:r>
              <a:rPr lang="fr-FR" sz="3600" b="1" dirty="0">
                <a:latin typeface="CS Avva Shenouda" pitchFamily="34" charset="0"/>
              </a:rPr>
              <a:t> @ `</a:t>
            </a:r>
            <a:r>
              <a:rPr lang="fr-FR" sz="3600" b="1" dirty="0" err="1">
                <a:latin typeface="CS Avva Shenouda" pitchFamily="34" charset="0"/>
              </a:rPr>
              <a:t>fna</a:t>
            </a:r>
            <a:r>
              <a:rPr lang="fr-FR" sz="3600" b="1" dirty="0">
                <a:latin typeface="CS Avva Shenouda" pitchFamily="34" charset="0"/>
              </a:rPr>
              <a:t>] `</a:t>
            </a:r>
            <a:r>
              <a:rPr lang="fr-FR" sz="3600" b="1" dirty="0" err="1">
                <a:latin typeface="CS Avva Shenouda" pitchFamily="34" charset="0"/>
              </a:rPr>
              <a:t>mpiouai</a:t>
            </a:r>
            <a:r>
              <a:rPr lang="fr-FR" sz="3600" b="1" dirty="0">
                <a:latin typeface="CS Avva Shenouda" pitchFamily="34" charset="0"/>
              </a:rPr>
              <a:t> </a:t>
            </a:r>
            <a:r>
              <a:rPr lang="fr-FR" sz="3600" b="1" dirty="0" err="1">
                <a:latin typeface="CS Avva Shenouda" pitchFamily="34" charset="0"/>
              </a:rPr>
              <a:t>piouai</a:t>
            </a:r>
            <a:r>
              <a:rPr lang="fr-FR" sz="3600" b="1" dirty="0">
                <a:latin typeface="CS Avva Shenouda" pitchFamily="34" charset="0"/>
              </a:rPr>
              <a:t> @ kata </a:t>
            </a:r>
            <a:r>
              <a:rPr lang="fr-FR" sz="3600" b="1" dirty="0" err="1">
                <a:latin typeface="CS Avva Shenouda" pitchFamily="34" charset="0"/>
              </a:rPr>
              <a:t>nef`hbyou`i</a:t>
            </a:r>
            <a:r>
              <a:rPr lang="fr-FR" sz="3600" b="1" dirty="0">
                <a:latin typeface="CS Avva Shenouda" pitchFamily="34" charset="0"/>
              </a:rPr>
              <a:t> </a:t>
            </a:r>
            <a:r>
              <a:rPr lang="fr-FR" sz="3600" b="1" dirty="0" err="1">
                <a:latin typeface="CS Avva Shenouda" pitchFamily="34" charset="0"/>
              </a:rPr>
              <a:t>etafaitou</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يأتى ابن الله فى مجده ومجد أبيه ويجازى كل واحد كأعماله التى عملها.</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Fils de Dieu vient dans Sa gloire</a:t>
            </a:r>
          </a:p>
          <a:p>
            <a:pPr algn="ctr"/>
            <a:r>
              <a:rPr lang="fr-FR" sz="3200" b="1" dirty="0">
                <a:latin typeface="Book Antiqua" pitchFamily="18" charset="0"/>
              </a:rPr>
              <a:t>Et dans la gloire de Son Père</a:t>
            </a:r>
          </a:p>
          <a:p>
            <a:pPr algn="ctr"/>
            <a:r>
              <a:rPr lang="fr-FR" sz="3200" b="1" dirty="0">
                <a:latin typeface="Book Antiqua" pitchFamily="18" charset="0"/>
              </a:rPr>
              <a:t>Et Il rendra à chacun</a:t>
            </a:r>
          </a:p>
          <a:p>
            <a:pPr algn="ctr"/>
            <a:r>
              <a:rPr lang="fr-FR" sz="3200" b="1" dirty="0">
                <a:latin typeface="Book Antiqua" pitchFamily="18" charset="0"/>
              </a:rPr>
              <a:t>A chacun selon ses œuvres</a:t>
            </a:r>
          </a:p>
        </p:txBody>
      </p:sp>
    </p:spTree>
    <p:extLst>
      <p:ext uri="{BB962C8B-B14F-4D97-AF65-F5344CB8AC3E}">
        <p14:creationId xmlns:p14="http://schemas.microsoft.com/office/powerpoint/2010/main" val="85365268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P=,=c </a:t>
            </a:r>
            <a:r>
              <a:rPr lang="fr-FR" sz="3600" b="1" dirty="0" err="1">
                <a:latin typeface="CS Avva Shenouda" pitchFamily="34" charset="0"/>
              </a:rPr>
              <a:t>Pilogoc</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Viwt</a:t>
            </a:r>
            <a:r>
              <a:rPr lang="fr-FR" sz="3600" b="1" dirty="0">
                <a:latin typeface="CS Avva Shenouda" pitchFamily="34" charset="0"/>
              </a:rPr>
              <a:t> @ </a:t>
            </a:r>
            <a:r>
              <a:rPr lang="fr-FR" sz="3600" b="1" dirty="0" err="1">
                <a:latin typeface="CS Avva Shenouda" pitchFamily="34" charset="0"/>
              </a:rPr>
              <a:t>Pimonogenyc</a:t>
            </a:r>
            <a:r>
              <a:rPr lang="fr-FR" sz="3600" b="1" dirty="0">
                <a:latin typeface="CS Avva Shenouda" pitchFamily="34" charset="0"/>
              </a:rPr>
              <a:t> `</a:t>
            </a:r>
            <a:r>
              <a:rPr lang="fr-FR" sz="3600" b="1" dirty="0" err="1">
                <a:latin typeface="CS Avva Shenouda" pitchFamily="34" charset="0"/>
              </a:rPr>
              <a:t>nNou</a:t>
            </a:r>
            <a:r>
              <a:rPr lang="fr-FR" sz="3600" b="1" dirty="0">
                <a:latin typeface="CS Avva Shenouda" pitchFamily="34" charset="0"/>
              </a:rPr>
              <a:t>] @ </a:t>
            </a:r>
            <a:r>
              <a:rPr lang="fr-FR" sz="3600" b="1" dirty="0" err="1">
                <a:latin typeface="CS Avva Shenouda" pitchFamily="34" charset="0"/>
              </a:rPr>
              <a:t>ek`e</a:t>
            </a:r>
            <a:r>
              <a:rPr lang="fr-FR" sz="3600" b="1" dirty="0">
                <a:latin typeface="CS Avva Shenouda" pitchFamily="34" charset="0"/>
              </a:rPr>
              <a:t>] nan `</a:t>
            </a:r>
            <a:r>
              <a:rPr lang="fr-FR" sz="3600" b="1" dirty="0" err="1">
                <a:latin typeface="CS Avva Shenouda" pitchFamily="34" charset="0"/>
              </a:rPr>
              <a:t>ntekhiryny</a:t>
            </a:r>
            <a:r>
              <a:rPr lang="fr-FR" sz="3600" b="1" dirty="0">
                <a:latin typeface="CS Avva Shenouda" pitchFamily="34" charset="0"/>
              </a:rPr>
              <a:t> @ ;ai </a:t>
            </a:r>
            <a:r>
              <a:rPr lang="fr-FR" sz="3600" b="1" dirty="0" err="1">
                <a:latin typeface="CS Avva Shenouda" pitchFamily="34" charset="0"/>
              </a:rPr>
              <a:t>e;meh</a:t>
            </a:r>
            <a:r>
              <a:rPr lang="fr-FR" sz="3600" b="1" dirty="0">
                <a:latin typeface="CS Avva Shenouda" pitchFamily="34" charset="0"/>
              </a:rPr>
              <a:t> `</a:t>
            </a:r>
            <a:r>
              <a:rPr lang="fr-FR" sz="3600" b="1" dirty="0" err="1">
                <a:latin typeface="CS Avva Shenouda" pitchFamily="34" charset="0"/>
              </a:rPr>
              <a:t>nrasi</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أيها المسيح كلمة الآب الإله الوحيد أعطنا سلامك المملوء فرحًا.</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Christ, ô Toi Verbe du Père</a:t>
            </a:r>
          </a:p>
          <a:p>
            <a:pPr algn="ctr"/>
            <a:r>
              <a:rPr lang="fr-FR" sz="3200" b="1" dirty="0">
                <a:latin typeface="Book Antiqua" pitchFamily="18" charset="0"/>
              </a:rPr>
              <a:t>Toi qui es l’unique Dieu</a:t>
            </a:r>
          </a:p>
          <a:p>
            <a:pPr algn="ctr"/>
            <a:r>
              <a:rPr lang="fr-FR" sz="3200" b="1" dirty="0">
                <a:latin typeface="Book Antiqua" pitchFamily="18" charset="0"/>
              </a:rPr>
              <a:t>Viens accorde-nous Ta paix</a:t>
            </a:r>
          </a:p>
          <a:p>
            <a:pPr algn="ctr"/>
            <a:r>
              <a:rPr lang="fr-FR" sz="3200" b="1" dirty="0">
                <a:latin typeface="Book Antiqua" pitchFamily="18" charset="0"/>
              </a:rPr>
              <a:t>Ta paix si pleine de joie.</a:t>
            </a:r>
          </a:p>
        </p:txBody>
      </p:sp>
    </p:spTree>
    <p:extLst>
      <p:ext uri="{BB962C8B-B14F-4D97-AF65-F5344CB8AC3E}">
        <p14:creationId xmlns:p14="http://schemas.microsoft.com/office/powerpoint/2010/main" val="2040853334"/>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360" y="566678"/>
            <a:ext cx="6264696"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Kata`vry</a:t>
            </a:r>
            <a:r>
              <a:rPr lang="fr-FR" sz="3600" b="1" dirty="0">
                <a:latin typeface="CS Avva Shenouda" pitchFamily="34" charset="0"/>
              </a:rPr>
              <a:t>] </a:t>
            </a:r>
            <a:r>
              <a:rPr lang="fr-FR" sz="3600" b="1" dirty="0" err="1">
                <a:latin typeface="CS Avva Shenouda" pitchFamily="34" charset="0"/>
              </a:rPr>
              <a:t>etaktyic</a:t>
            </a:r>
            <a:r>
              <a:rPr lang="fr-FR" sz="3600" b="1" dirty="0">
                <a:latin typeface="CS Avva Shenouda" pitchFamily="34" charset="0"/>
              </a:rPr>
              <a:t>@ `</a:t>
            </a:r>
            <a:r>
              <a:rPr lang="fr-FR" sz="3600" b="1" dirty="0" err="1">
                <a:latin typeface="CS Avva Shenouda" pitchFamily="34" charset="0"/>
              </a:rPr>
              <a:t>nnek`agioc</a:t>
            </a:r>
            <a:r>
              <a:rPr lang="fr-FR" sz="3600" b="1" dirty="0">
                <a:latin typeface="CS Avva Shenouda" pitchFamily="34" charset="0"/>
              </a:rPr>
              <a:t> `n`</a:t>
            </a:r>
            <a:r>
              <a:rPr lang="fr-FR" sz="3600" b="1" dirty="0" err="1">
                <a:latin typeface="CS Avva Shenouda" pitchFamily="34" charset="0"/>
              </a:rPr>
              <a:t>apoctoloc</a:t>
            </a:r>
            <a:r>
              <a:rPr lang="fr-FR" sz="3600" b="1" dirty="0">
                <a:latin typeface="CS Avva Shenouda" pitchFamily="34" charset="0"/>
              </a:rPr>
              <a:t> @ </a:t>
            </a:r>
            <a:r>
              <a:rPr lang="fr-FR" sz="3600" b="1" dirty="0" err="1">
                <a:latin typeface="CS Avva Shenouda" pitchFamily="34" charset="0"/>
              </a:rPr>
              <a:t>ek`ejoc</a:t>
            </a:r>
            <a:r>
              <a:rPr lang="fr-FR" sz="3600" b="1" dirty="0">
                <a:latin typeface="CS Avva Shenouda" pitchFamily="34" charset="0"/>
              </a:rPr>
              <a:t> nan `</a:t>
            </a:r>
            <a:r>
              <a:rPr lang="fr-FR" sz="3600" b="1" dirty="0" err="1">
                <a:latin typeface="CS Avva Shenouda" pitchFamily="34" charset="0"/>
              </a:rPr>
              <a:t>mpoury</a:t>
            </a:r>
            <a:r>
              <a:rPr lang="fr-FR" sz="3600" b="1" dirty="0">
                <a:latin typeface="CS Avva Shenouda" pitchFamily="34" charset="0"/>
              </a:rPr>
              <a:t>] @ je </a:t>
            </a:r>
            <a:r>
              <a:rPr lang="fr-FR" sz="3600" b="1" dirty="0" err="1">
                <a:latin typeface="CS Avva Shenouda" pitchFamily="34" charset="0"/>
              </a:rPr>
              <a:t>tahiryny</a:t>
            </a:r>
            <a:r>
              <a:rPr lang="fr-FR" sz="3600" b="1" dirty="0">
                <a:latin typeface="CS Avva Shenouda" pitchFamily="34" charset="0"/>
              </a:rPr>
              <a:t> ]] `</a:t>
            </a:r>
            <a:r>
              <a:rPr lang="fr-FR" sz="3600" b="1" dirty="0" err="1">
                <a:latin typeface="CS Avva Shenouda" pitchFamily="34" charset="0"/>
              </a:rPr>
              <a:t>mmoc</a:t>
            </a:r>
            <a:r>
              <a:rPr lang="fr-FR" sz="3600" b="1" dirty="0">
                <a:latin typeface="CS Avva Shenouda" pitchFamily="34" charset="0"/>
              </a:rPr>
              <a:t> </a:t>
            </a:r>
            <a:r>
              <a:rPr lang="fr-FR" sz="3600" b="1" dirty="0" err="1">
                <a:latin typeface="CS Avva Shenouda" pitchFamily="34" charset="0"/>
              </a:rPr>
              <a:t>nwten</a:t>
            </a:r>
            <a:r>
              <a:rPr lang="fr-FR" sz="3600" b="1" dirty="0">
                <a:latin typeface="CS Avva Shenouda" pitchFamily="34" charset="0"/>
              </a:rPr>
              <a:t>.</a:t>
            </a:r>
          </a:p>
        </p:txBody>
      </p:sp>
      <p:sp>
        <p:nvSpPr>
          <p:cNvPr id="11" name="Rectangle 10"/>
          <p:cNvSpPr/>
          <p:nvPr/>
        </p:nvSpPr>
        <p:spPr>
          <a:xfrm>
            <a:off x="6864085" y="556225"/>
            <a:ext cx="5164616" cy="2123658"/>
          </a:xfrm>
          <a:prstGeom prst="rect">
            <a:avLst/>
          </a:prstGeom>
        </p:spPr>
        <p:txBody>
          <a:bodyPr wrap="square">
            <a:spAutoFit/>
          </a:bodyPr>
          <a:lstStyle/>
          <a:p>
            <a:pPr algn="just" rtl="1"/>
            <a:r>
              <a:rPr lang="ar-EG" sz="4400" b="1" dirty="0"/>
              <a:t>كما أعطيته لرسلك القديسين قل لنا مثلهم أني أعطيكم سلامى.</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Comme Tu l’avais donnée</a:t>
            </a:r>
          </a:p>
          <a:p>
            <a:pPr algn="ctr"/>
            <a:r>
              <a:rPr lang="fr-FR" sz="3200" b="1" dirty="0">
                <a:latin typeface="Book Antiqua" pitchFamily="18" charset="0"/>
              </a:rPr>
              <a:t>A Tes purs et saints apôtres</a:t>
            </a:r>
          </a:p>
          <a:p>
            <a:pPr algn="ctr"/>
            <a:r>
              <a:rPr lang="fr-FR" sz="3200" b="1" dirty="0">
                <a:latin typeface="Book Antiqua" pitchFamily="18" charset="0"/>
              </a:rPr>
              <a:t>Dis-nous comme à eux aussi</a:t>
            </a:r>
          </a:p>
          <a:p>
            <a:pPr algn="ctr"/>
            <a:r>
              <a:rPr lang="fr-FR" sz="3200" b="1" dirty="0">
                <a:latin typeface="Book Antiqua" pitchFamily="18" charset="0"/>
              </a:rPr>
              <a:t>Ma paix, Moi je vous la donne.</a:t>
            </a:r>
          </a:p>
        </p:txBody>
      </p:sp>
    </p:spTree>
    <p:extLst>
      <p:ext uri="{BB962C8B-B14F-4D97-AF65-F5344CB8AC3E}">
        <p14:creationId xmlns:p14="http://schemas.microsoft.com/office/powerpoint/2010/main" val="3899459977"/>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err="1">
                <a:latin typeface="CS Avva Shenouda" pitchFamily="34" charset="0"/>
              </a:rPr>
              <a:t>Tahiryny</a:t>
            </a:r>
            <a:r>
              <a:rPr lang="fr-FR" sz="3600" b="1" dirty="0">
                <a:latin typeface="CS Avva Shenouda" pitchFamily="34" charset="0"/>
              </a:rPr>
              <a:t> `</a:t>
            </a:r>
            <a:r>
              <a:rPr lang="fr-FR" sz="3600" b="1" dirty="0" err="1">
                <a:latin typeface="CS Avva Shenouda" pitchFamily="34" charset="0"/>
              </a:rPr>
              <a:t>anok</a:t>
            </a:r>
            <a:r>
              <a:rPr lang="fr-FR" sz="3600" b="1" dirty="0">
                <a:latin typeface="CS Avva Shenouda" pitchFamily="34" charset="0"/>
              </a:rPr>
              <a:t> @ ;</a:t>
            </a:r>
            <a:r>
              <a:rPr lang="fr-FR" sz="3600" b="1" dirty="0" err="1">
                <a:latin typeface="CS Avva Shenouda" pitchFamily="34" charset="0"/>
              </a:rPr>
              <a:t>yetai</a:t>
            </a:r>
            <a:r>
              <a:rPr lang="fr-FR" sz="3600" b="1" dirty="0">
                <a:latin typeface="CS Avva Shenouda" pitchFamily="34" charset="0"/>
              </a:rPr>
              <a:t>[</a:t>
            </a:r>
            <a:r>
              <a:rPr lang="fr-FR" sz="3600" b="1" dirty="0" err="1">
                <a:latin typeface="CS Avva Shenouda" pitchFamily="34" charset="0"/>
              </a:rPr>
              <a:t>itc</a:t>
            </a:r>
            <a:r>
              <a:rPr lang="fr-FR" sz="3600" b="1" dirty="0">
                <a:latin typeface="CS Avva Shenouda" pitchFamily="34" charset="0"/>
              </a:rPr>
              <a:t> </a:t>
            </a:r>
            <a:r>
              <a:rPr lang="fr-FR" sz="3600" b="1" dirty="0" err="1">
                <a:latin typeface="CS Avva Shenouda" pitchFamily="34" charset="0"/>
              </a:rPr>
              <a:t>hiten</a:t>
            </a:r>
            <a:r>
              <a:rPr lang="fr-FR" sz="3600" b="1" dirty="0">
                <a:latin typeface="CS Avva Shenouda" pitchFamily="34" charset="0"/>
              </a:rPr>
              <a:t> </a:t>
            </a:r>
            <a:r>
              <a:rPr lang="fr-FR" sz="3600" b="1" dirty="0" err="1">
                <a:latin typeface="CS Avva Shenouda" pitchFamily="34" charset="0"/>
              </a:rPr>
              <a:t>Paiwt</a:t>
            </a:r>
            <a:r>
              <a:rPr lang="fr-FR" sz="3600" b="1" dirty="0">
                <a:latin typeface="CS Avva Shenouda" pitchFamily="34" charset="0"/>
              </a:rPr>
              <a:t> @ `</a:t>
            </a:r>
            <a:r>
              <a:rPr lang="fr-FR" sz="3600" b="1" dirty="0" err="1">
                <a:latin typeface="CS Avva Shenouda" pitchFamily="34" charset="0"/>
              </a:rPr>
              <a:t>anok</a:t>
            </a:r>
            <a:r>
              <a:rPr lang="fr-FR" sz="3600" b="1" dirty="0">
                <a:latin typeface="CS Avva Shenouda" pitchFamily="34" charset="0"/>
              </a:rPr>
              <a:t> ],w `</a:t>
            </a:r>
            <a:r>
              <a:rPr lang="fr-FR" sz="3600" b="1" dirty="0" err="1">
                <a:latin typeface="CS Avva Shenouda" pitchFamily="34" charset="0"/>
              </a:rPr>
              <a:t>mmoc</a:t>
            </a:r>
            <a:r>
              <a:rPr lang="fr-FR" sz="3600" b="1" dirty="0">
                <a:latin typeface="CS Avva Shenouda" pitchFamily="34" charset="0"/>
              </a:rPr>
              <a:t> </a:t>
            </a:r>
            <a:r>
              <a:rPr lang="fr-FR" sz="3600" b="1" dirty="0" err="1">
                <a:latin typeface="CS Avva Shenouda" pitchFamily="34" charset="0"/>
              </a:rPr>
              <a:t>nemwten</a:t>
            </a:r>
            <a:r>
              <a:rPr lang="fr-FR" sz="3600" b="1" dirty="0">
                <a:latin typeface="CS Avva Shenouda" pitchFamily="34" charset="0"/>
              </a:rPr>
              <a:t> @ </a:t>
            </a:r>
            <a:r>
              <a:rPr lang="fr-FR" sz="3600" b="1" dirty="0" err="1">
                <a:latin typeface="CS Avva Shenouda" pitchFamily="34" charset="0"/>
              </a:rPr>
              <a:t>icjen</a:t>
            </a:r>
            <a:r>
              <a:rPr lang="fr-FR" sz="3600" b="1" dirty="0">
                <a:latin typeface="CS Avva Shenouda" pitchFamily="34" charset="0"/>
              </a:rPr>
              <a:t> ]</a:t>
            </a:r>
            <a:r>
              <a:rPr lang="fr-FR" sz="3600" b="1" dirty="0" err="1">
                <a:latin typeface="CS Avva Shenouda" pitchFamily="34" charset="0"/>
              </a:rPr>
              <a:t>nou</a:t>
            </a:r>
            <a:r>
              <a:rPr lang="fr-FR" sz="3600" b="1" dirty="0">
                <a:latin typeface="CS Avva Shenouda" pitchFamily="34" charset="0"/>
              </a:rPr>
              <a:t> nem sa `</a:t>
            </a:r>
            <a:r>
              <a:rPr lang="fr-FR" sz="3600" b="1" dirty="0" err="1">
                <a:latin typeface="CS Avva Shenouda" pitchFamily="34" charset="0"/>
              </a:rPr>
              <a:t>eneh</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سلامي أنا الذى أخذته من أبى أنا أتركه معكم من الان وإلى الابد.</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Ma paix, celle que J’ai prise</a:t>
            </a:r>
          </a:p>
          <a:p>
            <a:pPr algn="ctr"/>
            <a:r>
              <a:rPr lang="fr-FR" sz="3200" b="1" dirty="0">
                <a:latin typeface="Book Antiqua" pitchFamily="18" charset="0"/>
              </a:rPr>
              <a:t>Que J’ai prise de Mon Père</a:t>
            </a:r>
          </a:p>
          <a:p>
            <a:pPr algn="ctr"/>
            <a:r>
              <a:rPr lang="fr-FR" sz="3200" b="1" dirty="0">
                <a:latin typeface="Book Antiqua" pitchFamily="18" charset="0"/>
              </a:rPr>
              <a:t>Je la laisse parmi vous</a:t>
            </a:r>
          </a:p>
          <a:p>
            <a:pPr algn="ctr"/>
            <a:r>
              <a:rPr lang="fr-FR" sz="3200" b="1" dirty="0">
                <a:latin typeface="Book Antiqua" pitchFamily="18" charset="0"/>
              </a:rPr>
              <a:t>Maintenant et à jamais.</a:t>
            </a:r>
          </a:p>
        </p:txBody>
      </p:sp>
    </p:spTree>
    <p:extLst>
      <p:ext uri="{BB962C8B-B14F-4D97-AF65-F5344CB8AC3E}">
        <p14:creationId xmlns:p14="http://schemas.microsoft.com/office/powerpoint/2010/main" val="1086258515"/>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5359" y="566678"/>
            <a:ext cx="6528725"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Piaggeloc</a:t>
            </a:r>
            <a:r>
              <a:rPr lang="fr-FR" sz="3600" b="1" dirty="0">
                <a:latin typeface="CS Avva Shenouda" pitchFamily="34" charset="0"/>
              </a:rPr>
              <a:t> `</a:t>
            </a:r>
            <a:r>
              <a:rPr lang="fr-FR" sz="3600" b="1" dirty="0" err="1">
                <a:latin typeface="CS Avva Shenouda" pitchFamily="34" charset="0"/>
              </a:rPr>
              <a:t>nte</a:t>
            </a:r>
            <a:r>
              <a:rPr lang="fr-FR" sz="3600" b="1" dirty="0">
                <a:latin typeface="CS Avva Shenouda" pitchFamily="34" charset="0"/>
              </a:rPr>
              <a:t> </a:t>
            </a:r>
            <a:r>
              <a:rPr lang="fr-FR" sz="3600" b="1" dirty="0" err="1">
                <a:latin typeface="CS Avva Shenouda" pitchFamily="34" charset="0"/>
              </a:rPr>
              <a:t>pai`ehoou</a:t>
            </a:r>
            <a:r>
              <a:rPr lang="fr-FR" sz="3600" b="1" dirty="0">
                <a:latin typeface="CS Avva Shenouda" pitchFamily="34" charset="0"/>
              </a:rPr>
              <a:t> @ </a:t>
            </a:r>
            <a:r>
              <a:rPr lang="fr-FR" sz="3600" b="1" dirty="0" err="1">
                <a:latin typeface="CS Avva Shenouda" pitchFamily="34" charset="0"/>
              </a:rPr>
              <a:t>ethyl</a:t>
            </a:r>
            <a:r>
              <a:rPr lang="fr-FR" sz="3600" b="1" dirty="0">
                <a:latin typeface="CS Avva Shenouda" pitchFamily="34" charset="0"/>
              </a:rPr>
              <a:t> `e`p[ici nem </a:t>
            </a:r>
            <a:r>
              <a:rPr lang="fr-FR" sz="3600" b="1" dirty="0" err="1">
                <a:latin typeface="CS Avva Shenouda" pitchFamily="34" charset="0"/>
              </a:rPr>
              <a:t>paihumnoc</a:t>
            </a:r>
            <a:r>
              <a:rPr lang="fr-FR" sz="3600" b="1" dirty="0">
                <a:latin typeface="CS Avva Shenouda" pitchFamily="34" charset="0"/>
              </a:rPr>
              <a:t> @ `</a:t>
            </a:r>
            <a:r>
              <a:rPr lang="fr-FR" sz="3600" b="1" dirty="0" err="1">
                <a:latin typeface="CS Avva Shenouda" pitchFamily="34" charset="0"/>
              </a:rPr>
              <a:t>aripenmeu`i</a:t>
            </a:r>
            <a:r>
              <a:rPr lang="fr-FR" sz="3600" b="1" dirty="0">
                <a:latin typeface="CS Avva Shenouda" pitchFamily="34" charset="0"/>
              </a:rPr>
              <a:t> </a:t>
            </a:r>
            <a:r>
              <a:rPr lang="fr-FR" sz="3600" b="1" dirty="0" err="1">
                <a:latin typeface="CS Avva Shenouda" pitchFamily="34" charset="0"/>
              </a:rPr>
              <a:t>qa`thy</a:t>
            </a:r>
            <a:r>
              <a:rPr lang="fr-FR" sz="3600" b="1" dirty="0">
                <a:latin typeface="CS Avva Shenouda" pitchFamily="34" charset="0"/>
              </a:rPr>
              <a:t> `m`P¡ @ `</a:t>
            </a:r>
            <a:r>
              <a:rPr lang="fr-FR" sz="3600" b="1" dirty="0" err="1">
                <a:latin typeface="CS Avva Shenouda" pitchFamily="34" charset="0"/>
              </a:rPr>
              <a:t>ntef,a</a:t>
            </a:r>
            <a:r>
              <a:rPr lang="fr-FR" sz="3600" b="1" dirty="0">
                <a:latin typeface="CS Avva Shenouda" pitchFamily="34" charset="0"/>
              </a:rPr>
              <a:t> </a:t>
            </a:r>
            <a:r>
              <a:rPr lang="fr-FR" sz="3600" b="1" dirty="0" err="1">
                <a:latin typeface="CS Avva Shenouda" pitchFamily="34" charset="0"/>
              </a:rPr>
              <a:t>nennobi</a:t>
            </a:r>
            <a:r>
              <a:rPr lang="fr-FR" sz="3600" b="1" dirty="0">
                <a:latin typeface="CS Avva Shenouda" pitchFamily="34" charset="0"/>
              </a:rPr>
              <a:t> nan `</a:t>
            </a:r>
            <a:r>
              <a:rPr lang="fr-FR" sz="3600" b="1" dirty="0" err="1">
                <a:latin typeface="CS Avva Shenouda" pitchFamily="34" charset="0"/>
              </a:rPr>
              <a:t>ebol</a:t>
            </a:r>
            <a:r>
              <a:rPr lang="fr-FR" sz="3600" b="1" dirty="0">
                <a:latin typeface="CS Avva Shenouda" pitchFamily="34" charset="0"/>
              </a:rPr>
              <a:t>.</a:t>
            </a:r>
          </a:p>
        </p:txBody>
      </p:sp>
      <p:sp>
        <p:nvSpPr>
          <p:cNvPr id="11" name="Rectangle 10"/>
          <p:cNvSpPr/>
          <p:nvPr/>
        </p:nvSpPr>
        <p:spPr>
          <a:xfrm>
            <a:off x="6864085" y="535320"/>
            <a:ext cx="5164616" cy="2031325"/>
          </a:xfrm>
          <a:prstGeom prst="rect">
            <a:avLst/>
          </a:prstGeom>
        </p:spPr>
        <p:txBody>
          <a:bodyPr wrap="square">
            <a:spAutoFit/>
          </a:bodyPr>
          <a:lstStyle/>
          <a:p>
            <a:pPr algn="just" rtl="1"/>
            <a:r>
              <a:rPr lang="ar-EG" sz="4200" b="1" dirty="0"/>
              <a:t>يا ملاك هذا اليوم الطائر الى العلو بهذه التسبحة اذكرنا لدى الرب ليغفر لنا خطايانا.</a:t>
            </a:r>
            <a:endParaRPr lang="fr-FR" sz="4200" b="1" dirty="0"/>
          </a:p>
        </p:txBody>
      </p:sp>
      <p:sp>
        <p:nvSpPr>
          <p:cNvPr id="12" name="Rectangle 11"/>
          <p:cNvSpPr/>
          <p:nvPr/>
        </p:nvSpPr>
        <p:spPr>
          <a:xfrm>
            <a:off x="239349" y="4365104"/>
            <a:ext cx="11617291" cy="1938992"/>
          </a:xfrm>
          <a:prstGeom prst="rect">
            <a:avLst/>
          </a:prstGeom>
        </p:spPr>
        <p:txBody>
          <a:bodyPr wrap="square">
            <a:spAutoFit/>
          </a:bodyPr>
          <a:lstStyle/>
          <a:p>
            <a:pPr algn="ctr"/>
            <a:r>
              <a:rPr lang="fr-FR" sz="3000" b="1" dirty="0">
                <a:latin typeface="Book Antiqua" pitchFamily="18" charset="0"/>
              </a:rPr>
              <a:t>Ô toi ange de ce jour </a:t>
            </a:r>
          </a:p>
          <a:p>
            <a:pPr algn="ctr"/>
            <a:r>
              <a:rPr lang="fr-FR" sz="3000" b="1" dirty="0">
                <a:latin typeface="Book Antiqua" pitchFamily="18" charset="0"/>
              </a:rPr>
              <a:t>Qui t’envoles avec cet hymne</a:t>
            </a:r>
          </a:p>
          <a:p>
            <a:pPr algn="ctr"/>
            <a:r>
              <a:rPr lang="fr-FR" sz="3000" b="1" dirty="0">
                <a:latin typeface="Book Antiqua" pitchFamily="18" charset="0"/>
              </a:rPr>
              <a:t>Evoque-nous près du  Seigneur</a:t>
            </a:r>
          </a:p>
          <a:p>
            <a:pPr algn="ctr"/>
            <a:r>
              <a:rPr lang="fr-FR" sz="3000" b="1" dirty="0">
                <a:latin typeface="Book Antiqua" pitchFamily="18" charset="0"/>
              </a:rPr>
              <a:t>Pour qu’Il nous pardonne nos péchés.</a:t>
            </a:r>
          </a:p>
        </p:txBody>
      </p:sp>
    </p:spTree>
    <p:extLst>
      <p:ext uri="{BB962C8B-B14F-4D97-AF65-F5344CB8AC3E}">
        <p14:creationId xmlns:p14="http://schemas.microsoft.com/office/powerpoint/2010/main" val="2704654470"/>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err="1">
                <a:latin typeface="CS Avva Shenouda" pitchFamily="34" charset="0"/>
              </a:rPr>
              <a:t>Nyetswni</a:t>
            </a:r>
            <a:r>
              <a:rPr lang="fr-FR" sz="3600" b="1" dirty="0">
                <a:latin typeface="CS Avva Shenouda" pitchFamily="34" charset="0"/>
              </a:rPr>
              <a:t> </a:t>
            </a:r>
            <a:r>
              <a:rPr lang="fr-FR" sz="3600" b="1" dirty="0" err="1">
                <a:latin typeface="CS Avva Shenouda" pitchFamily="34" charset="0"/>
              </a:rPr>
              <a:t>matal</a:t>
            </a:r>
            <a:r>
              <a:rPr lang="fr-FR" sz="3600" b="1" dirty="0">
                <a:latin typeface="CS Avva Shenouda" pitchFamily="34" charset="0"/>
              </a:rPr>
              <a:t>[</a:t>
            </a:r>
            <a:r>
              <a:rPr lang="fr-FR" sz="3600" b="1" dirty="0" err="1">
                <a:latin typeface="CS Avva Shenouda" pitchFamily="34" charset="0"/>
              </a:rPr>
              <a:t>wou</a:t>
            </a:r>
            <a:r>
              <a:rPr lang="fr-FR" sz="3600" b="1" dirty="0">
                <a:latin typeface="CS Avva Shenouda" pitchFamily="34" charset="0"/>
              </a:rPr>
              <a:t> @ </a:t>
            </a:r>
            <a:r>
              <a:rPr lang="fr-FR" sz="3600" b="1" dirty="0" err="1">
                <a:latin typeface="CS Avva Shenouda" pitchFamily="34" charset="0"/>
              </a:rPr>
              <a:t>nyetauenkot</a:t>
            </a:r>
            <a:r>
              <a:rPr lang="fr-FR" sz="3600" b="1" dirty="0">
                <a:latin typeface="CS Avva Shenouda" pitchFamily="34" charset="0"/>
              </a:rPr>
              <a:t> `P¡ </a:t>
            </a:r>
            <a:r>
              <a:rPr lang="fr-FR" sz="3600" b="1" dirty="0" err="1">
                <a:latin typeface="CS Avva Shenouda" pitchFamily="34" charset="0"/>
              </a:rPr>
              <a:t>ma`mton</a:t>
            </a:r>
            <a:r>
              <a:rPr lang="fr-FR" sz="3600" b="1" dirty="0">
                <a:latin typeface="CS Avva Shenouda" pitchFamily="34" charset="0"/>
              </a:rPr>
              <a:t> </a:t>
            </a:r>
            <a:r>
              <a:rPr lang="fr-FR" sz="3600" b="1" dirty="0" err="1">
                <a:latin typeface="CS Avva Shenouda" pitchFamily="34" charset="0"/>
              </a:rPr>
              <a:t>nwou</a:t>
            </a:r>
            <a:r>
              <a:rPr lang="fr-FR" sz="3600" b="1" dirty="0">
                <a:latin typeface="CS Avva Shenouda" pitchFamily="34" charset="0"/>
              </a:rPr>
              <a:t> @ </a:t>
            </a:r>
            <a:r>
              <a:rPr lang="fr-FR" sz="3600" b="1" dirty="0" err="1">
                <a:latin typeface="CS Avva Shenouda" pitchFamily="34" charset="0"/>
              </a:rPr>
              <a:t>nen`cnyou</a:t>
            </a:r>
            <a:r>
              <a:rPr lang="fr-FR" sz="3600" b="1" dirty="0">
                <a:latin typeface="CS Avva Shenouda" pitchFamily="34" charset="0"/>
              </a:rPr>
              <a:t> </a:t>
            </a:r>
            <a:r>
              <a:rPr lang="fr-FR" sz="3600" b="1" dirty="0" err="1">
                <a:latin typeface="CS Avva Shenouda" pitchFamily="34" charset="0"/>
              </a:rPr>
              <a:t>et,y</a:t>
            </a:r>
            <a:r>
              <a:rPr lang="fr-FR" sz="3600" b="1" dirty="0">
                <a:latin typeface="CS Avva Shenouda" pitchFamily="34" charset="0"/>
              </a:rPr>
              <a:t> </a:t>
            </a:r>
            <a:r>
              <a:rPr lang="fr-FR" sz="3600" b="1" dirty="0" err="1">
                <a:latin typeface="CS Avva Shenouda" pitchFamily="34" charset="0"/>
              </a:rPr>
              <a:t>qen</a:t>
            </a:r>
            <a:r>
              <a:rPr lang="fr-FR" sz="3600" b="1" dirty="0">
                <a:latin typeface="CS Avva Shenouda" pitchFamily="34" charset="0"/>
              </a:rPr>
              <a:t> </a:t>
            </a:r>
            <a:r>
              <a:rPr lang="fr-FR" sz="3600" b="1" dirty="0" err="1">
                <a:latin typeface="CS Avva Shenouda" pitchFamily="34" charset="0"/>
              </a:rPr>
              <a:t>hojhej</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 Pa¡ `</a:t>
            </a:r>
            <a:r>
              <a:rPr lang="fr-FR" sz="3600" b="1" dirty="0" err="1">
                <a:latin typeface="CS Avva Shenouda" pitchFamily="34" charset="0"/>
              </a:rPr>
              <a:t>aribo`y;in</a:t>
            </a:r>
            <a:r>
              <a:rPr lang="fr-FR" sz="3600" b="1" dirty="0">
                <a:latin typeface="CS Avva Shenouda" pitchFamily="34" charset="0"/>
              </a:rPr>
              <a:t> `</a:t>
            </a:r>
            <a:r>
              <a:rPr lang="fr-FR" sz="3600" b="1" dirty="0" err="1">
                <a:latin typeface="CS Avva Shenouda" pitchFamily="34" charset="0"/>
              </a:rPr>
              <a:t>eron</a:t>
            </a:r>
            <a:r>
              <a:rPr lang="fr-FR" sz="3600" b="1" dirty="0">
                <a:latin typeface="CS Avva Shenouda" pitchFamily="34" charset="0"/>
              </a:rPr>
              <a:t> </a:t>
            </a:r>
            <a:r>
              <a:rPr lang="fr-FR" sz="3600" b="1" dirty="0" err="1">
                <a:latin typeface="CS Avva Shenouda" pitchFamily="34" charset="0"/>
              </a:rPr>
              <a:t>nemwou</a:t>
            </a:r>
            <a:r>
              <a:rPr lang="fr-FR" sz="3600" b="1" dirty="0">
                <a:latin typeface="CS Avva Shenouda" pitchFamily="34" charset="0"/>
              </a:rPr>
              <a:t>.</a:t>
            </a:r>
          </a:p>
        </p:txBody>
      </p:sp>
      <p:sp>
        <p:nvSpPr>
          <p:cNvPr id="11" name="Rectangle 10"/>
          <p:cNvSpPr/>
          <p:nvPr/>
        </p:nvSpPr>
        <p:spPr>
          <a:xfrm>
            <a:off x="6864085" y="556226"/>
            <a:ext cx="5164616" cy="2800767"/>
          </a:xfrm>
          <a:prstGeom prst="rect">
            <a:avLst/>
          </a:prstGeom>
        </p:spPr>
        <p:txBody>
          <a:bodyPr wrap="square">
            <a:spAutoFit/>
          </a:bodyPr>
          <a:lstStyle/>
          <a:p>
            <a:pPr algn="just" rtl="1"/>
            <a:r>
              <a:rPr lang="ar-EG" sz="4400" b="1" dirty="0"/>
              <a:t>المرضى اشفهم الذين رقدوا يا رب نيحهم وأخواتنا الذين فى كل شدة يا ربى أعنا وإياهم.</a:t>
            </a:r>
            <a:endParaRPr lang="fr-FR" sz="4400" b="1" dirty="0"/>
          </a:p>
        </p:txBody>
      </p:sp>
      <p:sp>
        <p:nvSpPr>
          <p:cNvPr id="12" name="Rectangle 11"/>
          <p:cNvSpPr/>
          <p:nvPr/>
        </p:nvSpPr>
        <p:spPr>
          <a:xfrm>
            <a:off x="1103445" y="4365105"/>
            <a:ext cx="10081120" cy="2062103"/>
          </a:xfrm>
          <a:prstGeom prst="rect">
            <a:avLst/>
          </a:prstGeom>
        </p:spPr>
        <p:txBody>
          <a:bodyPr wrap="square">
            <a:spAutoFit/>
          </a:bodyPr>
          <a:lstStyle/>
          <a:p>
            <a:pPr algn="ctr"/>
            <a:r>
              <a:rPr lang="fr-FR" sz="3200" b="1" dirty="0">
                <a:latin typeface="Book Antiqua" pitchFamily="18" charset="0"/>
              </a:rPr>
              <a:t>Les malades, guéris-les</a:t>
            </a:r>
          </a:p>
          <a:p>
            <a:pPr algn="ctr"/>
            <a:r>
              <a:rPr lang="fr-FR" sz="3200" b="1" dirty="0">
                <a:latin typeface="Book Antiqua" pitchFamily="18" charset="0"/>
              </a:rPr>
              <a:t>Les défunts, repose-les</a:t>
            </a:r>
          </a:p>
          <a:p>
            <a:pPr algn="ctr"/>
            <a:r>
              <a:rPr lang="fr-FR" sz="3200" b="1" dirty="0">
                <a:latin typeface="Book Antiqua" pitchFamily="18" charset="0"/>
              </a:rPr>
              <a:t>Et nos frères dans la détresse</a:t>
            </a:r>
          </a:p>
          <a:p>
            <a:pPr algn="ctr"/>
            <a:r>
              <a:rPr lang="fr-FR" sz="3200" b="1" dirty="0">
                <a:latin typeface="Book Antiqua" pitchFamily="18" charset="0"/>
              </a:rPr>
              <a:t>Seigneur aide-nous, aide-les</a:t>
            </a:r>
          </a:p>
        </p:txBody>
      </p:sp>
    </p:spTree>
    <p:extLst>
      <p:ext uri="{BB962C8B-B14F-4D97-AF65-F5344CB8AC3E}">
        <p14:creationId xmlns:p14="http://schemas.microsoft.com/office/powerpoint/2010/main" val="2622648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18630"/>
            <a:ext cx="5164616" cy="2123658"/>
          </a:xfrm>
          <a:prstGeom prst="rect">
            <a:avLst/>
          </a:prstGeom>
        </p:spPr>
        <p:txBody>
          <a:bodyPr wrap="square">
            <a:spAutoFit/>
          </a:bodyPr>
          <a:lstStyle/>
          <a:p>
            <a:pPr algn="just" rtl="1"/>
            <a:r>
              <a:rPr lang="ar-EG" sz="4400" b="1" dirty="0"/>
              <a:t>نسجد لك أيها المسيح مع أبيك الصالح والروح القدس لأنك </a:t>
            </a:r>
            <a:r>
              <a:rPr lang="ar-SA" sz="4400" b="1" dirty="0">
                <a:solidFill>
                  <a:srgbClr val="C00000"/>
                </a:solidFill>
              </a:rPr>
              <a:t>صلبت</a:t>
            </a:r>
            <a:r>
              <a:rPr lang="ar-SA" sz="4400" dirty="0">
                <a:solidFill>
                  <a:srgbClr val="C00000"/>
                </a:solidFill>
              </a:rPr>
              <a:t> </a:t>
            </a:r>
            <a:r>
              <a:rPr lang="ar-EG" sz="4400" b="1" dirty="0"/>
              <a:t>وخلصتنا.</a:t>
            </a:r>
            <a:endParaRPr lang="fr-FR" sz="4400" b="1" dirty="0"/>
          </a:p>
        </p:txBody>
      </p:sp>
      <p:sp>
        <p:nvSpPr>
          <p:cNvPr id="6" name="Rectangle 5"/>
          <p:cNvSpPr/>
          <p:nvPr/>
        </p:nvSpPr>
        <p:spPr>
          <a:xfrm>
            <a:off x="431371" y="710694"/>
            <a:ext cx="6240693" cy="2308324"/>
          </a:xfrm>
          <a:prstGeom prst="rect">
            <a:avLst/>
          </a:prstGeom>
        </p:spPr>
        <p:txBody>
          <a:bodyPr wrap="square">
            <a:spAutoFit/>
          </a:bodyPr>
          <a:lstStyle/>
          <a:p>
            <a:pPr algn="just"/>
            <a:r>
              <a:rPr lang="pl-PL" sz="3600" b="1">
                <a:latin typeface="CS Avva Shenouda" pitchFamily="34" charset="0"/>
              </a:rPr>
              <a:t>Tenouwst `mmok ``w </a:t>
            </a:r>
            <a:r>
              <a:rPr lang="pl-PL" sz="3600" b="1" dirty="0">
                <a:latin typeface="CS Avva Shenouda" pitchFamily="34" charset="0"/>
              </a:rPr>
              <a:t>P=,=c @ nem </a:t>
            </a:r>
            <a:r>
              <a:rPr lang="pl-PL" sz="3600" b="1">
                <a:latin typeface="CS Avva Shenouda" pitchFamily="34" charset="0"/>
              </a:rPr>
              <a:t>Pekiwt `n`aga;oc </a:t>
            </a:r>
            <a:r>
              <a:rPr lang="pl-PL" sz="3600" b="1" dirty="0">
                <a:latin typeface="CS Avva Shenouda" pitchFamily="34" charset="0"/>
              </a:rPr>
              <a:t>@ nem Pi=p=n=a =e=;=u je </a:t>
            </a:r>
            <a:r>
              <a:rPr lang="fr-FR" sz="3600" b="1" dirty="0" err="1">
                <a:solidFill>
                  <a:srgbClr val="C00000"/>
                </a:solidFill>
                <a:latin typeface="CS Avva Shenouda" pitchFamily="34" charset="0"/>
              </a:rPr>
              <a:t>auask</a:t>
            </a:r>
            <a:r>
              <a:rPr lang="fr-FR" sz="3600" b="1" dirty="0">
                <a:solidFill>
                  <a:srgbClr val="C00000"/>
                </a:solidFill>
                <a:latin typeface="CS Avva Shenouda" pitchFamily="34" charset="0"/>
              </a:rPr>
              <a:t> </a:t>
            </a:r>
            <a:r>
              <a:rPr lang="pl-PL" sz="3600" b="1" dirty="0">
                <a:latin typeface="CS Avva Shenouda" pitchFamily="34" charset="0"/>
              </a:rPr>
              <a:t>akcw]</a:t>
            </a:r>
            <a:endParaRPr lang="fr-FR" sz="3600" b="1" dirty="0">
              <a:latin typeface="CS Avva Shenouda" pitchFamily="34" charset="0"/>
            </a:endParaRPr>
          </a:p>
          <a:p>
            <a:pPr algn="just"/>
            <a:r>
              <a:rPr lang="pl-PL" sz="3600" b="1">
                <a:latin typeface="CS Avva Shenouda" pitchFamily="34" charset="0"/>
              </a:rPr>
              <a:t> `mmon</a:t>
            </a:r>
            <a:r>
              <a:rPr lang="pl-PL" sz="3600" b="1" dirty="0">
                <a:latin typeface="CS Avva Shenouda" pitchFamily="34" charset="0"/>
              </a:rPr>
              <a:t>.</a:t>
            </a:r>
            <a:endParaRPr lang="fr-FR" sz="3600" b="1" dirty="0">
              <a:latin typeface="CS Avva Shenouda" pitchFamily="34" charset="0"/>
            </a:endParaRPr>
          </a:p>
        </p:txBody>
      </p:sp>
      <p:sp>
        <p:nvSpPr>
          <p:cNvPr id="7" name="Rectangle 6"/>
          <p:cNvSpPr/>
          <p:nvPr/>
        </p:nvSpPr>
        <p:spPr>
          <a:xfrm>
            <a:off x="335361" y="4082296"/>
            <a:ext cx="11449271" cy="1938992"/>
          </a:xfrm>
          <a:prstGeom prst="rect">
            <a:avLst/>
          </a:prstGeom>
        </p:spPr>
        <p:txBody>
          <a:bodyPr wrap="square">
            <a:spAutoFit/>
          </a:bodyPr>
          <a:lstStyle/>
          <a:p>
            <a:pPr algn="ctr"/>
            <a:r>
              <a:rPr lang="fr-FR" sz="3000" b="1" dirty="0">
                <a:latin typeface="Book Antiqua" pitchFamily="18" charset="0"/>
              </a:rPr>
              <a:t>Nous T'adorons ô Christ</a:t>
            </a:r>
          </a:p>
          <a:p>
            <a:pPr algn="ctr"/>
            <a:r>
              <a:rPr lang="fr-FR" sz="3000" b="1" dirty="0">
                <a:latin typeface="Book Antiqua" pitchFamily="18" charset="0"/>
              </a:rPr>
              <a:t>Avec Ton Père Très Bon</a:t>
            </a:r>
          </a:p>
          <a:p>
            <a:pPr algn="ctr"/>
            <a:r>
              <a:rPr lang="fr-FR" sz="3000" b="1" dirty="0">
                <a:latin typeface="Book Antiqua" pitchFamily="18" charset="0"/>
              </a:rPr>
              <a:t>Avec le Saint-Esprit</a:t>
            </a:r>
          </a:p>
          <a:p>
            <a:pPr algn="ctr"/>
            <a:r>
              <a:rPr lang="fr-FR" sz="3000" b="1" dirty="0">
                <a:latin typeface="Book Antiqua" pitchFamily="18" charset="0"/>
              </a:rPr>
              <a:t>Car Tu fut </a:t>
            </a:r>
            <a:r>
              <a:rPr lang="fr-FR" sz="3000" b="1" dirty="0">
                <a:solidFill>
                  <a:srgbClr val="C00000"/>
                </a:solidFill>
                <a:latin typeface="Book Antiqua" pitchFamily="18" charset="0"/>
              </a:rPr>
              <a:t>crucifié</a:t>
            </a:r>
            <a:r>
              <a:rPr lang="fr-FR" sz="3000" b="1" dirty="0">
                <a:latin typeface="Book Antiqua" pitchFamily="18" charset="0"/>
              </a:rPr>
              <a:t> et nous sauvas</a:t>
            </a:r>
          </a:p>
        </p:txBody>
      </p:sp>
    </p:spTree>
    <p:extLst>
      <p:ext uri="{BB962C8B-B14F-4D97-AF65-F5344CB8AC3E}">
        <p14:creationId xmlns:p14="http://schemas.microsoft.com/office/powerpoint/2010/main" val="3374706429"/>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308324"/>
          </a:xfrm>
          <a:prstGeom prst="rect">
            <a:avLst/>
          </a:prstGeom>
        </p:spPr>
        <p:txBody>
          <a:bodyPr wrap="square">
            <a:spAutoFit/>
          </a:bodyPr>
          <a:lstStyle/>
          <a:p>
            <a:pPr algn="just"/>
            <a:r>
              <a:rPr lang="fr-FR" sz="3600" b="1" dirty="0">
                <a:latin typeface="CS Avva Shenouda" pitchFamily="34" charset="0"/>
              </a:rPr>
              <a:t>¿ </a:t>
            </a:r>
            <a:r>
              <a:rPr lang="fr-FR" sz="3600" b="1" dirty="0" err="1">
                <a:latin typeface="CS Avva Shenouda" pitchFamily="34" charset="0"/>
              </a:rPr>
              <a:t>Ef`e`cmou</a:t>
            </a:r>
            <a:r>
              <a:rPr lang="fr-FR" sz="3600" b="1" dirty="0">
                <a:latin typeface="CS Avva Shenouda" pitchFamily="34" charset="0"/>
              </a:rPr>
              <a:t> `</a:t>
            </a:r>
            <a:r>
              <a:rPr lang="fr-FR" sz="3600" b="1" dirty="0" err="1">
                <a:latin typeface="CS Avva Shenouda" pitchFamily="34" charset="0"/>
              </a:rPr>
              <a:t>eron</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`V] @ </a:t>
            </a:r>
            <a:r>
              <a:rPr lang="fr-FR" sz="3600" b="1" dirty="0" err="1">
                <a:latin typeface="CS Avva Shenouda" pitchFamily="34" charset="0"/>
              </a:rPr>
              <a:t>tenna`cmou</a:t>
            </a:r>
            <a:r>
              <a:rPr lang="fr-FR" sz="3600" b="1" dirty="0">
                <a:latin typeface="CS Avva Shenouda" pitchFamily="34" charset="0"/>
              </a:rPr>
              <a:t> `</a:t>
            </a:r>
            <a:r>
              <a:rPr lang="fr-FR" sz="3600" b="1" dirty="0" err="1">
                <a:latin typeface="CS Avva Shenouda" pitchFamily="34" charset="0"/>
              </a:rPr>
              <a:t>ePefran</a:t>
            </a:r>
            <a:r>
              <a:rPr lang="fr-FR" sz="3600" b="1" dirty="0">
                <a:latin typeface="CS Avva Shenouda" pitchFamily="34" charset="0"/>
              </a:rPr>
              <a:t> =e=;=u @ `</a:t>
            </a:r>
            <a:r>
              <a:rPr lang="fr-FR" sz="3600" b="1" dirty="0" err="1">
                <a:latin typeface="CS Avva Shenouda" pitchFamily="34" charset="0"/>
              </a:rPr>
              <a:t>ncyou</a:t>
            </a:r>
            <a:r>
              <a:rPr lang="fr-FR" sz="3600" b="1" dirty="0">
                <a:latin typeface="CS Avva Shenouda" pitchFamily="34" charset="0"/>
              </a:rPr>
              <a:t> </a:t>
            </a:r>
            <a:r>
              <a:rPr lang="fr-FR" sz="3600" b="1" dirty="0" err="1">
                <a:latin typeface="CS Avva Shenouda" pitchFamily="34" charset="0"/>
              </a:rPr>
              <a:t>niben</a:t>
            </a:r>
            <a:r>
              <a:rPr lang="fr-FR" sz="3600" b="1" dirty="0">
                <a:latin typeface="CS Avva Shenouda" pitchFamily="34" charset="0"/>
              </a:rPr>
              <a:t> `</a:t>
            </a:r>
            <a:r>
              <a:rPr lang="fr-FR" sz="3600" b="1" dirty="0" err="1">
                <a:latin typeface="CS Avva Shenouda" pitchFamily="34" charset="0"/>
              </a:rPr>
              <a:t>ere</a:t>
            </a:r>
            <a:r>
              <a:rPr lang="fr-FR" sz="3600" b="1" dirty="0">
                <a:latin typeface="CS Avva Shenouda" pitchFamily="34" charset="0"/>
              </a:rPr>
              <a:t> </a:t>
            </a:r>
            <a:r>
              <a:rPr lang="fr-FR" sz="3600" b="1" dirty="0" err="1">
                <a:latin typeface="CS Avva Shenouda" pitchFamily="34" charset="0"/>
              </a:rPr>
              <a:t>pef`cmou</a:t>
            </a:r>
            <a:r>
              <a:rPr lang="fr-FR" sz="3600" b="1" dirty="0">
                <a:latin typeface="CS Avva Shenouda" pitchFamily="34" charset="0"/>
              </a:rPr>
              <a:t> @ </a:t>
            </a:r>
            <a:r>
              <a:rPr lang="fr-FR" sz="3600" b="1" dirty="0" err="1">
                <a:latin typeface="CS Avva Shenouda" pitchFamily="34" charset="0"/>
              </a:rPr>
              <a:t>naswpi</a:t>
            </a:r>
            <a:r>
              <a:rPr lang="fr-FR" sz="3600" b="1" dirty="0">
                <a:latin typeface="CS Avva Shenouda" pitchFamily="34" charset="0"/>
              </a:rPr>
              <a:t> </a:t>
            </a:r>
            <a:r>
              <a:rPr lang="fr-FR" sz="3600" b="1" dirty="0" err="1">
                <a:latin typeface="CS Avva Shenouda" pitchFamily="34" charset="0"/>
              </a:rPr>
              <a:t>efmyn</a:t>
            </a:r>
            <a:r>
              <a:rPr lang="fr-FR" sz="3600" b="1" dirty="0">
                <a:latin typeface="CS Avva Shenouda" pitchFamily="34" charset="0"/>
              </a:rPr>
              <a:t> `</a:t>
            </a:r>
            <a:r>
              <a:rPr lang="fr-FR" sz="3600" b="1" dirty="0" err="1">
                <a:latin typeface="CS Avva Shenouda" pitchFamily="34" charset="0"/>
              </a:rPr>
              <a:t>ebolqen</a:t>
            </a:r>
            <a:r>
              <a:rPr lang="fr-FR" sz="3600" b="1" dirty="0">
                <a:latin typeface="CS Avva Shenouda" pitchFamily="34" charset="0"/>
              </a:rPr>
              <a:t> </a:t>
            </a:r>
            <a:r>
              <a:rPr lang="fr-FR" sz="3600" b="1" dirty="0" err="1">
                <a:latin typeface="CS Avva Shenouda" pitchFamily="34" charset="0"/>
              </a:rPr>
              <a:t>rwn</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يباركنا الله ولنبارك أسمه القدوس فى كل حين تسبحته دائمة فى أفواهنا.</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Que Dieu nous bénisse tous</a:t>
            </a:r>
          </a:p>
          <a:p>
            <a:pPr algn="ctr"/>
            <a:r>
              <a:rPr lang="fr-FR" sz="3200" b="1" dirty="0">
                <a:latin typeface="Book Antiqua" pitchFamily="18" charset="0"/>
              </a:rPr>
              <a:t>Son saint Nom, nous bénissons</a:t>
            </a:r>
          </a:p>
          <a:p>
            <a:pPr algn="ctr"/>
            <a:r>
              <a:rPr lang="fr-FR" sz="3200" b="1" dirty="0">
                <a:latin typeface="Book Antiqua" pitchFamily="18" charset="0"/>
              </a:rPr>
              <a:t>En tout temps, que Sa louange</a:t>
            </a:r>
          </a:p>
          <a:p>
            <a:pPr algn="ctr"/>
            <a:r>
              <a:rPr lang="fr-FR" sz="3200" b="1" dirty="0">
                <a:latin typeface="Book Antiqua" pitchFamily="18" charset="0"/>
              </a:rPr>
              <a:t>Soit sur nos lèvres toujours</a:t>
            </a:r>
          </a:p>
        </p:txBody>
      </p:sp>
    </p:spTree>
    <p:extLst>
      <p:ext uri="{BB962C8B-B14F-4D97-AF65-F5344CB8AC3E}">
        <p14:creationId xmlns:p14="http://schemas.microsoft.com/office/powerpoint/2010/main" val="369684291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1371" y="566678"/>
            <a:ext cx="6240693" cy="2862322"/>
          </a:xfrm>
          <a:prstGeom prst="rect">
            <a:avLst/>
          </a:prstGeom>
        </p:spPr>
        <p:txBody>
          <a:bodyPr wrap="square">
            <a:spAutoFit/>
          </a:bodyPr>
          <a:lstStyle/>
          <a:p>
            <a:pPr algn="just"/>
            <a:r>
              <a:rPr lang="fr-FR" sz="3600" b="1" dirty="0">
                <a:latin typeface="CS Avva Shenouda" pitchFamily="34" charset="0"/>
              </a:rPr>
              <a:t>Je `</a:t>
            </a:r>
            <a:r>
              <a:rPr lang="fr-FR" sz="3600" b="1" dirty="0" err="1">
                <a:latin typeface="CS Avva Shenouda" pitchFamily="34" charset="0"/>
              </a:rPr>
              <a:t>f`cmarwout</a:t>
            </a:r>
            <a:r>
              <a:rPr lang="fr-FR" sz="3600" b="1" dirty="0">
                <a:latin typeface="CS Avva Shenouda" pitchFamily="34" charset="0"/>
              </a:rPr>
              <a:t> `</a:t>
            </a:r>
            <a:r>
              <a:rPr lang="fr-FR" sz="3600" b="1" dirty="0" err="1">
                <a:latin typeface="CS Avva Shenouda" pitchFamily="34" charset="0"/>
              </a:rPr>
              <a:t>nje</a:t>
            </a:r>
            <a:r>
              <a:rPr lang="fr-FR" sz="3600" b="1" dirty="0">
                <a:latin typeface="CS Avva Shenouda" pitchFamily="34" charset="0"/>
              </a:rPr>
              <a:t> `</a:t>
            </a:r>
            <a:r>
              <a:rPr lang="fr-FR" sz="3600" b="1" dirty="0" err="1">
                <a:latin typeface="CS Avva Shenouda" pitchFamily="34" charset="0"/>
              </a:rPr>
              <a:t>Viwt</a:t>
            </a:r>
            <a:r>
              <a:rPr lang="fr-FR" sz="3600" b="1" dirty="0">
                <a:latin typeface="CS Avva Shenouda" pitchFamily="34" charset="0"/>
              </a:rPr>
              <a:t> nem `</a:t>
            </a:r>
            <a:r>
              <a:rPr lang="fr-FR" sz="3600" b="1" dirty="0" err="1">
                <a:latin typeface="CS Avva Shenouda" pitchFamily="34" charset="0"/>
              </a:rPr>
              <a:t>Psyri</a:t>
            </a:r>
            <a:r>
              <a:rPr lang="fr-FR" sz="3600" b="1" dirty="0">
                <a:latin typeface="CS Avva Shenouda" pitchFamily="34" charset="0"/>
              </a:rPr>
              <a:t> @ nem Pi`pneuma =e=;=u @ }`triac </a:t>
            </a:r>
            <a:r>
              <a:rPr lang="fr-FR" sz="3600" b="1" dirty="0" err="1">
                <a:latin typeface="CS Avva Shenouda" pitchFamily="34" charset="0"/>
              </a:rPr>
              <a:t>etjyk</a:t>
            </a:r>
            <a:r>
              <a:rPr lang="fr-FR" sz="3600" b="1" dirty="0">
                <a:latin typeface="CS Avva Shenouda" pitchFamily="34" charset="0"/>
              </a:rPr>
              <a:t> `</a:t>
            </a:r>
            <a:r>
              <a:rPr lang="fr-FR" sz="3600" b="1" dirty="0" err="1">
                <a:latin typeface="CS Avva Shenouda" pitchFamily="34" charset="0"/>
              </a:rPr>
              <a:t>ebol</a:t>
            </a:r>
            <a:r>
              <a:rPr lang="fr-FR" sz="3600" b="1" dirty="0">
                <a:latin typeface="CS Avva Shenouda" pitchFamily="34" charset="0"/>
              </a:rPr>
              <a:t> @ </a:t>
            </a:r>
            <a:r>
              <a:rPr lang="fr-FR" sz="3600" b="1" dirty="0" err="1">
                <a:latin typeface="CS Avva Shenouda" pitchFamily="34" charset="0"/>
              </a:rPr>
              <a:t>tenouwst</a:t>
            </a:r>
            <a:r>
              <a:rPr lang="fr-FR" sz="3600" b="1" dirty="0">
                <a:latin typeface="CS Avva Shenouda" pitchFamily="34" charset="0"/>
              </a:rPr>
              <a:t> `</a:t>
            </a:r>
            <a:r>
              <a:rPr lang="fr-FR" sz="3600" b="1" dirty="0" err="1">
                <a:latin typeface="CS Avva Shenouda" pitchFamily="34" charset="0"/>
              </a:rPr>
              <a:t>mmoc</a:t>
            </a:r>
            <a:r>
              <a:rPr lang="fr-FR" sz="3600" b="1" dirty="0">
                <a:latin typeface="CS Avva Shenouda" pitchFamily="34" charset="0"/>
              </a:rPr>
              <a:t> </a:t>
            </a:r>
            <a:r>
              <a:rPr lang="fr-FR" sz="3600" b="1" dirty="0" err="1">
                <a:latin typeface="CS Avva Shenouda" pitchFamily="34" charset="0"/>
              </a:rPr>
              <a:t>ten</a:t>
            </a:r>
            <a:r>
              <a:rPr lang="fr-FR" sz="3600" b="1" dirty="0">
                <a:latin typeface="CS Avva Shenouda" pitchFamily="34" charset="0"/>
              </a:rPr>
              <a:t>]`</a:t>
            </a:r>
            <a:r>
              <a:rPr lang="fr-FR" sz="3600" b="1" dirty="0" err="1">
                <a:latin typeface="CS Avva Shenouda" pitchFamily="34" charset="0"/>
              </a:rPr>
              <a:t>wou</a:t>
            </a:r>
            <a:r>
              <a:rPr lang="fr-FR" sz="3600" b="1" dirty="0">
                <a:latin typeface="CS Avva Shenouda" pitchFamily="34" charset="0"/>
              </a:rPr>
              <a:t> </a:t>
            </a:r>
            <a:r>
              <a:rPr lang="fr-FR" sz="3600" b="1" dirty="0" err="1">
                <a:latin typeface="CS Avva Shenouda" pitchFamily="34" charset="0"/>
              </a:rPr>
              <a:t>nac</a:t>
            </a:r>
            <a:r>
              <a:rPr lang="fr-FR" sz="3600" b="1" dirty="0">
                <a:latin typeface="CS Avva Shenouda" pitchFamily="34" charset="0"/>
              </a:rPr>
              <a:t>.</a:t>
            </a:r>
          </a:p>
        </p:txBody>
      </p:sp>
      <p:sp>
        <p:nvSpPr>
          <p:cNvPr id="11" name="Rectangle 10"/>
          <p:cNvSpPr/>
          <p:nvPr/>
        </p:nvSpPr>
        <p:spPr>
          <a:xfrm>
            <a:off x="6864085" y="556226"/>
            <a:ext cx="5164616" cy="2123658"/>
          </a:xfrm>
          <a:prstGeom prst="rect">
            <a:avLst/>
          </a:prstGeom>
        </p:spPr>
        <p:txBody>
          <a:bodyPr wrap="square">
            <a:spAutoFit/>
          </a:bodyPr>
          <a:lstStyle/>
          <a:p>
            <a:pPr algn="just" rtl="1"/>
            <a:r>
              <a:rPr lang="ar-EG" sz="4400" b="1" dirty="0"/>
              <a:t>مبارك الآب والابن والروح القدس الثالوث الكامل نسجد له ونمجده.</a:t>
            </a:r>
            <a:endParaRPr lang="fr-FR" sz="4400" b="1" dirty="0"/>
          </a:p>
        </p:txBody>
      </p:sp>
      <p:sp>
        <p:nvSpPr>
          <p:cNvPr id="12" name="Rectangle 11"/>
          <p:cNvSpPr/>
          <p:nvPr/>
        </p:nvSpPr>
        <p:spPr>
          <a:xfrm>
            <a:off x="1103445" y="4149081"/>
            <a:ext cx="10081120" cy="2062103"/>
          </a:xfrm>
          <a:prstGeom prst="rect">
            <a:avLst/>
          </a:prstGeom>
        </p:spPr>
        <p:txBody>
          <a:bodyPr wrap="square">
            <a:spAutoFit/>
          </a:bodyPr>
          <a:lstStyle/>
          <a:p>
            <a:pPr algn="ctr"/>
            <a:r>
              <a:rPr lang="fr-FR" sz="3200" b="1" dirty="0">
                <a:latin typeface="Book Antiqua" pitchFamily="18" charset="0"/>
              </a:rPr>
              <a:t>Bénis soient le Père, le Fils,</a:t>
            </a:r>
          </a:p>
          <a:p>
            <a:pPr algn="ctr"/>
            <a:r>
              <a:rPr lang="fr-FR" sz="3200" b="1" dirty="0">
                <a:latin typeface="Book Antiqua" pitchFamily="18" charset="0"/>
              </a:rPr>
              <a:t>L’Esprit-Saint : la Trinité</a:t>
            </a:r>
          </a:p>
          <a:p>
            <a:pPr algn="ctr"/>
            <a:r>
              <a:rPr lang="fr-FR" sz="3200" b="1" dirty="0">
                <a:latin typeface="Book Antiqua" pitchFamily="18" charset="0"/>
              </a:rPr>
              <a:t>C’est la Trinité parfaite</a:t>
            </a:r>
          </a:p>
          <a:p>
            <a:pPr algn="ctr"/>
            <a:r>
              <a:rPr lang="fr-FR" sz="3200" b="1" dirty="0">
                <a:latin typeface="Book Antiqua" pitchFamily="18" charset="0"/>
              </a:rPr>
              <a:t>Adorons, glorifions-La.</a:t>
            </a:r>
          </a:p>
        </p:txBody>
      </p:sp>
    </p:spTree>
    <p:extLst>
      <p:ext uri="{BB962C8B-B14F-4D97-AF65-F5344CB8AC3E}">
        <p14:creationId xmlns:p14="http://schemas.microsoft.com/office/powerpoint/2010/main" val="1840283206"/>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2548" name="Group 20"/>
          <p:cNvGraphicFramePr>
            <a:graphicFrameLocks noGrp="1"/>
          </p:cNvGraphicFramePr>
          <p:nvPr>
            <p:extLst>
              <p:ext uri="{D42A27DB-BD31-4B8C-83A1-F6EECF244321}">
                <p14:modId xmlns:p14="http://schemas.microsoft.com/office/powerpoint/2010/main" val="3445583169"/>
              </p:ext>
            </p:extLst>
          </p:nvPr>
        </p:nvGraphicFramePr>
        <p:xfrm>
          <a:off x="304800" y="676240"/>
          <a:ext cx="11582400" cy="5394960"/>
        </p:xfrm>
        <a:graphic>
          <a:graphicData uri="http://schemas.openxmlformats.org/drawingml/2006/table">
            <a:tbl>
              <a:tblPr/>
              <a:tblGrid>
                <a:gridCol w="7280365">
                  <a:extLst>
                    <a:ext uri="{9D8B030D-6E8A-4147-A177-3AD203B41FA5}">
                      <a16:colId xmlns:a16="http://schemas.microsoft.com/office/drawing/2014/main" val="20000"/>
                    </a:ext>
                  </a:extLst>
                </a:gridCol>
                <a:gridCol w="4302035">
                  <a:extLst>
                    <a:ext uri="{9D8B030D-6E8A-4147-A177-3AD203B41FA5}">
                      <a16:colId xmlns:a16="http://schemas.microsoft.com/office/drawing/2014/main" val="20001"/>
                    </a:ext>
                  </a:extLst>
                </a:gridCol>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C00000"/>
                          </a:solidFill>
                          <a:effectLst/>
                          <a:latin typeface="Arial" charset="0"/>
                          <a:cs typeface="Arial" charset="0"/>
                        </a:rPr>
                        <a:t>Introduction  au Credo</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rgbClr val="C00000"/>
                          </a:solidFill>
                          <a:effectLst/>
                          <a:latin typeface="Arial" charset="0"/>
                          <a:cs typeface="Arial" charset="0"/>
                        </a:rPr>
                        <a:t>بدء قانون الإيمان</a:t>
                      </a:r>
                      <a:r>
                        <a:rPr kumimoji="0" lang="en-US" sz="3200" b="1" i="0" u="none" strike="noStrike" cap="none" normalizeH="0" baseline="0" dirty="0">
                          <a:ln>
                            <a:noFill/>
                          </a:ln>
                          <a:solidFill>
                            <a:srgbClr val="C00000"/>
                          </a:solidFill>
                          <a:effectLst/>
                          <a:latin typeface="Arial" charset="0"/>
                          <a:cs typeface="Arial" charset="0"/>
                        </a:rPr>
                        <a:t> </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90600">
                <a:tc>
                  <a:txBody>
                    <a:bodyPr/>
                    <a:lstStyle/>
                    <a:p>
                      <a:pPr algn="just"/>
                      <a:r>
                        <a:rPr kumimoji="0" lang="fr-FR" sz="2500" b="1" i="0" u="none" strike="noStrike" kern="1200" cap="none" normalizeH="0" baseline="0" dirty="0">
                          <a:ln>
                            <a:noFill/>
                          </a:ln>
                          <a:solidFill>
                            <a:srgbClr val="C00000"/>
                          </a:solidFill>
                          <a:effectLst/>
                          <a:latin typeface="Arial" charset="0"/>
                          <a:ea typeface="+mn-ea"/>
                          <a:cs typeface="Arial" charset="0"/>
                        </a:rPr>
                        <a:t>Nous t'exaltons ô Mère de la vraie Lumière, </a:t>
                      </a:r>
                      <a:r>
                        <a:rPr kumimoji="0" lang="fr-FR" sz="2500" b="1" i="0" u="none" strike="noStrike" kern="1200" cap="none" normalizeH="0" baseline="0" dirty="0">
                          <a:ln>
                            <a:noFill/>
                          </a:ln>
                          <a:solidFill>
                            <a:schemeClr val="tx1"/>
                          </a:solidFill>
                          <a:effectLst/>
                          <a:latin typeface="Arial" charset="0"/>
                          <a:ea typeface="+mn-ea"/>
                          <a:cs typeface="Arial" charset="0"/>
                        </a:rPr>
                        <a:t>et nous te glorifions ô sainte Mère de Dieu, car tu as enfanté pour nous le Sauveur du monde. Il est venu et a sauvé nos âmes. Gloire à Toi ô notre Seigneur et notre Roi, le Christ : fierté des apôtres, couronne des martyrs, allégresse des justes, affermissement des Eglises et rémission des péchés. Nous proclamons la Trinité sainte : Une seule Divinité ; nous l'adorons et nous la glorifions. Pitié Seigneur, Pitié Seigneur, Seigneur bénis-nous.</a:t>
                      </a:r>
                    </a:p>
                    <a:p>
                      <a:pPr algn="just"/>
                      <a:r>
                        <a:rPr kumimoji="0" lang="fr-FR" sz="2500" b="1" i="0" u="none" strike="noStrike" kern="1200" cap="none" normalizeH="0" baseline="0" dirty="0">
                          <a:ln>
                            <a:noFill/>
                          </a:ln>
                          <a:solidFill>
                            <a:schemeClr val="tx1"/>
                          </a:solidFill>
                          <a:effectLst/>
                          <a:latin typeface="Arial" charset="0"/>
                          <a:ea typeface="+mn-ea"/>
                          <a:cs typeface="Arial" charset="0"/>
                        </a:rPr>
                        <a:t>Amen !</a:t>
                      </a:r>
                      <a:endParaRPr kumimoji="0" lang="en-US" sz="2500" b="1" i="0" u="none" strike="noStrike" kern="1200" cap="none" normalizeH="0" baseline="0" dirty="0">
                        <a:ln>
                          <a:noFill/>
                        </a:ln>
                        <a:solidFill>
                          <a:schemeClr val="tx1"/>
                        </a:solidFill>
                        <a:effectLst/>
                        <a:latin typeface="Arial" charset="0"/>
                        <a:ea typeface="+mn-ea"/>
                        <a:cs typeface="Arial" charset="0"/>
                      </a:endParaRPr>
                    </a:p>
                  </a:txBody>
                  <a:tcPr marL="121920" marR="121920"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2800" b="1" i="0" u="none" strike="noStrike" cap="none" normalizeH="0" baseline="0" dirty="0">
                          <a:ln>
                            <a:noFill/>
                          </a:ln>
                          <a:solidFill>
                            <a:srgbClr val="C00000"/>
                          </a:solidFill>
                          <a:effectLst/>
                          <a:latin typeface="Arial" charset="0"/>
                          <a:cs typeface="Arial" charset="0"/>
                        </a:rPr>
                        <a:t>نعظمك يا أم النور </a:t>
                      </a:r>
                      <a:r>
                        <a:rPr kumimoji="0" lang="ar-SA" sz="2800" b="1" i="0" u="none" strike="noStrike" cap="none" normalizeH="0" baseline="0" dirty="0" err="1">
                          <a:ln>
                            <a:noFill/>
                          </a:ln>
                          <a:solidFill>
                            <a:srgbClr val="C00000"/>
                          </a:solidFill>
                          <a:effectLst/>
                          <a:latin typeface="Arial" charset="0"/>
                          <a:cs typeface="Arial" charset="0"/>
                        </a:rPr>
                        <a:t>الحقيقي</a:t>
                      </a:r>
                      <a:r>
                        <a:rPr kumimoji="0" lang="ar-SA" sz="2800" b="1" i="0" u="none" strike="noStrike" cap="none" normalizeH="0" baseline="0" dirty="0">
                          <a:ln>
                            <a:noFill/>
                          </a:ln>
                          <a:solidFill>
                            <a:srgbClr val="C00000"/>
                          </a:solidFill>
                          <a:effectLst/>
                          <a:latin typeface="Arial" charset="0"/>
                          <a:cs typeface="Arial" charset="0"/>
                        </a:rPr>
                        <a:t>، </a:t>
                      </a:r>
                      <a:r>
                        <a:rPr kumimoji="0" lang="ar-SA" sz="2800" b="1" i="0" u="none" strike="noStrike" cap="none" normalizeH="0" baseline="0" dirty="0">
                          <a:ln>
                            <a:noFill/>
                          </a:ln>
                          <a:solidFill>
                            <a:schemeClr val="tx1"/>
                          </a:solidFill>
                          <a:effectLst/>
                          <a:latin typeface="Arial" charset="0"/>
                          <a:cs typeface="Arial" charset="0"/>
                        </a:rPr>
                        <a:t>ونمجدك أيتها العذراء القديسة، والدة الإله، لأنك ولدت لنا مخلص العالم، أتى وخلص نفوسنا. المجد لكَ يا سيدنا وملكنا المسيح، فخر الرسل، إكليل الشهداء تهليل الصديقين، ثبات الكنائس، غفران الخطايا. نبشر بالثالوث القدوس، لاهوت واحد، نسجد له ونمجده. يا رب ارحم.</a:t>
                      </a:r>
                      <a:r>
                        <a:rPr kumimoji="0" lang="fr-FR" sz="2800" b="1" i="0" u="none" strike="noStrike" cap="none" normalizeH="0" baseline="0" dirty="0">
                          <a:ln>
                            <a:noFill/>
                          </a:ln>
                          <a:solidFill>
                            <a:schemeClr val="tx1"/>
                          </a:solidFill>
                          <a:effectLst/>
                          <a:latin typeface="Arial" charset="0"/>
                          <a:cs typeface="Arial" charset="0"/>
                        </a:rPr>
                        <a:t> </a:t>
                      </a:r>
                      <a:r>
                        <a:rPr kumimoji="0" lang="ar-SA" sz="2800" b="1" i="0" u="none" strike="noStrike" cap="none" normalizeH="0" baseline="0" dirty="0">
                          <a:ln>
                            <a:noFill/>
                          </a:ln>
                          <a:solidFill>
                            <a:schemeClr val="tx1"/>
                          </a:solidFill>
                          <a:effectLst/>
                          <a:latin typeface="Arial" charset="0"/>
                          <a:cs typeface="Arial" charset="0"/>
                        </a:rPr>
                        <a:t>يا رب ارحم. يا رب بارك. أمين.</a:t>
                      </a:r>
                      <a:endParaRPr kumimoji="0" lang="en-CA" sz="28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55615205"/>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4590" name="Group 14"/>
          <p:cNvGraphicFramePr>
            <a:graphicFrameLocks noGrp="1"/>
          </p:cNvGraphicFramePr>
          <p:nvPr>
            <p:extLst>
              <p:ext uri="{D42A27DB-BD31-4B8C-83A1-F6EECF244321}">
                <p14:modId xmlns:p14="http://schemas.microsoft.com/office/powerpoint/2010/main" val="1803238751"/>
              </p:ext>
            </p:extLst>
          </p:nvPr>
        </p:nvGraphicFramePr>
        <p:xfrm>
          <a:off x="406400" y="1371600"/>
          <a:ext cx="11176000" cy="5029200"/>
        </p:xfrm>
        <a:graphic>
          <a:graphicData uri="http://schemas.openxmlformats.org/drawingml/2006/table">
            <a:tbl>
              <a:tblPr/>
              <a:tblGrid>
                <a:gridCol w="6505433">
                  <a:extLst>
                    <a:ext uri="{9D8B030D-6E8A-4147-A177-3AD203B41FA5}">
                      <a16:colId xmlns:a16="http://schemas.microsoft.com/office/drawing/2014/main" val="20000"/>
                    </a:ext>
                  </a:extLst>
                </a:gridCol>
                <a:gridCol w="4670567">
                  <a:extLst>
                    <a:ext uri="{9D8B030D-6E8A-4147-A177-3AD203B41FA5}">
                      <a16:colId xmlns:a16="http://schemas.microsoft.com/office/drawing/2014/main" val="20001"/>
                    </a:ext>
                  </a:extLst>
                </a:gridCol>
              </a:tblGrid>
              <a:tr h="50292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3200" b="1" i="0" u="none" strike="noStrike" cap="none" normalizeH="0" baseline="0" dirty="0">
                          <a:ln>
                            <a:noFill/>
                          </a:ln>
                          <a:solidFill>
                            <a:schemeClr val="tx1"/>
                          </a:solidFill>
                          <a:effectLst/>
                          <a:latin typeface="Arial" charset="0"/>
                          <a:cs typeface="Arial" charset="0"/>
                        </a:rPr>
                        <a:t>En vérité je crois en un seul Dieu, le Père Tout-Puissant créateur du ciel et de la terre, de toutes les choses visibles et invisibles. Je crois en un seul Seigneur, Jésus-Christ, le Fils Unique de Dieu, né du Père avant tous les siècles.  </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600" b="1" i="0" u="none" strike="noStrike" cap="none" normalizeH="0" baseline="0" dirty="0">
                          <a:ln>
                            <a:noFill/>
                          </a:ln>
                          <a:solidFill>
                            <a:schemeClr val="tx1"/>
                          </a:solidFill>
                          <a:effectLst/>
                          <a:latin typeface="Arial" charset="0"/>
                          <a:cs typeface="Arial" charset="0"/>
                        </a:rPr>
                        <a:t>بالحقيقة نؤمن بإله واحد،</a:t>
                      </a:r>
                      <a:r>
                        <a:rPr kumimoji="0" lang="en-CA"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 الله </a:t>
                      </a:r>
                      <a:r>
                        <a:rPr kumimoji="0" lang="ar-SA" sz="3600" b="1" i="0" u="none" strike="noStrike" cap="none" normalizeH="0" baseline="0" dirty="0" err="1">
                          <a:ln>
                            <a:noFill/>
                          </a:ln>
                          <a:solidFill>
                            <a:schemeClr val="tx1"/>
                          </a:solidFill>
                          <a:effectLst/>
                          <a:latin typeface="Arial" charset="0"/>
                          <a:cs typeface="Arial" charset="0"/>
                        </a:rPr>
                        <a:t>الآب</a:t>
                      </a:r>
                      <a:r>
                        <a:rPr kumimoji="0" lang="ar-SA" sz="3600" b="1" i="0" u="none" strike="noStrike" cap="none" normalizeH="0" baseline="0" dirty="0">
                          <a:ln>
                            <a:noFill/>
                          </a:ln>
                          <a:solidFill>
                            <a:schemeClr val="tx1"/>
                          </a:solidFill>
                          <a:effectLst/>
                          <a:latin typeface="Arial" charset="0"/>
                          <a:cs typeface="Arial" charset="0"/>
                        </a:rPr>
                        <a:t> ضابط الكل،</a:t>
                      </a:r>
                      <a:r>
                        <a:rPr kumimoji="0" lang="en-CA"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خالق السماء والأرض،</a:t>
                      </a:r>
                      <a:r>
                        <a:rPr kumimoji="0" lang="en-CA"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 ما يُرَى وما لا يُرَى. نؤمن بربٍ واحد، يسوع المسيح، ابن الله الوحيد، المولود من </a:t>
                      </a:r>
                      <a:r>
                        <a:rPr kumimoji="0" lang="ar-SA" sz="3600" b="1" i="0" u="none" strike="noStrike" cap="none" normalizeH="0" baseline="0" dirty="0" err="1">
                          <a:ln>
                            <a:noFill/>
                          </a:ln>
                          <a:solidFill>
                            <a:schemeClr val="tx1"/>
                          </a:solidFill>
                          <a:effectLst/>
                          <a:latin typeface="Arial" charset="0"/>
                          <a:cs typeface="Arial" charset="0"/>
                        </a:rPr>
                        <a:t>الآب</a:t>
                      </a:r>
                      <a:r>
                        <a:rPr kumimoji="0" lang="ar-SA" sz="3600" b="1" i="0" u="none" strike="noStrike" cap="none" normalizeH="0" baseline="0" dirty="0">
                          <a:ln>
                            <a:noFill/>
                          </a:ln>
                          <a:solidFill>
                            <a:schemeClr val="tx1"/>
                          </a:solidFill>
                          <a:effectLst/>
                          <a:latin typeface="Arial" charset="0"/>
                          <a:cs typeface="Arial" charset="0"/>
                        </a:rPr>
                        <a:t> قبل كل الدهور</a:t>
                      </a:r>
                      <a:r>
                        <a:rPr kumimoji="0" lang="ar-EG" sz="3600" b="1" i="0" u="none" strike="noStrike" cap="none" normalizeH="0" baseline="0" dirty="0">
                          <a:ln>
                            <a:noFill/>
                          </a:ln>
                          <a:solidFill>
                            <a:schemeClr val="tx1"/>
                          </a:solidFill>
                          <a:effectLst/>
                          <a:latin typeface="Arial" charset="0"/>
                          <a:cs typeface="Arial" charset="0"/>
                        </a:rPr>
                        <a:t>،</a:t>
                      </a:r>
                      <a:r>
                        <a:rPr kumimoji="0" lang="en-US" sz="3600" b="1"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4878619"/>
      </p:ext>
    </p:extLst>
  </p:cSld>
  <p:clrMapOvr>
    <a:masterClrMapping/>
  </p:clrMapOvr>
  <p:transition/>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69250" name="Group 2"/>
          <p:cNvGraphicFramePr>
            <a:graphicFrameLocks noGrp="1"/>
          </p:cNvGraphicFramePr>
          <p:nvPr>
            <p:ph/>
            <p:extLst>
              <p:ext uri="{D42A27DB-BD31-4B8C-83A1-F6EECF244321}">
                <p14:modId xmlns:p14="http://schemas.microsoft.com/office/powerpoint/2010/main" val="626016503"/>
              </p:ext>
            </p:extLst>
          </p:nvPr>
        </p:nvGraphicFramePr>
        <p:xfrm>
          <a:off x="203200" y="837792"/>
          <a:ext cx="11582400" cy="4535424"/>
        </p:xfrm>
        <a:graphic>
          <a:graphicData uri="http://schemas.openxmlformats.org/drawingml/2006/table">
            <a:tbl>
              <a:tblPr/>
              <a:tblGrid>
                <a:gridCol w="6260757">
                  <a:extLst>
                    <a:ext uri="{9D8B030D-6E8A-4147-A177-3AD203B41FA5}">
                      <a16:colId xmlns:a16="http://schemas.microsoft.com/office/drawing/2014/main" val="20000"/>
                    </a:ext>
                  </a:extLst>
                </a:gridCol>
                <a:gridCol w="5321643">
                  <a:extLst>
                    <a:ext uri="{9D8B030D-6E8A-4147-A177-3AD203B41FA5}">
                      <a16:colId xmlns:a16="http://schemas.microsoft.com/office/drawing/2014/main" val="20001"/>
                    </a:ext>
                  </a:extLst>
                </a:gridCol>
              </a:tblGrid>
              <a:tr h="4496544">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fr-CA" sz="2800" b="1" i="0" u="none" strike="noStrike" cap="none" normalizeH="0" baseline="0" dirty="0">
                          <a:ln>
                            <a:noFill/>
                          </a:ln>
                          <a:solidFill>
                            <a:schemeClr val="tx1"/>
                          </a:solidFill>
                          <a:effectLst/>
                          <a:latin typeface="Arial" charset="0"/>
                          <a:cs typeface="Arial" charset="0"/>
                        </a:rPr>
                        <a:t>Lumière née de la Lumière, Vrai Dieu né du Vrai Dieu, engendré, non pas créé, </a:t>
                      </a:r>
                      <a:r>
                        <a:rPr kumimoji="0" lang="fr-CA" sz="2900" b="1" i="0" u="none" strike="noStrike" cap="none" normalizeH="0" baseline="0" dirty="0">
                          <a:ln>
                            <a:noFill/>
                          </a:ln>
                          <a:solidFill>
                            <a:schemeClr val="tx1"/>
                          </a:solidFill>
                          <a:effectLst/>
                          <a:latin typeface="Arial" charset="0"/>
                          <a:cs typeface="Arial" charset="0"/>
                        </a:rPr>
                        <a:t>consubstantiel au Père, Par qui tout a été fait, qui pour nous, les hommes, et pour notre salut, est descendu du ciel, Par l’Esprit Saint s’est incarné de la Vierge Marie, et s’est fait homme.</a:t>
                      </a:r>
                      <a:endParaRPr kumimoji="0" lang="en-US" sz="2900" b="1" i="0" u="none" strike="noStrike" cap="none" normalizeH="0" baseline="0" dirty="0">
                        <a:ln>
                          <a:noFill/>
                        </a:ln>
                        <a:solidFill>
                          <a:schemeClr val="tx1"/>
                        </a:solidFill>
                        <a:effectLst/>
                        <a:latin typeface="Arial" charset="0"/>
                        <a:cs typeface="Arial" charset="0"/>
                      </a:endParaRPr>
                    </a:p>
                  </a:txBody>
                  <a:tcPr marL="240000" marR="240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sz="3600" b="1" i="0" u="none" strike="noStrike" cap="none" normalizeH="0" baseline="0" dirty="0">
                          <a:ln>
                            <a:noFill/>
                          </a:ln>
                          <a:solidFill>
                            <a:schemeClr val="tx1"/>
                          </a:solidFill>
                          <a:effectLst/>
                          <a:latin typeface="Arial" charset="0"/>
                          <a:cs typeface="Arial" charset="0"/>
                        </a:rPr>
                        <a:t>نور من نور، إله حق من إله حق، مولود غير مخلوق،</a:t>
                      </a:r>
                      <a:r>
                        <a:rPr kumimoji="0" lang="en-US" sz="3600" b="1" i="0" u="none" strike="noStrike" cap="none" normalizeH="0" baseline="0" dirty="0">
                          <a:ln>
                            <a:noFill/>
                          </a:ln>
                          <a:solidFill>
                            <a:schemeClr val="tx1"/>
                          </a:solidFill>
                          <a:effectLst/>
                          <a:latin typeface="Arial" charset="0"/>
                          <a:cs typeface="Arial" charset="0"/>
                        </a:rPr>
                        <a:t> </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EG" sz="3400" b="1" i="0" u="none" strike="noStrike" cap="none" normalizeH="0" baseline="0" dirty="0" err="1">
                          <a:ln>
                            <a:noFill/>
                          </a:ln>
                          <a:solidFill>
                            <a:schemeClr val="tx1"/>
                          </a:solidFill>
                          <a:effectLst/>
                          <a:latin typeface="Arial" charset="0"/>
                          <a:cs typeface="Arial" charset="0"/>
                        </a:rPr>
                        <a:t>مساوى</a:t>
                      </a:r>
                      <a:r>
                        <a:rPr kumimoji="0" lang="ar-SA" sz="3400" b="1" i="0" u="none" strike="noStrike" cap="none" normalizeH="0" baseline="0" dirty="0">
                          <a:ln>
                            <a:noFill/>
                          </a:ln>
                          <a:solidFill>
                            <a:schemeClr val="tx1"/>
                          </a:solidFill>
                          <a:effectLst/>
                          <a:latin typeface="Arial" charset="0"/>
                          <a:cs typeface="Arial" charset="0"/>
                        </a:rPr>
                        <a:t> </a:t>
                      </a:r>
                      <a:r>
                        <a:rPr kumimoji="0" lang="ar-EG" sz="3400" b="1" i="0" u="none" strike="noStrike" cap="none" normalizeH="0" baseline="0" dirty="0">
                          <a:ln>
                            <a:noFill/>
                          </a:ln>
                          <a:solidFill>
                            <a:schemeClr val="tx1"/>
                          </a:solidFill>
                          <a:effectLst/>
                          <a:latin typeface="Arial" charset="0"/>
                          <a:cs typeface="Arial" charset="0"/>
                        </a:rPr>
                        <a:t>ل</a:t>
                      </a:r>
                      <a:r>
                        <a:rPr kumimoji="0" lang="ar-SA" sz="3400" b="1" i="0" u="none" strike="noStrike" cap="none" normalizeH="0" baseline="0" dirty="0">
                          <a:ln>
                            <a:noFill/>
                          </a:ln>
                          <a:solidFill>
                            <a:schemeClr val="tx1"/>
                          </a:solidFill>
                          <a:effectLst/>
                          <a:latin typeface="Arial" charset="0"/>
                          <a:cs typeface="Arial" charset="0"/>
                        </a:rPr>
                        <a:t>لآب </a:t>
                      </a:r>
                      <a:r>
                        <a:rPr kumimoji="0" lang="ar-SA" sz="3400" b="1" i="0" u="none" strike="noStrike" cap="none" normalizeH="0" baseline="0" dirty="0" err="1">
                          <a:ln>
                            <a:noFill/>
                          </a:ln>
                          <a:solidFill>
                            <a:schemeClr val="tx1"/>
                          </a:solidFill>
                          <a:effectLst/>
                          <a:latin typeface="Arial" charset="0"/>
                          <a:cs typeface="Arial" charset="0"/>
                        </a:rPr>
                        <a:t>فى</a:t>
                      </a:r>
                      <a:r>
                        <a:rPr kumimoji="0" lang="ar-SA" sz="3400" b="1" i="0" u="none" strike="noStrike" cap="none" normalizeH="0" baseline="0" dirty="0">
                          <a:ln>
                            <a:noFill/>
                          </a:ln>
                          <a:solidFill>
                            <a:schemeClr val="tx1"/>
                          </a:solidFill>
                          <a:effectLst/>
                          <a:latin typeface="Arial" charset="0"/>
                          <a:cs typeface="Arial" charset="0"/>
                        </a:rPr>
                        <a:t> الجوهر، </a:t>
                      </a:r>
                      <a:r>
                        <a:rPr kumimoji="0" lang="ar-SA" sz="3400" b="1" i="0" u="none" strike="noStrike" cap="none" normalizeH="0" baseline="0" dirty="0" err="1">
                          <a:ln>
                            <a:noFill/>
                          </a:ln>
                          <a:solidFill>
                            <a:schemeClr val="tx1"/>
                          </a:solidFill>
                          <a:effectLst/>
                          <a:latin typeface="Arial" charset="0"/>
                          <a:cs typeface="Arial" charset="0"/>
                        </a:rPr>
                        <a:t>الذى</a:t>
                      </a:r>
                      <a:r>
                        <a:rPr kumimoji="0" lang="ar-SA" sz="3400" b="1" i="0" u="none" strike="noStrike" cap="none" normalizeH="0" baseline="0" dirty="0">
                          <a:ln>
                            <a:noFill/>
                          </a:ln>
                          <a:solidFill>
                            <a:schemeClr val="tx1"/>
                          </a:solidFill>
                          <a:effectLst/>
                          <a:latin typeface="Arial" charset="0"/>
                          <a:cs typeface="Arial" charset="0"/>
                        </a:rPr>
                        <a:t> </a:t>
                      </a:r>
                      <a:r>
                        <a:rPr kumimoji="0" lang="ar-SA" sz="3400" b="1" i="0" u="none" strike="noStrike" cap="none" normalizeH="0" baseline="0" dirty="0" err="1">
                          <a:ln>
                            <a:noFill/>
                          </a:ln>
                          <a:solidFill>
                            <a:schemeClr val="tx1"/>
                          </a:solidFill>
                          <a:effectLst/>
                          <a:latin typeface="Arial" charset="0"/>
                          <a:cs typeface="Arial" charset="0"/>
                        </a:rPr>
                        <a:t>به</a:t>
                      </a:r>
                      <a:r>
                        <a:rPr kumimoji="0" lang="ar-SA" sz="3400" b="1" i="0" u="none" strike="noStrike" cap="none" normalizeH="0" baseline="0" dirty="0">
                          <a:ln>
                            <a:noFill/>
                          </a:ln>
                          <a:solidFill>
                            <a:schemeClr val="tx1"/>
                          </a:solidFill>
                          <a:effectLst/>
                          <a:latin typeface="Arial" charset="0"/>
                          <a:cs typeface="Arial" charset="0"/>
                        </a:rPr>
                        <a:t> كان كل </a:t>
                      </a:r>
                      <a:r>
                        <a:rPr kumimoji="0" lang="ar-SA" sz="3400" b="1" i="0" u="none" strike="noStrike" cap="none" normalizeH="0" baseline="0" dirty="0" err="1">
                          <a:ln>
                            <a:noFill/>
                          </a:ln>
                          <a:solidFill>
                            <a:schemeClr val="tx1"/>
                          </a:solidFill>
                          <a:effectLst/>
                          <a:latin typeface="Arial" charset="0"/>
                          <a:cs typeface="Arial" charset="0"/>
                        </a:rPr>
                        <a:t>شىء</a:t>
                      </a:r>
                      <a:r>
                        <a:rPr kumimoji="0" lang="ar-SA" sz="3400" b="1" i="0" u="none" strike="noStrike" cap="none" normalizeH="0" baseline="0" dirty="0">
                          <a:ln>
                            <a:noFill/>
                          </a:ln>
                          <a:solidFill>
                            <a:schemeClr val="tx1"/>
                          </a:solidFill>
                          <a:effectLst/>
                          <a:latin typeface="Arial" charset="0"/>
                          <a:cs typeface="Arial" charset="0"/>
                        </a:rPr>
                        <a:t>.</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400" b="1" i="0" u="none" strike="noStrike" cap="none" normalizeH="0" baseline="0" dirty="0">
                          <a:ln>
                            <a:noFill/>
                          </a:ln>
                          <a:solidFill>
                            <a:schemeClr val="tx1"/>
                          </a:solidFill>
                          <a:effectLst/>
                          <a:latin typeface="Arial" charset="0"/>
                          <a:cs typeface="Arial" charset="0"/>
                        </a:rPr>
                        <a:t>هذا </a:t>
                      </a:r>
                      <a:r>
                        <a:rPr kumimoji="0" lang="ar-SA" sz="3400" b="1" i="0" u="none" strike="noStrike" cap="none" normalizeH="0" baseline="0" dirty="0" err="1">
                          <a:ln>
                            <a:noFill/>
                          </a:ln>
                          <a:solidFill>
                            <a:schemeClr val="tx1"/>
                          </a:solidFill>
                          <a:effectLst/>
                          <a:latin typeface="Arial" charset="0"/>
                          <a:cs typeface="Arial" charset="0"/>
                        </a:rPr>
                        <a:t>الذى</a:t>
                      </a:r>
                      <a:r>
                        <a:rPr kumimoji="0" lang="ar-SA" sz="3400" b="1" i="0" u="none" strike="noStrike" cap="none" normalizeH="0" baseline="0" dirty="0">
                          <a:ln>
                            <a:noFill/>
                          </a:ln>
                          <a:solidFill>
                            <a:schemeClr val="tx1"/>
                          </a:solidFill>
                          <a:effectLst/>
                          <a:latin typeface="Arial" charset="0"/>
                          <a:cs typeface="Arial" charset="0"/>
                        </a:rPr>
                        <a:t> من أجلنا نحنُ البشر، ومن أجل خلاصنا، نَزَلَ من السماء، وتجسدَ من الروح القدس ومن مريم العذراء.  وتأنس</a:t>
                      </a:r>
                      <a:r>
                        <a:rPr kumimoji="0" lang="en-US" sz="3600" b="1" i="0" u="none" strike="noStrike" cap="none" normalizeH="0" baseline="0" dirty="0">
                          <a:ln>
                            <a:noFill/>
                          </a:ln>
                          <a:solidFill>
                            <a:schemeClr val="tx1"/>
                          </a:solidFill>
                          <a:effectLst/>
                          <a:latin typeface="Arial" charset="0"/>
                          <a:cs typeface="Arial" charset="0"/>
                        </a:rPr>
                        <a:t> </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13694911"/>
      </p:ext>
    </p:extLst>
  </p:cSld>
  <p:clrMapOvr>
    <a:masterClrMapping/>
  </p:clrMapOvr>
  <p:transition/>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8674" name="Group 2"/>
          <p:cNvGraphicFramePr>
            <a:graphicFrameLocks noGrp="1"/>
          </p:cNvGraphicFramePr>
          <p:nvPr>
            <p:ph/>
            <p:extLst>
              <p:ext uri="{D42A27DB-BD31-4B8C-83A1-F6EECF244321}">
                <p14:modId xmlns:p14="http://schemas.microsoft.com/office/powerpoint/2010/main" val="2933428204"/>
              </p:ext>
            </p:extLst>
          </p:nvPr>
        </p:nvGraphicFramePr>
        <p:xfrm>
          <a:off x="406400" y="588640"/>
          <a:ext cx="11480800" cy="5720680"/>
        </p:xfrm>
        <a:graphic>
          <a:graphicData uri="http://schemas.openxmlformats.org/drawingml/2006/table">
            <a:tbl>
              <a:tblPr/>
              <a:tblGrid>
                <a:gridCol w="7050555">
                  <a:extLst>
                    <a:ext uri="{9D8B030D-6E8A-4147-A177-3AD203B41FA5}">
                      <a16:colId xmlns:a16="http://schemas.microsoft.com/office/drawing/2014/main" val="20000"/>
                    </a:ext>
                  </a:extLst>
                </a:gridCol>
                <a:gridCol w="4430245">
                  <a:extLst>
                    <a:ext uri="{9D8B030D-6E8A-4147-A177-3AD203B41FA5}">
                      <a16:colId xmlns:a16="http://schemas.microsoft.com/office/drawing/2014/main" val="20001"/>
                    </a:ext>
                  </a:extLst>
                </a:gridCol>
              </a:tblGrid>
              <a:tr h="572068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Arial" charset="0"/>
                          <a:cs typeface="Arial" charset="0"/>
                        </a:rPr>
                        <a:t>a été crucifié pour nous, sous Ponce Pilate, a souffert et a été enseveli, il est ressuscité des morts le troisième jour conformément aux écritures, il est monté aux ciel et s’est assis à la droite du Père.  </a:t>
                      </a:r>
                      <a:endParaRPr kumimoji="0" lang="en-US" sz="2800" b="1"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Arial" charset="0"/>
                          <a:cs typeface="Arial" charset="0"/>
                        </a:rPr>
                        <a:t>D’où il reviendra dans Sa gloire pour juger les vivants et les morts, et son règne n’aura pas de fin.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800" b="1" i="0" u="none" strike="noStrike" cap="none" normalizeH="0" baseline="0" dirty="0">
                          <a:ln>
                            <a:noFill/>
                          </a:ln>
                          <a:solidFill>
                            <a:schemeClr val="tx1"/>
                          </a:solidFill>
                          <a:effectLst/>
                          <a:latin typeface="Arial" charset="0"/>
                          <a:cs typeface="Arial" charset="0"/>
                        </a:rPr>
                        <a:t>Je crois en l’Esprit-Saint qui est Seigneur et qui donne la vie,</a:t>
                      </a:r>
                      <a:endParaRPr kumimoji="0" lang="en-US" sz="2800" b="1" i="0" u="none" strike="noStrike" cap="none" normalizeH="0" baseline="0" dirty="0">
                        <a:ln>
                          <a:noFill/>
                        </a:ln>
                        <a:solidFill>
                          <a:schemeClr val="tx1"/>
                        </a:solidFill>
                        <a:effectLst/>
                        <a:latin typeface="Arial" charset="0"/>
                        <a:cs typeface="Arial" charset="0"/>
                      </a:endParaRPr>
                    </a:p>
                  </a:txBody>
                  <a:tcPr marL="288000" marR="288000" marT="46800" marB="4680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pPr>
                      <a:r>
                        <a:rPr kumimoji="0" lang="ar-SA" sz="3200" b="1" i="0" u="none" strike="noStrike" cap="none" normalizeH="0" baseline="0" dirty="0">
                          <a:ln>
                            <a:noFill/>
                          </a:ln>
                          <a:solidFill>
                            <a:schemeClr val="tx1"/>
                          </a:solidFill>
                          <a:effectLst/>
                          <a:latin typeface="Arial" charset="0"/>
                          <a:cs typeface="Arial" charset="0"/>
                        </a:rPr>
                        <a:t>وصُلِبَ عنا على عهد </a:t>
                      </a:r>
                      <a:r>
                        <a:rPr kumimoji="0" lang="ar-SA" sz="3200" b="1" i="0" u="none" strike="noStrike" cap="none" normalizeH="0" baseline="0" dirty="0" err="1">
                          <a:ln>
                            <a:noFill/>
                          </a:ln>
                          <a:solidFill>
                            <a:schemeClr val="tx1"/>
                          </a:solidFill>
                          <a:effectLst/>
                          <a:latin typeface="Arial" charset="0"/>
                          <a:cs typeface="Arial" charset="0"/>
                        </a:rPr>
                        <a:t>بيلاطس</a:t>
                      </a:r>
                      <a:r>
                        <a:rPr kumimoji="0" lang="ar-SA" sz="3200" b="1" i="0" u="none" strike="noStrike" cap="none" normalizeH="0" baseline="0" dirty="0">
                          <a:ln>
                            <a:noFill/>
                          </a:ln>
                          <a:solidFill>
                            <a:schemeClr val="tx1"/>
                          </a:solidFill>
                          <a:effectLst/>
                          <a:latin typeface="Arial" charset="0"/>
                          <a:cs typeface="Arial" charset="0"/>
                        </a:rPr>
                        <a:t> </a:t>
                      </a:r>
                      <a:r>
                        <a:rPr kumimoji="0" lang="ar-SA" sz="3200" b="1" i="0" u="none" strike="noStrike" cap="none" normalizeH="0" baseline="0" dirty="0" err="1">
                          <a:ln>
                            <a:noFill/>
                          </a:ln>
                          <a:solidFill>
                            <a:schemeClr val="tx1"/>
                          </a:solidFill>
                          <a:effectLst/>
                          <a:latin typeface="Arial" charset="0"/>
                          <a:cs typeface="Arial" charset="0"/>
                        </a:rPr>
                        <a:t>البنطى</a:t>
                      </a:r>
                      <a:r>
                        <a:rPr kumimoji="0" lang="ar-SA" sz="3200" b="1" i="0" u="none" strike="noStrike" cap="none" normalizeH="0" baseline="0" dirty="0">
                          <a:ln>
                            <a:noFill/>
                          </a:ln>
                          <a:solidFill>
                            <a:schemeClr val="tx1"/>
                          </a:solidFill>
                          <a:effectLst/>
                          <a:latin typeface="Arial" charset="0"/>
                          <a:cs typeface="Arial" charset="0"/>
                        </a:rPr>
                        <a:t>.  تألمَ وقبرَ وقامَ من الأموات </a:t>
                      </a:r>
                      <a:r>
                        <a:rPr kumimoji="0" lang="ar-SA" sz="3200" b="1" i="0" u="none" strike="noStrike" cap="none" normalizeH="0" baseline="0" dirty="0" err="1">
                          <a:ln>
                            <a:noFill/>
                          </a:ln>
                          <a:solidFill>
                            <a:schemeClr val="tx1"/>
                          </a:solidFill>
                          <a:effectLst/>
                          <a:latin typeface="Arial" charset="0"/>
                          <a:cs typeface="Arial" charset="0"/>
                        </a:rPr>
                        <a:t>فى</a:t>
                      </a:r>
                      <a:r>
                        <a:rPr kumimoji="0" lang="ar-SA" sz="3200" b="1" i="0" u="none" strike="noStrike" cap="none" normalizeH="0" baseline="0" dirty="0">
                          <a:ln>
                            <a:noFill/>
                          </a:ln>
                          <a:solidFill>
                            <a:schemeClr val="tx1"/>
                          </a:solidFill>
                          <a:effectLst/>
                          <a:latin typeface="Arial" charset="0"/>
                          <a:cs typeface="Arial" charset="0"/>
                        </a:rPr>
                        <a:t> اليوم الثالث، كما </a:t>
                      </a:r>
                      <a:r>
                        <a:rPr kumimoji="0" lang="ar-SA" sz="3200" b="1" i="0" u="none" strike="noStrike" cap="none" normalizeH="0" baseline="0" dirty="0" err="1">
                          <a:ln>
                            <a:noFill/>
                          </a:ln>
                          <a:solidFill>
                            <a:schemeClr val="tx1"/>
                          </a:solidFill>
                          <a:effectLst/>
                          <a:latin typeface="Arial" charset="0"/>
                          <a:cs typeface="Arial" charset="0"/>
                        </a:rPr>
                        <a:t>فى</a:t>
                      </a:r>
                      <a:r>
                        <a:rPr kumimoji="0" lang="ar-SA" sz="3200" b="1" i="0" u="none" strike="noStrike" cap="none" normalizeH="0" baseline="0" dirty="0">
                          <a:ln>
                            <a:noFill/>
                          </a:ln>
                          <a:solidFill>
                            <a:schemeClr val="tx1"/>
                          </a:solidFill>
                          <a:effectLst/>
                          <a:latin typeface="Arial" charset="0"/>
                          <a:cs typeface="Arial" charset="0"/>
                        </a:rPr>
                        <a:t> الكتب. </a:t>
                      </a:r>
                      <a:r>
                        <a:rPr kumimoji="0" lang="ar-SA" sz="2800" b="1" i="0" u="none" strike="noStrike" cap="none" normalizeH="0" baseline="0" dirty="0">
                          <a:ln>
                            <a:noFill/>
                          </a:ln>
                          <a:solidFill>
                            <a:schemeClr val="tx1"/>
                          </a:solidFill>
                          <a:effectLst/>
                          <a:latin typeface="Arial" charset="0"/>
                          <a:cs typeface="Arial" charset="0"/>
                        </a:rPr>
                        <a:t>وصَعِدَ إلى السموات،</a:t>
                      </a:r>
                      <a:r>
                        <a:rPr kumimoji="0" lang="en-US" sz="2800" b="1" i="0" u="none" strike="noStrike" cap="none" normalizeH="0" baseline="0" dirty="0">
                          <a:ln>
                            <a:noFill/>
                          </a:ln>
                          <a:solidFill>
                            <a:schemeClr val="tx1"/>
                          </a:solidFill>
                          <a:effectLst/>
                          <a:latin typeface="Arial" charset="0"/>
                          <a:cs typeface="Arial" charset="0"/>
                        </a:rPr>
                        <a:t> </a:t>
                      </a:r>
                      <a:r>
                        <a:rPr kumimoji="0" lang="ar-SA" sz="3200" b="1" i="0" u="none" strike="noStrike" cap="none" normalizeH="0" baseline="0" dirty="0">
                          <a:ln>
                            <a:noFill/>
                          </a:ln>
                          <a:solidFill>
                            <a:schemeClr val="tx1"/>
                          </a:solidFill>
                          <a:effectLst/>
                          <a:latin typeface="Arial" charset="0"/>
                          <a:cs typeface="Arial" charset="0"/>
                        </a:rPr>
                        <a:t>وجَلسَ عن يمين أبيه.  وأيضاً </a:t>
                      </a:r>
                      <a:r>
                        <a:rPr kumimoji="0" lang="ar-SA" sz="3200" b="1" i="0" u="none" strike="noStrike" cap="none" normalizeH="0" baseline="0" dirty="0" err="1">
                          <a:ln>
                            <a:noFill/>
                          </a:ln>
                          <a:solidFill>
                            <a:schemeClr val="tx1"/>
                          </a:solidFill>
                          <a:effectLst/>
                          <a:latin typeface="Arial" charset="0"/>
                          <a:cs typeface="Arial" charset="0"/>
                        </a:rPr>
                        <a:t>يأتى</a:t>
                      </a:r>
                      <a:r>
                        <a:rPr kumimoji="0" lang="ar-SA" sz="3200" b="1" i="0" u="none" strike="noStrike" cap="none" normalizeH="0" baseline="0" dirty="0">
                          <a:ln>
                            <a:noFill/>
                          </a:ln>
                          <a:solidFill>
                            <a:schemeClr val="tx1"/>
                          </a:solidFill>
                          <a:effectLst/>
                          <a:latin typeface="Arial" charset="0"/>
                          <a:cs typeface="Arial" charset="0"/>
                        </a:rPr>
                        <a:t> </a:t>
                      </a:r>
                      <a:r>
                        <a:rPr kumimoji="0" lang="ar-SA" sz="3200" b="1" i="0" u="none" strike="noStrike" cap="none" normalizeH="0" baseline="0" dirty="0" err="1">
                          <a:ln>
                            <a:noFill/>
                          </a:ln>
                          <a:solidFill>
                            <a:schemeClr val="tx1"/>
                          </a:solidFill>
                          <a:effectLst/>
                          <a:latin typeface="Arial" charset="0"/>
                          <a:cs typeface="Arial" charset="0"/>
                        </a:rPr>
                        <a:t>فى</a:t>
                      </a:r>
                      <a:r>
                        <a:rPr kumimoji="0" lang="ar-SA" sz="3200" b="1" i="0" u="none" strike="noStrike" cap="none" normalizeH="0" baseline="0" dirty="0">
                          <a:ln>
                            <a:noFill/>
                          </a:ln>
                          <a:solidFill>
                            <a:schemeClr val="tx1"/>
                          </a:solidFill>
                          <a:effectLst/>
                          <a:latin typeface="Arial" charset="0"/>
                          <a:cs typeface="Arial" charset="0"/>
                        </a:rPr>
                        <a:t> مجدهِ ليَدينَ الأحياءَ والأموات، </a:t>
                      </a:r>
                      <a:r>
                        <a:rPr kumimoji="0" lang="ar-SA" sz="3200" b="1" i="0" u="none" strike="noStrike" cap="none" normalizeH="0" baseline="0" dirty="0" err="1">
                          <a:ln>
                            <a:noFill/>
                          </a:ln>
                          <a:solidFill>
                            <a:schemeClr val="tx1"/>
                          </a:solidFill>
                          <a:effectLst/>
                          <a:latin typeface="Arial" charset="0"/>
                          <a:cs typeface="Arial" charset="0"/>
                        </a:rPr>
                        <a:t>الذى</a:t>
                      </a:r>
                      <a:r>
                        <a:rPr kumimoji="0" lang="ar-SA" sz="3200" b="1" i="0" u="none" strike="noStrike" cap="none" normalizeH="0" baseline="0" dirty="0">
                          <a:ln>
                            <a:noFill/>
                          </a:ln>
                          <a:solidFill>
                            <a:schemeClr val="tx1"/>
                          </a:solidFill>
                          <a:effectLst/>
                          <a:latin typeface="Arial" charset="0"/>
                          <a:cs typeface="Arial" charset="0"/>
                        </a:rPr>
                        <a:t> ليس لملكِهِ انقضاء.</a:t>
                      </a:r>
                    </a:p>
                    <a:p>
                      <a:pPr marL="0" marR="0" lvl="0" indent="0" algn="just" defTabSz="914400" rtl="1" eaLnBrk="1" fontAlgn="base" latinLnBrk="0" hangingPunct="1">
                        <a:lnSpc>
                          <a:spcPct val="100000"/>
                        </a:lnSpc>
                        <a:spcBef>
                          <a:spcPct val="20000"/>
                        </a:spcBef>
                        <a:spcAft>
                          <a:spcPct val="0"/>
                        </a:spcAft>
                        <a:buClrTx/>
                        <a:buSzTx/>
                        <a:buFontTx/>
                        <a:buNone/>
                        <a:tabLst/>
                      </a:pPr>
                      <a:r>
                        <a:rPr kumimoji="0" lang="ar-SA" sz="3200" b="1" i="0" u="none" strike="noStrike" cap="none" normalizeH="0" baseline="0" dirty="0">
                          <a:ln>
                            <a:noFill/>
                          </a:ln>
                          <a:solidFill>
                            <a:schemeClr val="tx1"/>
                          </a:solidFill>
                          <a:effectLst/>
                          <a:latin typeface="Arial" charset="0"/>
                          <a:cs typeface="Arial" charset="0"/>
                        </a:rPr>
                        <a:t>نعم نؤمن بالروح القدس، الرب المحيى</a:t>
                      </a:r>
                      <a:endParaRPr kumimoji="0" lang="en-US" sz="3200" b="1" i="0" u="none" strike="noStrike" cap="none" normalizeH="0" baseline="0" dirty="0">
                        <a:ln>
                          <a:noFill/>
                        </a:ln>
                        <a:solidFill>
                          <a:schemeClr val="tx1"/>
                        </a:solidFill>
                        <a:effectLst/>
                        <a:latin typeface="Arial" charset="0"/>
                        <a:cs typeface="Arial" charset="0"/>
                      </a:endParaRPr>
                    </a:p>
                  </a:txBody>
                  <a:tcPr marL="192000" marR="192000" marT="46800" marB="4680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96824204"/>
      </p:ext>
    </p:extLst>
  </p:cSld>
  <p:clrMapOvr>
    <a:masterClrMapping/>
  </p:clrMapOvr>
  <p:transition/>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9698" name="Group 2"/>
          <p:cNvGraphicFramePr>
            <a:graphicFrameLocks noGrp="1"/>
          </p:cNvGraphicFramePr>
          <p:nvPr>
            <p:ph/>
            <p:extLst>
              <p:ext uri="{D42A27DB-BD31-4B8C-83A1-F6EECF244321}">
                <p14:modId xmlns:p14="http://schemas.microsoft.com/office/powerpoint/2010/main" val="337517793"/>
              </p:ext>
            </p:extLst>
          </p:nvPr>
        </p:nvGraphicFramePr>
        <p:xfrm>
          <a:off x="406400" y="509736"/>
          <a:ext cx="11277600" cy="5943600"/>
        </p:xfrm>
        <a:graphic>
          <a:graphicData uri="http://schemas.openxmlformats.org/drawingml/2006/table">
            <a:tbl>
              <a:tblPr/>
              <a:tblGrid>
                <a:gridCol w="6988935">
                  <a:extLst>
                    <a:ext uri="{9D8B030D-6E8A-4147-A177-3AD203B41FA5}">
                      <a16:colId xmlns:a16="http://schemas.microsoft.com/office/drawing/2014/main" val="20000"/>
                    </a:ext>
                  </a:extLst>
                </a:gridCol>
                <a:gridCol w="4288665">
                  <a:extLst>
                    <a:ext uri="{9D8B030D-6E8A-4147-A177-3AD203B41FA5}">
                      <a16:colId xmlns:a16="http://schemas.microsoft.com/office/drawing/2014/main" val="20001"/>
                    </a:ext>
                  </a:extLst>
                </a:gridCol>
              </a:tblGrid>
              <a:tr h="59436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Arial" charset="0"/>
                          <a:cs typeface="Arial" charset="0"/>
                        </a:rPr>
                        <a:t>Il procède du Père. Avec le Père et le Fils, il reçoit même adoration et même gloire. Il a parlé par les prophètes.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fr-CA" sz="3200" b="1" i="0" u="none" strike="noStrike" cap="none" normalizeH="0" baseline="0" dirty="0">
                        <a:ln>
                          <a:noFill/>
                        </a:ln>
                        <a:solidFill>
                          <a:schemeClr val="tx1"/>
                        </a:solidFill>
                        <a:effectLst/>
                        <a:latin typeface="Arial" charset="0"/>
                        <a:cs typeface="Arial"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3200" b="1" i="0" u="none" strike="noStrike" cap="none" normalizeH="0" baseline="0" dirty="0">
                          <a:ln>
                            <a:noFill/>
                          </a:ln>
                          <a:solidFill>
                            <a:schemeClr val="tx1"/>
                          </a:solidFill>
                          <a:effectLst/>
                          <a:latin typeface="Arial" charset="0"/>
                          <a:cs typeface="Arial" charset="0"/>
                        </a:rPr>
                        <a:t>Je crois en l’église Une, Universelle et apostolique. Je reconnais un seul baptême pour le pardon des péchés,</a:t>
                      </a:r>
                      <a:endParaRPr kumimoji="0" lang="en-US" sz="32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just" defTabSz="914400" rtl="1" eaLnBrk="1" fontAlgn="base" latinLnBrk="0" hangingPunct="1">
                        <a:lnSpc>
                          <a:spcPct val="110000"/>
                        </a:lnSpc>
                        <a:spcBef>
                          <a:spcPct val="60000"/>
                        </a:spcBef>
                        <a:spcAft>
                          <a:spcPct val="0"/>
                        </a:spcAft>
                        <a:buClrTx/>
                        <a:buSzTx/>
                        <a:buFontTx/>
                        <a:buNone/>
                        <a:tabLst/>
                        <a:defRPr/>
                      </a:pPr>
                      <a:r>
                        <a:rPr kumimoji="0" lang="ar-EG" sz="3600" b="1" i="0" u="none" strike="noStrike" cap="none" normalizeH="0" baseline="0" dirty="0">
                          <a:ln>
                            <a:noFill/>
                          </a:ln>
                          <a:solidFill>
                            <a:schemeClr val="tx1"/>
                          </a:solidFill>
                          <a:effectLst/>
                          <a:latin typeface="Arial" charset="0"/>
                          <a:cs typeface="Arial" charset="0"/>
                        </a:rPr>
                        <a:t>المنبثق من </a:t>
                      </a:r>
                      <a:r>
                        <a:rPr kumimoji="0" lang="ar-EG" sz="3600" b="1" i="0" u="none" strike="noStrike" cap="none" normalizeH="0" baseline="0" dirty="0" err="1">
                          <a:ln>
                            <a:noFill/>
                          </a:ln>
                          <a:solidFill>
                            <a:schemeClr val="tx1"/>
                          </a:solidFill>
                          <a:effectLst/>
                          <a:latin typeface="Arial" charset="0"/>
                          <a:cs typeface="Arial" charset="0"/>
                        </a:rPr>
                        <a:t>الآب</a:t>
                      </a:r>
                      <a:r>
                        <a:rPr kumimoji="0" lang="ar-EG" sz="3600" b="1" i="0" u="none" strike="noStrike" cap="none" normalizeH="0" baseline="0" dirty="0">
                          <a:ln>
                            <a:noFill/>
                          </a:ln>
                          <a:solidFill>
                            <a:schemeClr val="tx1"/>
                          </a:solidFill>
                          <a:effectLst/>
                          <a:latin typeface="Arial" charset="0"/>
                          <a:cs typeface="Arial" charset="0"/>
                        </a:rPr>
                        <a:t>    </a:t>
                      </a:r>
                      <a:r>
                        <a:rPr kumimoji="0" lang="ar-SA" sz="3600" b="1" i="0" u="none" strike="noStrike" cap="none" normalizeH="0" baseline="0" dirty="0">
                          <a:ln>
                            <a:noFill/>
                          </a:ln>
                          <a:solidFill>
                            <a:schemeClr val="tx1"/>
                          </a:solidFill>
                          <a:effectLst/>
                          <a:latin typeface="Arial" charset="0"/>
                          <a:cs typeface="Arial" charset="0"/>
                        </a:rPr>
                        <a:t>نسجدُ لهُ ونمجّدَهُ مع </a:t>
                      </a:r>
                      <a:r>
                        <a:rPr kumimoji="0" lang="ar-SA" sz="3600" b="1" i="0" u="none" strike="noStrike" cap="none" normalizeH="0" baseline="0" dirty="0" err="1">
                          <a:ln>
                            <a:noFill/>
                          </a:ln>
                          <a:solidFill>
                            <a:schemeClr val="tx1"/>
                          </a:solidFill>
                          <a:effectLst/>
                          <a:latin typeface="Arial" charset="0"/>
                          <a:cs typeface="Arial" charset="0"/>
                        </a:rPr>
                        <a:t>الآب</a:t>
                      </a:r>
                      <a:r>
                        <a:rPr kumimoji="0" lang="ar-SA" sz="3600" b="1" i="0" u="none" strike="noStrike" cap="none" normalizeH="0" baseline="0" dirty="0">
                          <a:ln>
                            <a:noFill/>
                          </a:ln>
                          <a:solidFill>
                            <a:schemeClr val="tx1"/>
                          </a:solidFill>
                          <a:effectLst/>
                          <a:latin typeface="Arial" charset="0"/>
                          <a:cs typeface="Arial" charset="0"/>
                        </a:rPr>
                        <a:t> والابن، الناطق </a:t>
                      </a:r>
                      <a:r>
                        <a:rPr kumimoji="0" lang="ar-SA" sz="3600" b="1" i="0" u="none" strike="noStrike" cap="none" normalizeH="0" baseline="0" dirty="0" err="1">
                          <a:ln>
                            <a:noFill/>
                          </a:ln>
                          <a:solidFill>
                            <a:schemeClr val="tx1"/>
                          </a:solidFill>
                          <a:effectLst/>
                          <a:latin typeface="Arial" charset="0"/>
                          <a:cs typeface="Arial" charset="0"/>
                        </a:rPr>
                        <a:t>فى</a:t>
                      </a:r>
                      <a:r>
                        <a:rPr kumimoji="0" lang="ar-SA" sz="3600" b="1" i="0" u="none" strike="noStrike" cap="none" normalizeH="0" baseline="0" dirty="0">
                          <a:ln>
                            <a:noFill/>
                          </a:ln>
                          <a:solidFill>
                            <a:schemeClr val="tx1"/>
                          </a:solidFill>
                          <a:effectLst/>
                          <a:latin typeface="Arial" charset="0"/>
                          <a:cs typeface="Arial" charset="0"/>
                        </a:rPr>
                        <a:t> الأنبياء.  وبكنيسة واحدة مُقدسة جامعة </a:t>
                      </a:r>
                      <a:r>
                        <a:rPr kumimoji="0" lang="ar-SA" sz="3600" b="1" i="0" u="none" strike="noStrike" cap="none" normalizeH="0" baseline="0" dirty="0" err="1">
                          <a:ln>
                            <a:noFill/>
                          </a:ln>
                          <a:solidFill>
                            <a:schemeClr val="tx1"/>
                          </a:solidFill>
                          <a:effectLst/>
                          <a:latin typeface="Arial" charset="0"/>
                          <a:cs typeface="Arial" charset="0"/>
                        </a:rPr>
                        <a:t>رسولية</a:t>
                      </a:r>
                      <a:r>
                        <a:rPr kumimoji="0" lang="ar-SA" sz="3600" b="1" i="0" u="none" strike="noStrike" cap="none" normalizeH="0" baseline="0" dirty="0">
                          <a:ln>
                            <a:noFill/>
                          </a:ln>
                          <a:solidFill>
                            <a:schemeClr val="tx1"/>
                          </a:solidFill>
                          <a:effectLst/>
                          <a:latin typeface="Arial" charset="0"/>
                          <a:cs typeface="Arial" charset="0"/>
                        </a:rPr>
                        <a:t>. ونعترف بمعمودية واحدة لمغفرة الخطايا.</a:t>
                      </a:r>
                      <a:endParaRPr kumimoji="0" lang="ar-EG" sz="36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32912122"/>
      </p:ext>
    </p:extLst>
  </p:cSld>
  <p:clrMapOvr>
    <a:masterClrMapping/>
  </p:clrMapOvr>
  <p:transition/>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2"/>
          <p:cNvSpPr txBox="1">
            <a:spLocks noChangeArrowheads="1"/>
          </p:cNvSpPr>
          <p:nvPr/>
        </p:nvSpPr>
        <p:spPr bwMode="auto">
          <a:xfrm>
            <a:off x="4449234" y="498475"/>
            <a:ext cx="184731" cy="461665"/>
          </a:xfrm>
          <a:prstGeom prst="rect">
            <a:avLst/>
          </a:prstGeom>
          <a:noFill/>
          <a:ln w="9525">
            <a:noFill/>
            <a:miter lim="800000"/>
            <a:headEnd/>
            <a:tailEnd/>
          </a:ln>
        </p:spPr>
        <p:txBody>
          <a:bodyPr wrap="none">
            <a:spAutoFit/>
          </a:bodyPr>
          <a:lstStyle/>
          <a:p>
            <a:pPr>
              <a:spcBef>
                <a:spcPct val="0"/>
              </a:spcBef>
            </a:pPr>
            <a:endParaRPr lang="en-CA" sz="2400" dirty="0">
              <a:latin typeface="Arial" pitchFamily="34" charset="0"/>
            </a:endParaRPr>
          </a:p>
        </p:txBody>
      </p:sp>
      <p:graphicFrame>
        <p:nvGraphicFramePr>
          <p:cNvPr id="12190723" name="Group 3"/>
          <p:cNvGraphicFramePr>
            <a:graphicFrameLocks noGrp="1"/>
          </p:cNvGraphicFramePr>
          <p:nvPr>
            <p:ph/>
            <p:extLst>
              <p:ext uri="{D42A27DB-BD31-4B8C-83A1-F6EECF244321}">
                <p14:modId xmlns:p14="http://schemas.microsoft.com/office/powerpoint/2010/main" val="2555207341"/>
              </p:ext>
            </p:extLst>
          </p:nvPr>
        </p:nvGraphicFramePr>
        <p:xfrm>
          <a:off x="304800" y="681960"/>
          <a:ext cx="11277600" cy="4495800"/>
        </p:xfrm>
        <a:graphic>
          <a:graphicData uri="http://schemas.openxmlformats.org/drawingml/2006/table">
            <a:tbl>
              <a:tblPr/>
              <a:tblGrid>
                <a:gridCol w="4077263">
                  <a:extLst>
                    <a:ext uri="{9D8B030D-6E8A-4147-A177-3AD203B41FA5}">
                      <a16:colId xmlns:a16="http://schemas.microsoft.com/office/drawing/2014/main" val="20000"/>
                    </a:ext>
                  </a:extLst>
                </a:gridCol>
                <a:gridCol w="4144584">
                  <a:extLst>
                    <a:ext uri="{9D8B030D-6E8A-4147-A177-3AD203B41FA5}">
                      <a16:colId xmlns:a16="http://schemas.microsoft.com/office/drawing/2014/main" val="20001"/>
                    </a:ext>
                  </a:extLst>
                </a:gridCol>
                <a:gridCol w="3055753">
                  <a:extLst>
                    <a:ext uri="{9D8B030D-6E8A-4147-A177-3AD203B41FA5}">
                      <a16:colId xmlns:a16="http://schemas.microsoft.com/office/drawing/2014/main" val="20002"/>
                    </a:ext>
                  </a:extLst>
                </a:gridCol>
              </a:tblGrid>
              <a:tr h="4495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Tenjoust</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`ebol</a:t>
                      </a:r>
                      <a:r>
                        <a:rPr kumimoji="0" lang="en-US" sz="3600" b="1" i="0" u="none" strike="noStrike" cap="none" normalizeH="0" baseline="0" dirty="0">
                          <a:ln>
                            <a:noFill/>
                          </a:ln>
                          <a:solidFill>
                            <a:schemeClr val="tx1"/>
                          </a:solidFill>
                          <a:effectLst/>
                          <a:latin typeface="Coptic1" pitchFamily="2" charset="0"/>
                          <a:cs typeface="Arial" pitchFamily="34"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qa</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`th</a:t>
                      </a:r>
                      <a:r>
                        <a:rPr lang="fr-F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y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`a</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nactacic</a:t>
                      </a:r>
                      <a:r>
                        <a:rPr kumimoji="0" lang="en-US" sz="3600" b="1" i="0" u="none" strike="noStrike" cap="none" normalizeH="0" baseline="0" dirty="0">
                          <a:ln>
                            <a:noFill/>
                          </a:ln>
                          <a:solidFill>
                            <a:schemeClr val="tx1"/>
                          </a:solidFill>
                          <a:effectLst/>
                          <a:latin typeface="Coptic1" pitchFamily="2" charset="0"/>
                          <a:cs typeface="Arial" pitchFamily="34" charset="0"/>
                        </a:rPr>
                        <a:t>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a:t>
                      </a:r>
                      <a:r>
                        <a:rPr kumimoji="0" lang="en-US" sz="3600" b="1" i="0" u="none" strike="noStrike" cap="none" normalizeH="0" baseline="0" dirty="0">
                          <a:ln>
                            <a:noFill/>
                          </a:ln>
                          <a:solidFill>
                            <a:schemeClr val="tx1"/>
                          </a:solidFill>
                          <a:effectLst/>
                          <a:latin typeface="Coptic1" pitchFamily="2" charset="0"/>
                          <a:cs typeface="Arial" pitchFamily="34"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nirefmwout</a:t>
                      </a:r>
                      <a:r>
                        <a:rPr kumimoji="0" lang="en-US" sz="3600" b="1" i="0" u="none" strike="noStrike" cap="none" normalizeH="0" baseline="0" dirty="0">
                          <a:ln>
                            <a:noFill/>
                          </a:ln>
                          <a:solidFill>
                            <a:schemeClr val="tx1"/>
                          </a:solidFill>
                          <a:effectLst/>
                          <a:latin typeface="Coptic1" pitchFamily="2" charset="0"/>
                          <a:cs typeface="Arial" pitchFamily="34" charset="0"/>
                        </a:rPr>
                        <a:t> :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nem</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piwnq</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lang="pt-B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`nte pi`ewn </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e;n</a:t>
                      </a:r>
                      <a:r>
                        <a:rPr lang="fr-FR" sz="3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y</a:t>
                      </a:r>
                      <a:r>
                        <a:rPr kumimoji="0" lang="en-US" sz="3600" b="1" i="0" u="none" strike="noStrike" cap="none" normalizeH="0" baseline="0" dirty="0" err="1">
                          <a:ln>
                            <a:noFill/>
                          </a:ln>
                          <a:solidFill>
                            <a:schemeClr val="tx1"/>
                          </a:solidFill>
                          <a:effectLst/>
                          <a:latin typeface="CS Avva Shenouda" panose="020B7200000000000000" pitchFamily="34" charset="0"/>
                          <a:cs typeface="Arial" pitchFamily="34" charset="0"/>
                        </a:rPr>
                        <a:t>ou</a:t>
                      </a:r>
                      <a:r>
                        <a:rPr kumimoji="0" lang="en-US" sz="3600" b="1" i="0" u="none" strike="noStrike" cap="none" normalizeH="0" baseline="0" dirty="0">
                          <a:ln>
                            <a:noFill/>
                          </a:ln>
                          <a:solidFill>
                            <a:schemeClr val="tx1"/>
                          </a:solidFill>
                          <a:effectLst/>
                          <a:latin typeface="CS Avva Shenouda" panose="020B7200000000000000" pitchFamily="34" charset="0"/>
                          <a:cs typeface="Arial" pitchFamily="34" charset="0"/>
                        </a:rPr>
                        <a:t> </a:t>
                      </a:r>
                      <a:r>
                        <a:rPr kumimoji="0" lang="en-US" sz="3600" b="1" i="0" u="none" strike="noStrike" cap="none" normalizeH="0" baseline="0" dirty="0">
                          <a:ln>
                            <a:noFill/>
                          </a:ln>
                          <a:solidFill>
                            <a:schemeClr val="tx1"/>
                          </a:solidFill>
                          <a:effectLst/>
                          <a:latin typeface="Coptic1" pitchFamily="2" charset="0"/>
                          <a:cs typeface="Arial" pitchFamily="34" charset="0"/>
                        </a:rPr>
                        <a:t>: </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Am</a:t>
                      </a:r>
                      <a:r>
                        <a:rPr lang="fr-FR" sz="3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y</a:t>
                      </a:r>
                      <a:r>
                        <a:rPr kumimoji="0" lang="en-US" sz="3200" b="1" i="0" u="none" strike="noStrike" cap="none" normalizeH="0" baseline="0" dirty="0">
                          <a:ln>
                            <a:noFill/>
                          </a:ln>
                          <a:solidFill>
                            <a:schemeClr val="tx1"/>
                          </a:solidFill>
                          <a:effectLst/>
                          <a:latin typeface="CS Avva Shenouda" panose="020B7200000000000000" pitchFamily="34" charset="0"/>
                          <a:cs typeface="Arial" pitchFamily="34" charset="0"/>
                        </a:rPr>
                        <a:t>n</a:t>
                      </a: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4000" b="1" i="0" u="none" strike="noStrike" cap="none" normalizeH="0" baseline="0" dirty="0">
                          <a:ln>
                            <a:noFill/>
                          </a:ln>
                          <a:solidFill>
                            <a:schemeClr val="tx1"/>
                          </a:solidFill>
                          <a:effectLst/>
                          <a:latin typeface="Arial" charset="0"/>
                          <a:cs typeface="Arial" charset="0"/>
                        </a:rPr>
                        <a:t>J’attends la résurrection des morts et la vie du monde à venir, Amen !</a:t>
                      </a:r>
                      <a:endParaRPr kumimoji="0" lang="en-US" sz="32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a:noFill/>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Arial" charset="0"/>
                          <a:cs typeface="Arial" charset="0"/>
                        </a:rPr>
                        <a:t>وننتظر قيامَةَ الأموات وحياة الدهر </a:t>
                      </a:r>
                      <a:r>
                        <a:rPr kumimoji="0" lang="ar-SA" sz="4800" b="1" i="0" u="none" strike="noStrike" cap="none" normalizeH="0" baseline="0" dirty="0" err="1">
                          <a:ln>
                            <a:noFill/>
                          </a:ln>
                          <a:solidFill>
                            <a:schemeClr val="tx1"/>
                          </a:solidFill>
                          <a:effectLst/>
                          <a:latin typeface="Arial" charset="0"/>
                          <a:cs typeface="Arial" charset="0"/>
                        </a:rPr>
                        <a:t>الآتى</a:t>
                      </a:r>
                      <a:endParaRPr kumimoji="0" lang="ar-EG" sz="4800" b="1" i="0" u="none" strike="noStrike" cap="none" normalizeH="0" baseline="0" dirty="0">
                        <a:ln>
                          <a:noFill/>
                        </a:ln>
                        <a:solidFill>
                          <a:schemeClr val="tx1"/>
                        </a:solidFill>
                        <a:effectLst/>
                        <a:latin typeface="Arial" charset="0"/>
                        <a:cs typeface="Arial" charset="0"/>
                      </a:endParaRPr>
                    </a:p>
                    <a:p>
                      <a:pPr marL="0" marR="0" lvl="0" indent="0" algn="r" defTabSz="914400" rtl="1" eaLnBrk="1" fontAlgn="base" latinLnBrk="0" hangingPunct="1">
                        <a:lnSpc>
                          <a:spcPct val="100000"/>
                        </a:lnSpc>
                        <a:spcBef>
                          <a:spcPct val="20000"/>
                        </a:spcBef>
                        <a:spcAft>
                          <a:spcPct val="0"/>
                        </a:spcAft>
                        <a:buClrTx/>
                        <a:buSzTx/>
                        <a:buFontTx/>
                        <a:buNone/>
                        <a:tabLst/>
                      </a:pPr>
                      <a:r>
                        <a:rPr kumimoji="0" lang="ar-SA" sz="4800" b="1" i="0" u="none" strike="noStrike" cap="none" normalizeH="0" baseline="0" dirty="0">
                          <a:ln>
                            <a:noFill/>
                          </a:ln>
                          <a:solidFill>
                            <a:schemeClr val="tx1"/>
                          </a:solidFill>
                          <a:effectLst/>
                          <a:latin typeface="Arial" charset="0"/>
                          <a:cs typeface="Arial" charset="0"/>
                        </a:rPr>
                        <a:t>آمين</a:t>
                      </a:r>
                      <a:r>
                        <a:rPr kumimoji="0" lang="ar-SA" sz="4400" b="1" i="0" u="none" strike="noStrike" cap="none" normalizeH="0" baseline="0" dirty="0">
                          <a:ln>
                            <a:noFill/>
                          </a:ln>
                          <a:solidFill>
                            <a:schemeClr val="tx1"/>
                          </a:solidFill>
                          <a:effectLst/>
                          <a:latin typeface="Arial" charset="0"/>
                          <a:cs typeface="Arial" charset="0"/>
                        </a:rPr>
                        <a:t>.</a:t>
                      </a:r>
                      <a:endParaRPr kumimoji="0" lang="en-US" sz="4400" b="1" i="0" u="none" strike="noStrike" cap="none" normalizeH="0" baseline="0" dirty="0">
                        <a:ln>
                          <a:noFill/>
                        </a:ln>
                        <a:solidFill>
                          <a:schemeClr val="tx1"/>
                        </a:solidFill>
                        <a:effectLst/>
                        <a:latin typeface="Arial" charset="0"/>
                        <a:cs typeface="Arial" charset="0"/>
                      </a:endParaRPr>
                    </a:p>
                  </a:txBody>
                  <a:tcPr marL="121920" marR="12192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1074198"/>
      </p:ext>
    </p:extLst>
  </p:cSld>
  <p:clrMapOvr>
    <a:masterClrMapping/>
  </p:clrMapOvr>
  <p:transition/>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6102672"/>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34860">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a:solidFill>
                            <a:schemeClr val="dk1"/>
                          </a:solidFill>
                          <a:effectLst/>
                          <a:latin typeface="CS Avva Shenouda" panose="020B7200000000000000" pitchFamily="34" charset="0"/>
                          <a:ea typeface="+mn-ea"/>
                          <a:cs typeface="Arial" panose="020B0604020202020204" pitchFamily="34" charset="0"/>
                        </a:rPr>
                        <a:t>V</a:t>
                      </a:r>
                      <a:r>
                        <a:rPr lang="en-US" sz="2400" b="1" kern="1200" dirty="0">
                          <a:solidFill>
                            <a:schemeClr val="dk1"/>
                          </a:solidFill>
                          <a:effectLst/>
                          <a:latin typeface="CS Avva Shenouda" panose="020B7200000000000000" pitchFamily="34" charset="0"/>
                          <a:ea typeface="+mn-ea"/>
                          <a:cs typeface="Arial" panose="020B0604020202020204" pitchFamily="34" charset="0"/>
                        </a:rPr>
                        <a:t>] </a:t>
                      </a:r>
                      <a:r>
                        <a:rPr lang="en-US" sz="2400" b="1" kern="1200" dirty="0" err="1">
                          <a:solidFill>
                            <a:schemeClr val="dk1"/>
                          </a:solidFill>
                          <a:effectLst/>
                          <a:latin typeface="CS Avva Shenouda" panose="020B7200000000000000" pitchFamily="34" charset="0"/>
                          <a:ea typeface="+mn-ea"/>
                          <a:cs typeface="Arial" panose="020B0604020202020204" pitchFamily="34" charset="0"/>
                        </a:rPr>
                        <a:t>nai</a:t>
                      </a:r>
                      <a:r>
                        <a:rPr lang="en-US" sz="2400" b="1" kern="1200" dirty="0">
                          <a:solidFill>
                            <a:schemeClr val="dk1"/>
                          </a:solidFill>
                          <a:effectLst/>
                          <a:latin typeface="CS Avva Shenouda" panose="020B7200000000000000" pitchFamily="34" charset="0"/>
                          <a:ea typeface="+mn-ea"/>
                          <a:cs typeface="Arial" panose="020B0604020202020204" pitchFamily="34" charset="0"/>
                        </a:rPr>
                        <a:t> nan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;es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ounai</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eron</a:t>
                      </a:r>
                      <a:r>
                        <a:rPr lang="en-US" sz="2400" b="1" kern="1200" dirty="0">
                          <a:solidFill>
                            <a:schemeClr val="dk1"/>
                          </a:solidFill>
                          <a:effectLst/>
                          <a:latin typeface="CS Avva Shenouda" panose="020B7200000000000000" pitchFamily="34" charset="0"/>
                          <a:ea typeface="+mn-ea"/>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senhyt</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qaron</a:t>
                      </a:r>
                      <a:endPar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0"/>
                        </a:spcAft>
                      </a:pPr>
                      <a:r>
                        <a:rPr lang="en-US" sz="1800" b="1" kern="1200" dirty="0">
                          <a:solidFill>
                            <a:schemeClr val="dk1"/>
                          </a:solidFill>
                          <a:effectLst/>
                          <a:latin typeface="CS Avva Shenouda" panose="020B7200000000000000" pitchFamily="34" charset="0"/>
                          <a:ea typeface="+mn-ea"/>
                          <a:cs typeface="Arial" panose="020B0604020202020204" pitchFamily="34" charset="0"/>
                        </a:rPr>
                        <a:t> </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1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just">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Dieu, aie pitié de nous. Accorde-nous Ta miséricorde. Sois compatissant envers nous</a:t>
                      </a:r>
                    </a:p>
                    <a:p>
                      <a:pPr algn="just">
                        <a:lnSpc>
                          <a:spcPct val="115000"/>
                        </a:lnSpc>
                        <a:spcAft>
                          <a:spcPts val="1200"/>
                        </a:spcAft>
                      </a:pPr>
                      <a:endParaRPr lang="fr-FR" sz="1800" b="1" dirty="0">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اللهم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إرحمنا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قرر لنا رحمة</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تراءف</a:t>
                      </a: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علينا </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096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chemeClr val="tx1"/>
                          </a:solidFill>
                          <a:latin typeface="CS Avva Shenouda" panose="020B7200000000000000" pitchFamily="34" charset="0"/>
                        </a:rPr>
                        <a:t>Amyn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آمين</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3781537"/>
                  </a:ext>
                </a:extLst>
              </a:tr>
              <a:tr h="1224136">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Arial" panose="020B0604020202020204" pitchFamily="34" charset="0"/>
                        </a:rPr>
                        <a:t>Cwtem</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r>
                        <a:rPr lang="fr-FR" sz="2400" b="1" kern="1200" dirty="0" err="1">
                          <a:solidFill>
                            <a:schemeClr val="dk1"/>
                          </a:solidFill>
                          <a:effectLst/>
                          <a:latin typeface="CS Avva Shenouda" panose="020B7200000000000000" pitchFamily="34" charset="0"/>
                          <a:ea typeface="+mn-ea"/>
                          <a:cs typeface="Arial" panose="020B0604020202020204" pitchFamily="34" charset="0"/>
                        </a:rPr>
                        <a:t>eron</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r>
                        <a:rPr lang="en-US" sz="1800" b="1" kern="1200" dirty="0">
                          <a:solidFill>
                            <a:schemeClr val="dk1"/>
                          </a:solidFill>
                          <a:effectLst/>
                          <a:latin typeface="CS Avva Shenouda" panose="020B7200000000000000" pitchFamily="34" charset="0"/>
                          <a:ea typeface="+mn-ea"/>
                          <a:cs typeface="Arial" panose="020B0604020202020204" pitchFamily="34" charset="0"/>
                        </a:rPr>
                        <a:t> </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1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lnSpc>
                          <a:spcPct val="115000"/>
                        </a:lnSpc>
                        <a:spcAft>
                          <a:spcPts val="120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Écoute-nous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 اسمعنا </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800473"/>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chemeClr val="tx1"/>
                          </a:solidFill>
                          <a:latin typeface="CS Avva Shenouda" panose="020B7200000000000000" pitchFamily="34" charset="0"/>
                        </a:rPr>
                        <a:t>Amyn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آمين</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5536531"/>
                  </a:ext>
                </a:extLst>
              </a:tr>
            </a:tbl>
          </a:graphicData>
        </a:graphic>
      </p:graphicFrame>
    </p:spTree>
    <p:extLst>
      <p:ext uri="{BB962C8B-B14F-4D97-AF65-F5344CB8AC3E}">
        <p14:creationId xmlns:p14="http://schemas.microsoft.com/office/powerpoint/2010/main" val="1909098525"/>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626588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458404">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Arial" panose="020B0604020202020204" pitchFamily="34" charset="0"/>
                        </a:rPr>
                        <a:t>ÉCmou</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r>
                        <a:rPr lang="fr-FR" sz="2400" b="1" kern="1200" dirty="0" err="1">
                          <a:solidFill>
                            <a:schemeClr val="dk1"/>
                          </a:solidFill>
                          <a:effectLst/>
                          <a:latin typeface="CS Avva Shenouda" panose="020B7200000000000000" pitchFamily="34" charset="0"/>
                          <a:ea typeface="+mn-ea"/>
                          <a:cs typeface="Arial" panose="020B0604020202020204" pitchFamily="34" charset="0"/>
                        </a:rPr>
                        <a:t>eron</a:t>
                      </a:r>
                      <a:r>
                        <a:rPr lang="fr-FR" sz="2400" b="1" kern="1200" dirty="0">
                          <a:solidFill>
                            <a:schemeClr val="dk1"/>
                          </a:solidFill>
                          <a:effectLst/>
                          <a:latin typeface="CS Avva Shenouda" panose="020B7200000000000000" pitchFamily="34" charset="0"/>
                          <a:ea typeface="+mn-ea"/>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Areh</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ÉAribo`y;in</a:t>
                      </a:r>
                      <a:r>
                        <a:rPr lang="fr-FR" sz="24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4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eron</a:t>
                      </a:r>
                      <a:r>
                        <a:rPr lang="fr-FR" sz="18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endParaRPr lang="fr-FR" sz="16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lnSpc>
                          <a:spcPct val="100000"/>
                        </a:lnSpc>
                        <a:spcAft>
                          <a:spcPts val="0"/>
                        </a:spcAft>
                      </a:pPr>
                      <a:r>
                        <a:rPr lang="fr-FR" sz="24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Bénis-nous</a:t>
                      </a:r>
                    </a:p>
                    <a:p>
                      <a:pPr algn="ctr">
                        <a:lnSpc>
                          <a:spcPct val="100000"/>
                        </a:lnSpc>
                        <a:spcAft>
                          <a:spcPts val="0"/>
                        </a:spcAft>
                      </a:pPr>
                      <a:r>
                        <a:rPr lang="fr-FR" sz="2400" b="1" kern="1200" dirty="0">
                          <a:solidFill>
                            <a:schemeClr val="tx1"/>
                          </a:solidFill>
                          <a:effectLst/>
                          <a:latin typeface="Book Antiqua" panose="02040602050305030304" pitchFamily="18" charset="0"/>
                          <a:ea typeface="+mn-ea"/>
                          <a:cs typeface="Arial" panose="020B0604020202020204" pitchFamily="34" charset="0"/>
                        </a:rPr>
                        <a:t>Préserve-nous</a:t>
                      </a:r>
                    </a:p>
                    <a:p>
                      <a:pPr algn="ctr">
                        <a:lnSpc>
                          <a:spcPct val="100000"/>
                        </a:lnSpc>
                        <a:spcAft>
                          <a:spcPts val="0"/>
                        </a:spcAft>
                      </a:pPr>
                      <a:r>
                        <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rPr>
                        <a:t>Aide-nous</a:t>
                      </a:r>
                    </a:p>
                    <a:p>
                      <a:pPr algn="ctr">
                        <a:lnSpc>
                          <a:spcPct val="100000"/>
                        </a:lnSpc>
                        <a:spcAft>
                          <a:spcPts val="0"/>
                        </a:spcAft>
                      </a:pPr>
                      <a:endParaRPr lang="fr-FR" sz="24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ctr">
                        <a:lnSpc>
                          <a:spcPct val="100000"/>
                        </a:lnSpc>
                        <a:spcAft>
                          <a:spcPts val="0"/>
                        </a:spcAft>
                      </a:pPr>
                      <a:endParaRPr lang="fr-FR" sz="11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وباركنا</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وإحفظنا</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وأعنا</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0964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err="1">
                          <a:solidFill>
                            <a:schemeClr val="tx1"/>
                          </a:solidFill>
                          <a:latin typeface="CS Avva Shenouda" panose="020B7200000000000000" pitchFamily="34" charset="0"/>
                        </a:rPr>
                        <a:t>Amyn</a:t>
                      </a:r>
                      <a:endParaRPr lang="fr-FR" sz="24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a:t>
                      </a:r>
                    </a:p>
                    <a:p>
                      <a:pPr algn="ctr"/>
                      <a:endParaRPr lang="fr-FR" sz="20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آمين</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3781537"/>
                  </a:ext>
                </a:extLst>
              </a:tr>
              <a:tr h="1466084">
                <a:tc>
                  <a:txBody>
                    <a:bodyPr/>
                    <a:lstStyle/>
                    <a:p>
                      <a:pPr algn="ctr">
                        <a:lnSpc>
                          <a:spcPct val="115000"/>
                        </a:lnSpc>
                        <a:spcAft>
                          <a:spcPts val="0"/>
                        </a:spcAft>
                      </a:pPr>
                      <a:r>
                        <a:rPr lang="fr-FR" sz="2000" b="1" kern="1200" dirty="0" err="1">
                          <a:solidFill>
                            <a:srgbClr val="C00000"/>
                          </a:solidFill>
                          <a:latin typeface="CS Avva Shenouda" panose="020B7200000000000000" pitchFamily="34" charset="0"/>
                          <a:ea typeface="+mn-ea"/>
                          <a:cs typeface="+mn-cs"/>
                        </a:rPr>
                        <a:t>Piouyb</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200" b="1" kern="1200" dirty="0" err="1">
                          <a:solidFill>
                            <a:schemeClr val="dk1"/>
                          </a:solidFill>
                          <a:effectLst/>
                          <a:latin typeface="CS Avva Shenouda" panose="020B7200000000000000" pitchFamily="34" charset="0"/>
                          <a:ea typeface="+mn-ea"/>
                          <a:cs typeface="Arial" panose="020B0604020202020204" pitchFamily="34" charset="0"/>
                        </a:rPr>
                        <a:t>Wli</a:t>
                      </a:r>
                      <a:r>
                        <a:rPr lang="fr-FR" sz="2200" b="1" kern="1200" dirty="0">
                          <a:solidFill>
                            <a:schemeClr val="dk1"/>
                          </a:solidFill>
                          <a:effectLst/>
                          <a:latin typeface="CS Avva Shenouda" panose="020B7200000000000000" pitchFamily="34" charset="0"/>
                          <a:ea typeface="+mn-ea"/>
                          <a:cs typeface="Arial" panose="020B0604020202020204" pitchFamily="34" charset="0"/>
                        </a:rPr>
                        <a:t> `</a:t>
                      </a:r>
                      <a:r>
                        <a:rPr lang="fr-FR" sz="2200" b="1" kern="1200" dirty="0" err="1">
                          <a:solidFill>
                            <a:schemeClr val="dk1"/>
                          </a:solidFill>
                          <a:effectLst/>
                          <a:latin typeface="CS Avva Shenouda" panose="020B7200000000000000" pitchFamily="34" charset="0"/>
                          <a:ea typeface="+mn-ea"/>
                          <a:cs typeface="Arial" panose="020B0604020202020204" pitchFamily="34" charset="0"/>
                        </a:rPr>
                        <a:t>mpekjwnt</a:t>
                      </a:r>
                      <a:r>
                        <a:rPr lang="fr-FR" sz="2200" b="1" kern="1200" dirty="0">
                          <a:solidFill>
                            <a:schemeClr val="dk1"/>
                          </a:solidFill>
                          <a:effectLst/>
                          <a:latin typeface="CS Avva Shenouda" panose="020B7200000000000000" pitchFamily="34" charset="0"/>
                          <a:ea typeface="+mn-ea"/>
                          <a:cs typeface="Arial" panose="020B0604020202020204" pitchFamily="34" charset="0"/>
                        </a:rPr>
                        <a:t> `</a:t>
                      </a:r>
                      <a:r>
                        <a:rPr lang="fr-FR" sz="2200" b="1" kern="1200" dirty="0" err="1">
                          <a:solidFill>
                            <a:schemeClr val="dk1"/>
                          </a:solidFill>
                          <a:effectLst/>
                          <a:latin typeface="CS Avva Shenouda" panose="020B7200000000000000" pitchFamily="34" charset="0"/>
                          <a:ea typeface="+mn-ea"/>
                          <a:cs typeface="Arial" panose="020B0604020202020204" pitchFamily="34" charset="0"/>
                        </a:rPr>
                        <a:t>ebolharon</a:t>
                      </a:r>
                      <a:r>
                        <a:rPr lang="fr-FR" sz="2200" b="1" kern="1200" dirty="0">
                          <a:solidFill>
                            <a:schemeClr val="dk1"/>
                          </a:solidFill>
                          <a:effectLst/>
                          <a:latin typeface="CS Avva Shenouda" panose="020B7200000000000000" pitchFamily="34" charset="0"/>
                          <a:ea typeface="+mn-ea"/>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fr-FR" sz="22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jempensini</a:t>
                      </a:r>
                      <a:r>
                        <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2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r>
                        <a:rPr lang="fr-FR" sz="2200" b="1" kern="1200" dirty="0" err="1">
                          <a:solidFill>
                            <a:schemeClr val="dk1"/>
                          </a:solidFill>
                          <a:effectLst/>
                          <a:latin typeface="CS Avva Shenouda" panose="020B7200000000000000" pitchFamily="34" charset="0"/>
                          <a:ea typeface="Calibri" panose="020F0502020204030204" pitchFamily="34" charset="0"/>
                          <a:cs typeface="Arial" panose="020B0604020202020204" pitchFamily="34" charset="0"/>
                        </a:rPr>
                        <a:t>pe-koujai</a:t>
                      </a:r>
                      <a:r>
                        <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lang="pt-B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rPr>
                        <a:t>ouoh ,a nennobi nan `ebol</a:t>
                      </a:r>
                      <a:endParaRPr lang="fr-FR" sz="2200" b="1" kern="1200" dirty="0">
                        <a:solidFill>
                          <a:schemeClr val="dk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lnSpc>
                          <a:spcPct val="100000"/>
                        </a:lnSpc>
                        <a:spcAft>
                          <a:spcPts val="0"/>
                        </a:spcAft>
                      </a:pPr>
                      <a:r>
                        <a:rPr lang="fr-FR" sz="22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Éloigne de nous Ta colère,</a:t>
                      </a:r>
                    </a:p>
                    <a:p>
                      <a:pPr algn="ctr">
                        <a:lnSpc>
                          <a:spcPct val="100000"/>
                        </a:lnSpc>
                        <a:spcAft>
                          <a:spcPts val="0"/>
                        </a:spcAft>
                      </a:pPr>
                      <a:r>
                        <a:rPr lang="fr-FR" sz="22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accorde-nous Ton Salut</a:t>
                      </a:r>
                    </a:p>
                    <a:p>
                      <a:pPr algn="ctr">
                        <a:lnSpc>
                          <a:spcPct val="100000"/>
                        </a:lnSpc>
                        <a:spcAft>
                          <a:spcPts val="0"/>
                        </a:spcAft>
                      </a:pPr>
                      <a:r>
                        <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et pardonne-nous nos péchés</a:t>
                      </a:r>
                    </a:p>
                    <a:p>
                      <a:pPr algn="ctr">
                        <a:lnSpc>
                          <a:spcPct val="100000"/>
                        </a:lnSpc>
                        <a:spcAft>
                          <a:spcPts val="0"/>
                        </a:spcAft>
                      </a:pPr>
                      <a:endParaRPr lang="fr-FR" sz="2000" b="1"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p>
                      <a:pPr algn="ctr" rtl="1">
                        <a:lnSpc>
                          <a:spcPct val="100000"/>
                        </a:lnSpc>
                        <a:spcAft>
                          <a:spcPts val="0"/>
                        </a:spcAft>
                      </a:pP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وإرفع</a:t>
                      </a: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غضبك عنا </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وإفتقدنا</a:t>
                      </a: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بخلاصك </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ctr" rtl="1">
                        <a:lnSpc>
                          <a:spcPct val="100000"/>
                        </a:lnSpc>
                        <a:spcAft>
                          <a:spcPts val="0"/>
                        </a:spcAft>
                      </a:pPr>
                      <a:r>
                        <a:rPr lang="ar-AE" sz="2400" b="0" i="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وإغفر</a:t>
                      </a:r>
                      <a:r>
                        <a:rPr lang="ar-AE"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لنا  خطايانا</a:t>
                      </a:r>
                      <a:endParaRPr lang="fr-FR" sz="2400" b="0" i="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4800473"/>
                  </a:ext>
                </a:extLst>
              </a:tr>
              <a:tr h="14660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chemeClr val="tx1"/>
                          </a:solidFill>
                          <a:latin typeface="CS Avva Shenouda" panose="020B7200000000000000" pitchFamily="34" charset="0"/>
                        </a:rPr>
                        <a:t>Amyn</a:t>
                      </a:r>
                      <a:r>
                        <a:rPr lang="fr-FR" sz="2000" b="1" dirty="0">
                          <a:solidFill>
                            <a:schemeClr val="tx1"/>
                          </a:solidFill>
                          <a:latin typeface="Athanasius" pitchFamily="2" charset="0"/>
                        </a:rPr>
                        <a:t>     </a:t>
                      </a:r>
                      <a:r>
                        <a:rPr lang="fr-FR" sz="2000" b="1" dirty="0" err="1">
                          <a:latin typeface="CS Avva Shenouda" panose="020B7200000000000000" pitchFamily="34" charset="0"/>
                        </a:rPr>
                        <a:t>Kuri``e</a:t>
                      </a:r>
                      <a:r>
                        <a:rPr lang="fr-FR" sz="2000" b="1" dirty="0">
                          <a:latin typeface="CS Avva Shenouda" panose="020B7200000000000000" pitchFamily="34" charset="0"/>
                        </a:rPr>
                        <a:t> ``</a:t>
                      </a:r>
                      <a:r>
                        <a:rPr lang="fr-FR" sz="2000" b="1" dirty="0" err="1">
                          <a:latin typeface="CS Avva Shenouda" panose="020B7200000000000000" pitchFamily="34" charset="0"/>
                        </a:rPr>
                        <a:t>ele</a:t>
                      </a:r>
                      <a:r>
                        <a:rPr lang="fr-FR" sz="2000" b="1" dirty="0">
                          <a:latin typeface="CS Avva Shenouda" panose="020B7200000000000000" pitchFamily="34" charset="0"/>
                        </a:rPr>
                        <a:t>``</a:t>
                      </a:r>
                      <a:r>
                        <a:rPr lang="fr-FR" sz="2000" b="1" dirty="0" err="1">
                          <a:latin typeface="CS Avva Shenouda" panose="020B7200000000000000" pitchFamily="34" charset="0"/>
                        </a:rPr>
                        <a:t>ycon</a:t>
                      </a:r>
                      <a:r>
                        <a:rPr lang="fr-FR" sz="2000" b="1" dirty="0">
                          <a:latin typeface="CS Avva Shenouda" panose="020B7200000000000000" pitchFamily="34" charset="0"/>
                        </a:rPr>
                        <a:t> </a:t>
                      </a:r>
                      <a:r>
                        <a:rPr lang="fr-FR" sz="2000" b="1" dirty="0" err="1">
                          <a:latin typeface="CS Avva Shenouda" panose="020B7200000000000000" pitchFamily="34" charset="0"/>
                        </a:rPr>
                        <a:t>Kuri``e</a:t>
                      </a:r>
                      <a:r>
                        <a:rPr lang="fr-FR" sz="2000" b="1" dirty="0">
                          <a:latin typeface="CS Avva Shenouda" panose="020B7200000000000000" pitchFamily="34" charset="0"/>
                        </a:rPr>
                        <a:t> ``</a:t>
                      </a:r>
                      <a:r>
                        <a:rPr lang="fr-FR" sz="2000" b="1" dirty="0" err="1">
                          <a:latin typeface="CS Avva Shenouda" panose="020B7200000000000000" pitchFamily="34" charset="0"/>
                        </a:rPr>
                        <a:t>ele</a:t>
                      </a:r>
                      <a:r>
                        <a:rPr lang="fr-FR" sz="2000" b="1" dirty="0">
                          <a:latin typeface="CS Avva Shenouda" panose="020B7200000000000000" pitchFamily="34" charset="0"/>
                        </a:rPr>
                        <a:t>``</a:t>
                      </a:r>
                      <a:r>
                        <a:rPr lang="fr-FR" sz="2000" b="1" dirty="0" err="1">
                          <a:latin typeface="CS Avva Shenouda" panose="020B7200000000000000" pitchFamily="34" charset="0"/>
                        </a:rPr>
                        <a:t>ycon</a:t>
                      </a:r>
                      <a:r>
                        <a:rPr lang="fr-FR" sz="2000" b="1" dirty="0">
                          <a:latin typeface="CS Avva Shenouda" panose="020B7200000000000000" pitchFamily="34" charset="0"/>
                        </a:rPr>
                        <a:t>  </a:t>
                      </a:r>
                      <a:r>
                        <a:rPr lang="fr-FR" sz="2000" b="1" dirty="0" err="1">
                          <a:latin typeface="CS Avva Shenouda" panose="020B7200000000000000" pitchFamily="34" charset="0"/>
                        </a:rPr>
                        <a:t>Kuri``e</a:t>
                      </a:r>
                      <a:r>
                        <a:rPr lang="fr-FR" sz="2000" b="1" dirty="0">
                          <a:latin typeface="CS Avva Shenouda" panose="020B7200000000000000" pitchFamily="34" charset="0"/>
                        </a:rPr>
                        <a:t> ``</a:t>
                      </a:r>
                      <a:r>
                        <a:rPr lang="fr-FR" sz="2000" b="1" dirty="0" err="1">
                          <a:latin typeface="CS Avva Shenouda" panose="020B7200000000000000" pitchFamily="34" charset="0"/>
                        </a:rPr>
                        <a:t>ele</a:t>
                      </a:r>
                      <a:r>
                        <a:rPr lang="fr-FR" sz="2000" b="1" dirty="0">
                          <a:latin typeface="CS Avva Shenouda" panose="020B7200000000000000" pitchFamily="34" charset="0"/>
                        </a:rPr>
                        <a:t>``</a:t>
                      </a:r>
                      <a:r>
                        <a:rPr lang="fr-FR" sz="2000" b="1" dirty="0" err="1">
                          <a:latin typeface="CS Avva Shenouda" panose="020B7200000000000000" pitchFamily="34" charset="0"/>
                        </a:rPr>
                        <a:t>ycon</a:t>
                      </a:r>
                      <a:endParaRPr lang="fr-FR" sz="2000" b="1" kern="1200" dirty="0">
                        <a:solidFill>
                          <a:schemeClr val="tx1"/>
                        </a:solidFill>
                        <a:effectLst/>
                        <a:latin typeface="Athanasius" pitchFamily="2"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Amen, Pitié Seigneur, pitié Seigneur, pitié Seigneur</a:t>
                      </a:r>
                    </a:p>
                    <a:p>
                      <a:pPr algn="ctr"/>
                      <a:endParaRPr lang="fr-FR" sz="2000" b="1" kern="1200" dirty="0">
                        <a:solidFill>
                          <a:schemeClr val="dk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r>
                        <a:rPr lang="fr-FR" sz="2400" b="0" kern="1200" dirty="0">
                          <a:solidFill>
                            <a:schemeClr val="dk1"/>
                          </a:solidFill>
                          <a:effectLst/>
                          <a:latin typeface="+mn-lt"/>
                          <a:ea typeface="+mn-ea"/>
                          <a:cs typeface="+mn-cs"/>
                        </a:rPr>
                        <a:t>  </a:t>
                      </a: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6853782"/>
                  </a:ext>
                </a:extLst>
              </a:tr>
            </a:tbl>
          </a:graphicData>
        </a:graphic>
      </p:graphicFrame>
    </p:spTree>
    <p:extLst>
      <p:ext uri="{BB962C8B-B14F-4D97-AF65-F5344CB8AC3E}">
        <p14:creationId xmlns:p14="http://schemas.microsoft.com/office/powerpoint/2010/main" val="1530130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Seconde louange du prophète Moïse</a:t>
            </a:r>
          </a:p>
          <a:p>
            <a:pPr marL="0" indent="0" algn="ctr">
              <a:buNone/>
            </a:pPr>
            <a:r>
              <a:rPr lang="fr-FR" sz="2800" b="1" i="1" dirty="0">
                <a:solidFill>
                  <a:srgbClr val="C00000"/>
                </a:solidFill>
              </a:rPr>
              <a:t>(Deutéronome 32 : 1 - 43)</a:t>
            </a:r>
          </a:p>
          <a:p>
            <a:pPr marL="0" indent="0" algn="just">
              <a:buNone/>
            </a:pPr>
            <a:r>
              <a:rPr lang="fr-FR" sz="2800" b="1" dirty="0"/>
              <a:t>Cieux, prêtez l'oreille, et je parlerai ; terre, écoute ce que je vais dire ! Que ma doctrine ruisselle comme la pluie, que ma parole tombe comme la rosée, comme les ondées sur l'herbe verdoyante, comme les averses sur le gazon ! Car je vais invoquer le nom du Seigneur ; vous, magnifiez notre Dieu. Il est le Rocher, son œuvre est parfaite, car toutes ses voies sont le Droit.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err="1">
                <a:solidFill>
                  <a:srgbClr val="C00000"/>
                </a:solidFill>
                <a:latin typeface="Times New Roman" panose="02020603050405020304" pitchFamily="18" charset="0"/>
                <a:cs typeface="Times New Roman" panose="02020603050405020304" pitchFamily="18" charset="0"/>
              </a:rPr>
              <a:t>التسبحة</a:t>
            </a:r>
            <a:r>
              <a:rPr lang="ar-EG" altLang="fr-FR" sz="3600" b="1" i="1" dirty="0">
                <a:solidFill>
                  <a:srgbClr val="C00000"/>
                </a:solidFill>
                <a:latin typeface="Times New Roman" panose="02020603050405020304" pitchFamily="18" charset="0"/>
                <a:cs typeface="Times New Roman" panose="02020603050405020304" pitchFamily="18" charset="0"/>
              </a:rPr>
              <a:t> الثانية لموسى النبي </a:t>
            </a:r>
          </a:p>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تثنية ٣٢: ١ – ٤٣</a:t>
            </a:r>
          </a:p>
          <a:p>
            <a:pPr lvl="0" algn="just" rtl="1" fontAlgn="base">
              <a:spcBef>
                <a:spcPct val="20000"/>
              </a:spcBef>
              <a:spcAft>
                <a:spcPct val="0"/>
              </a:spcAf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ar-SA" altLang="fr-FR" sz="3600" b="1" dirty="0">
                <a:solidFill>
                  <a:prstClr val="black"/>
                </a:solidFill>
                <a:latin typeface="Times New Roman" panose="02020603050405020304" pitchFamily="18" charset="0"/>
                <a:cs typeface="Times New Roman" panose="02020603050405020304" pitchFamily="18" charset="0"/>
              </a:rPr>
              <a:t>اِنْصِتِي أَيَّتُهَا </a:t>
            </a:r>
            <a:r>
              <a:rPr lang="ar-SA" altLang="fr-FR" sz="3600" b="1" dirty="0" err="1">
                <a:solidFill>
                  <a:prstClr val="black"/>
                </a:solidFill>
                <a:latin typeface="Times New Roman" panose="02020603050405020304" pitchFamily="18" charset="0"/>
                <a:cs typeface="Times New Roman" panose="02020603050405020304" pitchFamily="18" charset="0"/>
              </a:rPr>
              <a:t>ٱلسَّمَاوَاتُ</a:t>
            </a:r>
            <a:r>
              <a:rPr lang="ar-SA" altLang="fr-FR" sz="3600" b="1" dirty="0">
                <a:solidFill>
                  <a:prstClr val="black"/>
                </a:solidFill>
                <a:latin typeface="Times New Roman" panose="02020603050405020304" pitchFamily="18" charset="0"/>
                <a:cs typeface="Times New Roman" panose="02020603050405020304" pitchFamily="18" charset="0"/>
              </a:rPr>
              <a:t> فَأَتَكَلَّمَ، وَلْتَسْمَعِ </a:t>
            </a:r>
            <a:r>
              <a:rPr lang="ar-SA" altLang="fr-FR" sz="3600" b="1" dirty="0" err="1">
                <a:solidFill>
                  <a:prstClr val="black"/>
                </a:solidFill>
                <a:latin typeface="Times New Roman" panose="02020603050405020304" pitchFamily="18" charset="0"/>
                <a:cs typeface="Times New Roman" panose="02020603050405020304" pitchFamily="18" charset="0"/>
              </a:rPr>
              <a:t>ٱلْأَرْضُ</a:t>
            </a:r>
            <a:r>
              <a:rPr lang="ar-SA" altLang="fr-FR" sz="3600" b="1" dirty="0">
                <a:solidFill>
                  <a:prstClr val="black"/>
                </a:solidFill>
                <a:latin typeface="Times New Roman" panose="02020603050405020304" pitchFamily="18" charset="0"/>
                <a:cs typeface="Times New Roman" panose="02020603050405020304" pitchFamily="18" charset="0"/>
              </a:rPr>
              <a:t> أَقْوَالَ فَمِي. يَهْطِلُ </a:t>
            </a:r>
            <a:r>
              <a:rPr lang="ar-SA" altLang="fr-FR" sz="3600" b="1" dirty="0" err="1">
                <a:solidFill>
                  <a:prstClr val="black"/>
                </a:solidFill>
                <a:latin typeface="Times New Roman" panose="02020603050405020304" pitchFamily="18" charset="0"/>
                <a:cs typeface="Times New Roman" panose="02020603050405020304" pitchFamily="18" charset="0"/>
              </a:rPr>
              <a:t>كَٱلْمَطَرِ</a:t>
            </a:r>
            <a:r>
              <a:rPr lang="ar-SA" altLang="fr-FR" sz="3600" b="1" dirty="0">
                <a:solidFill>
                  <a:prstClr val="black"/>
                </a:solidFill>
                <a:latin typeface="Times New Roman" panose="02020603050405020304" pitchFamily="18" charset="0"/>
                <a:cs typeface="Times New Roman" panose="02020603050405020304" pitchFamily="18" charset="0"/>
              </a:rPr>
              <a:t> تَعْلِيمِي، وَيَقْطُرُ </a:t>
            </a:r>
            <a:r>
              <a:rPr lang="ar-SA" altLang="fr-FR" sz="3600" b="1" dirty="0" err="1">
                <a:solidFill>
                  <a:prstClr val="black"/>
                </a:solidFill>
                <a:latin typeface="Times New Roman" panose="02020603050405020304" pitchFamily="18" charset="0"/>
                <a:cs typeface="Times New Roman" panose="02020603050405020304" pitchFamily="18" charset="0"/>
              </a:rPr>
              <a:t>كَٱلنَّدَى</a:t>
            </a:r>
            <a:r>
              <a:rPr lang="ar-SA" altLang="fr-FR" sz="3600" b="1" dirty="0">
                <a:solidFill>
                  <a:prstClr val="black"/>
                </a:solidFill>
                <a:latin typeface="Times New Roman" panose="02020603050405020304" pitchFamily="18" charset="0"/>
                <a:cs typeface="Times New Roman" panose="02020603050405020304" pitchFamily="18" charset="0"/>
              </a:rPr>
              <a:t> كَلَامِي. </a:t>
            </a:r>
            <a:r>
              <a:rPr lang="ar-SA" altLang="fr-FR" sz="3600" b="1" dirty="0" err="1">
                <a:solidFill>
                  <a:prstClr val="black"/>
                </a:solidFill>
                <a:latin typeface="Times New Roman" panose="02020603050405020304" pitchFamily="18" charset="0"/>
                <a:cs typeface="Times New Roman" panose="02020603050405020304" pitchFamily="18" charset="0"/>
              </a:rPr>
              <a:t>كَٱلطَّلِّ</a:t>
            </a:r>
            <a:r>
              <a:rPr lang="ar-SA" altLang="fr-FR" sz="3600" b="1" dirty="0">
                <a:solidFill>
                  <a:prstClr val="black"/>
                </a:solidFill>
                <a:latin typeface="Times New Roman" panose="02020603050405020304" pitchFamily="18" charset="0"/>
                <a:cs typeface="Times New Roman" panose="02020603050405020304" pitchFamily="18" charset="0"/>
              </a:rPr>
              <a:t> عَلَى </a:t>
            </a:r>
            <a:r>
              <a:rPr lang="ar-SA" altLang="fr-FR" sz="3600" b="1" dirty="0" err="1">
                <a:solidFill>
                  <a:prstClr val="black"/>
                </a:solidFill>
                <a:latin typeface="Times New Roman" panose="02020603050405020304" pitchFamily="18" charset="0"/>
                <a:cs typeface="Times New Roman" panose="02020603050405020304" pitchFamily="18" charset="0"/>
              </a:rPr>
              <a:t>ٱلْكَلاءِ</a:t>
            </a:r>
            <a:r>
              <a:rPr lang="ar-SA" altLang="fr-FR" sz="3600" b="1" dirty="0">
                <a:solidFill>
                  <a:prstClr val="black"/>
                </a:solidFill>
                <a:latin typeface="Times New Roman" panose="02020603050405020304" pitchFamily="18" charset="0"/>
                <a:cs typeface="Times New Roman" panose="02020603050405020304" pitchFamily="18" charset="0"/>
              </a:rPr>
              <a:t>، وَكَالْوَابِلِ عَلَى </a:t>
            </a:r>
            <a:r>
              <a:rPr lang="ar-SA" altLang="fr-FR" sz="3600" b="1" dirty="0" err="1">
                <a:solidFill>
                  <a:prstClr val="black"/>
                </a:solidFill>
                <a:latin typeface="Times New Roman" panose="02020603050405020304" pitchFamily="18" charset="0"/>
                <a:cs typeface="Times New Roman" panose="02020603050405020304" pitchFamily="18" charset="0"/>
              </a:rPr>
              <a:t>ٱلْعُشْبِ</a:t>
            </a:r>
            <a:r>
              <a:rPr lang="ar-SA" altLang="fr-FR" sz="3600" b="1" dirty="0">
                <a:solidFill>
                  <a:prstClr val="black"/>
                </a:solidFill>
                <a:latin typeface="Times New Roman" panose="02020603050405020304" pitchFamily="18" charset="0"/>
                <a:cs typeface="Times New Roman" panose="02020603050405020304" pitchFamily="18" charset="0"/>
              </a:rPr>
              <a:t>. إِنِّي </a:t>
            </a:r>
            <a:r>
              <a:rPr lang="ar-SA" altLang="fr-FR" sz="3600" b="1" dirty="0" err="1">
                <a:solidFill>
                  <a:prstClr val="black"/>
                </a:solidFill>
                <a:latin typeface="Times New Roman" panose="02020603050405020304" pitchFamily="18" charset="0"/>
                <a:cs typeface="Times New Roman" panose="02020603050405020304" pitchFamily="18" charset="0"/>
              </a:rPr>
              <a:t>بِٱسْمِ</a:t>
            </a:r>
            <a:r>
              <a:rPr lang="ar-SA" altLang="fr-FR" sz="3600" b="1" dirty="0">
                <a:solidFill>
                  <a:prstClr val="black"/>
                </a:solidFill>
                <a:latin typeface="Times New Roman" panose="02020603050405020304" pitchFamily="18" charset="0"/>
                <a:cs typeface="Times New Roman" panose="02020603050405020304" pitchFamily="18" charset="0"/>
              </a:rPr>
              <a:t> </a:t>
            </a:r>
            <a:r>
              <a:rPr lang="ar-SA" altLang="fr-FR" sz="3600" b="1" dirty="0" err="1">
                <a:solidFill>
                  <a:prstClr val="black"/>
                </a:solidFill>
                <a:latin typeface="Times New Roman" panose="02020603050405020304" pitchFamily="18" charset="0"/>
                <a:cs typeface="Times New Roman" panose="02020603050405020304" pitchFamily="18" charset="0"/>
              </a:rPr>
              <a:t>ٱلرَّبِّ</a:t>
            </a:r>
            <a:r>
              <a:rPr lang="ar-SA" altLang="fr-FR" sz="3600" b="1" dirty="0">
                <a:solidFill>
                  <a:prstClr val="black"/>
                </a:solidFill>
                <a:latin typeface="Times New Roman" panose="02020603050405020304" pitchFamily="18" charset="0"/>
                <a:cs typeface="Times New Roman" panose="02020603050405020304" pitchFamily="18" charset="0"/>
              </a:rPr>
              <a:t> أُنَادِي. أَعْطُوا عَظَمَةً لِإِلَهِنَا. هُوَ </a:t>
            </a:r>
            <a:r>
              <a:rPr lang="ar-SA" altLang="fr-FR" sz="3600" b="1" dirty="0" err="1">
                <a:solidFill>
                  <a:prstClr val="black"/>
                </a:solidFill>
                <a:latin typeface="Times New Roman" panose="02020603050405020304" pitchFamily="18" charset="0"/>
                <a:cs typeface="Times New Roman" panose="02020603050405020304" pitchFamily="18" charset="0"/>
              </a:rPr>
              <a:t>ٱلصَّخْرُ</a:t>
            </a:r>
            <a:r>
              <a:rPr lang="ar-SA" altLang="fr-FR" sz="3600" b="1" dirty="0">
                <a:solidFill>
                  <a:prstClr val="black"/>
                </a:solidFill>
                <a:latin typeface="Times New Roman" panose="02020603050405020304" pitchFamily="18" charset="0"/>
                <a:cs typeface="Times New Roman" panose="02020603050405020304" pitchFamily="18" charset="0"/>
              </a:rPr>
              <a:t> </a:t>
            </a:r>
            <a:r>
              <a:rPr lang="ar-SA" altLang="fr-FR" sz="3600" b="1" dirty="0" err="1">
                <a:solidFill>
                  <a:prstClr val="black"/>
                </a:solidFill>
                <a:latin typeface="Times New Roman" panose="02020603050405020304" pitchFamily="18" charset="0"/>
                <a:cs typeface="Times New Roman" panose="02020603050405020304" pitchFamily="18" charset="0"/>
              </a:rPr>
              <a:t>ٱلْكَامِلُ</a:t>
            </a:r>
            <a:r>
              <a:rPr lang="ar-SA" altLang="fr-FR" sz="3600" b="1" dirty="0">
                <a:solidFill>
                  <a:prstClr val="black"/>
                </a:solidFill>
                <a:latin typeface="Times New Roman" panose="02020603050405020304" pitchFamily="18" charset="0"/>
                <a:cs typeface="Times New Roman" panose="02020603050405020304" pitchFamily="18" charset="0"/>
              </a:rPr>
              <a:t> صَنِيعُهُ. إِنَّ جَمِيعَ سُبُلِهِ عَدْلٌ.</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5512834"/>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685094"/>
            <a:ext cx="5616623" cy="3096344"/>
          </a:xfrm>
        </p:spPr>
        <p:txBody>
          <a:bodyPr>
            <a:normAutofit/>
          </a:bodyPr>
          <a:lstStyle/>
          <a:p>
            <a:pPr marL="0" indent="0" algn="ctr">
              <a:buNone/>
            </a:pPr>
            <a:r>
              <a:rPr lang="fr-FR" sz="2800" b="1" i="1" dirty="0">
                <a:solidFill>
                  <a:srgbClr val="C00000"/>
                </a:solidFill>
              </a:rPr>
              <a:t>Isaïe 55 : 2 – 13</a:t>
            </a:r>
          </a:p>
          <a:p>
            <a:pPr marL="0" indent="0" algn="just">
              <a:buNone/>
            </a:pPr>
            <a:r>
              <a:rPr lang="fr-FR" sz="2800" b="1" dirty="0"/>
              <a:t>Ecoutez, écoutez moi et mangez ce qui est bon ; vous vous délecterez de mets succulents.</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85094"/>
            <a:ext cx="5457799" cy="3200290"/>
          </a:xfrm>
          <a:prstGeom prst="rect">
            <a:avLst/>
          </a:prstGeom>
        </p:spPr>
        <p:txBody>
          <a:bodyPr wrap="square">
            <a:normAutofit/>
          </a:bodyPr>
          <a:lstStyle/>
          <a:p>
            <a:pPr lvl="0" algn="ctr" rtl="1" fontAlgn="base">
              <a:spcBef>
                <a:spcPct val="20000"/>
              </a:spcBef>
              <a:spcAft>
                <a:spcPct val="0"/>
              </a:spcAf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 </a:t>
            </a:r>
            <a:r>
              <a:rPr lang="ar-EG" altLang="fr-FR" sz="3600" b="1" i="1" dirty="0">
                <a:solidFill>
                  <a:srgbClr val="C00000"/>
                </a:solidFill>
                <a:latin typeface="Times New Roman" panose="02020603050405020304" pitchFamily="18" charset="0"/>
                <a:cs typeface="Times New Roman" panose="02020603050405020304" pitchFamily="18" charset="0"/>
              </a:rPr>
              <a:t>٥٥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١ – </a:t>
            </a:r>
            <a:r>
              <a:rPr lang="ar-EG" altLang="fr-FR" sz="3600" b="1" i="1" dirty="0">
                <a:solidFill>
                  <a:srgbClr val="C00000"/>
                </a:solidFill>
                <a:latin typeface="Times New Roman" panose="02020603050405020304" pitchFamily="18" charset="0"/>
                <a:cs typeface="Times New Roman" panose="02020603050405020304" pitchFamily="18" charset="0"/>
              </a:rPr>
              <a:t>١٣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lvl="0" algn="just" rtl="1" fontAlgn="base">
              <a:spcBef>
                <a:spcPct val="20000"/>
              </a:spcBef>
              <a:spcAft>
                <a:spcPct val="0"/>
              </a:spcAft>
              <a:defRPr/>
            </a:pPr>
            <a:r>
              <a:rPr lang="ar-SA" altLang="fr-FR" sz="3600" b="1" dirty="0" err="1">
                <a:solidFill>
                  <a:prstClr val="black"/>
                </a:solidFill>
                <a:latin typeface="Times New Roman" panose="02020603050405020304" pitchFamily="18" charset="0"/>
                <a:cs typeface="Times New Roman" panose="02020603050405020304" pitchFamily="18" charset="0"/>
              </a:rPr>
              <a:t>ٱسْتَمِعُوا</a:t>
            </a:r>
            <a:r>
              <a:rPr lang="ar-SA" altLang="fr-FR" sz="3600" b="1" dirty="0">
                <a:solidFill>
                  <a:prstClr val="black"/>
                </a:solidFill>
                <a:latin typeface="Times New Roman" panose="02020603050405020304" pitchFamily="18" charset="0"/>
                <a:cs typeface="Times New Roman" panose="02020603050405020304" pitchFamily="18" charset="0"/>
              </a:rPr>
              <a:t> لِي </a:t>
            </a:r>
            <a:r>
              <a:rPr lang="ar-SA" altLang="fr-FR" sz="3600" b="1" dirty="0" err="1">
                <a:solidFill>
                  <a:prstClr val="black"/>
                </a:solidFill>
                <a:latin typeface="Times New Roman" panose="02020603050405020304" pitchFamily="18" charset="0"/>
                <a:cs typeface="Times New Roman" panose="02020603050405020304" pitchFamily="18" charset="0"/>
              </a:rPr>
              <a:t>ٱسْتِمَاعًا</a:t>
            </a:r>
            <a:r>
              <a:rPr lang="ar-SA" altLang="fr-FR" sz="3600" b="1" dirty="0">
                <a:solidFill>
                  <a:prstClr val="black"/>
                </a:solidFill>
                <a:latin typeface="Times New Roman" panose="02020603050405020304" pitchFamily="18" charset="0"/>
                <a:cs typeface="Times New Roman" panose="02020603050405020304" pitchFamily="18" charset="0"/>
              </a:rPr>
              <a:t> وَكُلُوا </a:t>
            </a:r>
            <a:r>
              <a:rPr lang="ar-SA" altLang="fr-FR" sz="3600" b="1" dirty="0" err="1">
                <a:solidFill>
                  <a:prstClr val="black"/>
                </a:solidFill>
                <a:latin typeface="Times New Roman" panose="02020603050405020304" pitchFamily="18" charset="0"/>
                <a:cs typeface="Times New Roman" panose="02020603050405020304" pitchFamily="18" charset="0"/>
              </a:rPr>
              <a:t>ٱلطَّيِّبَ</a:t>
            </a:r>
            <a:r>
              <a:rPr lang="ar-SA" altLang="fr-FR" sz="3600" b="1" dirty="0">
                <a:solidFill>
                  <a:prstClr val="black"/>
                </a:solidFill>
                <a:latin typeface="Times New Roman" panose="02020603050405020304" pitchFamily="18" charset="0"/>
                <a:cs typeface="Times New Roman" panose="02020603050405020304" pitchFamily="18" charset="0"/>
              </a:rPr>
              <a:t>، وَلْتَتَلَذَّذْ </a:t>
            </a:r>
            <a:r>
              <a:rPr lang="ar-SA" altLang="fr-FR" sz="3600" b="1" dirty="0" err="1">
                <a:solidFill>
                  <a:prstClr val="black"/>
                </a:solidFill>
                <a:latin typeface="Times New Roman" panose="02020603050405020304" pitchFamily="18" charset="0"/>
                <a:cs typeface="Times New Roman" panose="02020603050405020304" pitchFamily="18" charset="0"/>
              </a:rPr>
              <a:t>بِٱلدَّسَمِ</a:t>
            </a:r>
            <a:r>
              <a:rPr lang="ar-SA" altLang="fr-FR" sz="3600" b="1" dirty="0">
                <a:solidFill>
                  <a:prstClr val="black"/>
                </a:solidFill>
                <a:latin typeface="Times New Roman" panose="02020603050405020304" pitchFamily="18" charset="0"/>
                <a:cs typeface="Times New Roman" panose="02020603050405020304" pitchFamily="18" charset="0"/>
              </a:rPr>
              <a:t> أَنْفُسُكُمْ.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476672"/>
            <a:ext cx="11362455" cy="28083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endParaRPr>
          </a:p>
          <a:p>
            <a:pPr marL="0" lvl="0" indent="0" algn="just">
              <a:buNone/>
              <a:defRPr/>
            </a:pPr>
            <a:r>
              <a:rPr lang="fr-FR" sz="3300" b="1" dirty="0" err="1">
                <a:solidFill>
                  <a:prstClr val="black"/>
                </a:solidFill>
                <a:latin typeface="Avva_Marcos" panose="04020500000000000000" pitchFamily="82" charset="0"/>
              </a:rPr>
              <a:t>C</a:t>
            </a:r>
            <a:r>
              <a:rPr lang="fr-FR" sz="3300" b="1" dirty="0" err="1">
                <a:solidFill>
                  <a:prstClr val="black"/>
                </a:solidFill>
                <a:latin typeface="Athanasius"/>
              </a:rPr>
              <a:t>wtem</a:t>
            </a:r>
            <a:r>
              <a:rPr lang="fr-FR" sz="3300" b="1" dirty="0">
                <a:solidFill>
                  <a:prstClr val="black"/>
                </a:solidFill>
                <a:latin typeface="Athanasius"/>
              </a:rPr>
              <a:t> </a:t>
            </a:r>
            <a:r>
              <a:rPr lang="fr-FR" sz="3300" b="1" dirty="0" err="1">
                <a:solidFill>
                  <a:prstClr val="black"/>
                </a:solidFill>
                <a:latin typeface="Athanasius"/>
              </a:rPr>
              <a:t>eroi</a:t>
            </a:r>
            <a:r>
              <a:rPr lang="fr-FR" sz="3300" b="1" dirty="0">
                <a:solidFill>
                  <a:prstClr val="black"/>
                </a:solidFill>
                <a:latin typeface="Athanasius"/>
              </a:rPr>
              <a:t> </a:t>
            </a:r>
            <a:r>
              <a:rPr lang="fr-FR" sz="3300" b="1" dirty="0" err="1">
                <a:solidFill>
                  <a:prstClr val="black"/>
                </a:solidFill>
                <a:latin typeface="Athanasius"/>
              </a:rPr>
              <a:t>ereten</a:t>
            </a:r>
            <a:r>
              <a:rPr lang="fr-FR" sz="3300" b="1" dirty="0">
                <a:solidFill>
                  <a:prstClr val="black"/>
                </a:solidFill>
                <a:latin typeface="Athanasius"/>
              </a:rPr>
              <a:t> </a:t>
            </a:r>
            <a:r>
              <a:rPr lang="fr-FR" sz="3300" b="1" dirty="0" err="1">
                <a:solidFill>
                  <a:prstClr val="black"/>
                </a:solidFill>
                <a:latin typeface="Athanasius"/>
              </a:rPr>
              <a:t>ouwm</a:t>
            </a:r>
            <a:r>
              <a:rPr lang="fr-FR" sz="3300" b="1" dirty="0">
                <a:solidFill>
                  <a:prstClr val="black"/>
                </a:solidFill>
                <a:latin typeface="Athanasius"/>
              </a:rPr>
              <a:t> `</a:t>
            </a:r>
            <a:r>
              <a:rPr lang="fr-FR" sz="3300" b="1" dirty="0" err="1">
                <a:solidFill>
                  <a:prstClr val="black"/>
                </a:solidFill>
                <a:latin typeface="Athanasius"/>
              </a:rPr>
              <a:t>nni`agaqon</a:t>
            </a:r>
            <a:r>
              <a:rPr lang="fr-FR" sz="3300" b="1" dirty="0">
                <a:solidFill>
                  <a:prstClr val="black"/>
                </a:solidFill>
                <a:latin typeface="Athanasius"/>
              </a:rPr>
              <a:t> &gt; </a:t>
            </a:r>
            <a:r>
              <a:rPr lang="fr-FR" sz="3300" b="1" dirty="0" err="1">
                <a:solidFill>
                  <a:prstClr val="black"/>
                </a:solidFill>
                <a:latin typeface="Athanasius"/>
              </a:rPr>
              <a:t>ouo</a:t>
            </a:r>
            <a:r>
              <a:rPr lang="fr-FR" sz="3300" b="1" dirty="0">
                <a:solidFill>
                  <a:prstClr val="black"/>
                </a:solidFill>
                <a:latin typeface="Athanasius"/>
              </a:rPr>
              <a:t>\ </a:t>
            </a:r>
            <a:r>
              <a:rPr lang="fr-FR" sz="3300" b="1" dirty="0" err="1">
                <a:solidFill>
                  <a:prstClr val="black"/>
                </a:solidFill>
                <a:latin typeface="Athanasius"/>
              </a:rPr>
              <a:t>ntou</a:t>
            </a:r>
            <a:r>
              <a:rPr lang="fr-FR" sz="3300" b="1" dirty="0">
                <a:solidFill>
                  <a:prstClr val="black"/>
                </a:solidFill>
                <a:latin typeface="Athanasius"/>
              </a:rPr>
              <a:t>]an] `</a:t>
            </a:r>
            <a:r>
              <a:rPr lang="fr-FR" sz="3300" b="1" dirty="0" err="1">
                <a:solidFill>
                  <a:prstClr val="black"/>
                </a:solidFill>
                <a:latin typeface="Athanasius"/>
              </a:rPr>
              <a:t>nje</a:t>
            </a:r>
            <a:r>
              <a:rPr lang="fr-FR" sz="3300" b="1" dirty="0">
                <a:solidFill>
                  <a:prstClr val="black"/>
                </a:solidFill>
                <a:latin typeface="Athanasius"/>
              </a:rPr>
              <a:t> </a:t>
            </a:r>
            <a:r>
              <a:rPr lang="fr-FR" sz="3300" b="1" dirty="0" err="1">
                <a:solidFill>
                  <a:prstClr val="black"/>
                </a:solidFill>
                <a:latin typeface="Athanasius"/>
              </a:rPr>
              <a:t>netenyuxh</a:t>
            </a:r>
            <a:r>
              <a:rPr lang="fr-FR" sz="3300" b="1" dirty="0">
                <a:solidFill>
                  <a:prstClr val="black"/>
                </a:solidFill>
                <a:latin typeface="Athanasius"/>
              </a:rPr>
              <a:t> 'en \</a:t>
            </a:r>
            <a:r>
              <a:rPr lang="fr-FR" sz="3300" b="1" dirty="0" err="1">
                <a:solidFill>
                  <a:prstClr val="black"/>
                </a:solidFill>
                <a:latin typeface="Athanasius"/>
              </a:rPr>
              <a:t>an`agaqon</a:t>
            </a:r>
            <a:r>
              <a:rPr lang="fr-FR" sz="3300" b="1" dirty="0">
                <a:solidFill>
                  <a:prstClr val="black"/>
                </a:solidFill>
                <a:latin typeface="Athanasius"/>
              </a:rPr>
              <a:t>.</a:t>
            </a:r>
          </a:p>
          <a:p>
            <a:pPr marL="0" lvl="0" indent="0" algn="just">
              <a:buNone/>
              <a:defRPr/>
            </a:pPr>
            <a:endParaRPr lang="fr-FR" sz="1700" b="1" dirty="0">
              <a:solidFill>
                <a:prstClr val="black"/>
              </a:solidFill>
              <a:latin typeface="Athanasius"/>
            </a:endParaRPr>
          </a:p>
          <a:p>
            <a:pPr marL="0" lvl="0" indent="0" algn="just">
              <a:buNone/>
              <a:defRPr/>
            </a:pP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6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6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endParaRPr kumimoji="0" lang="fr-FR" sz="2600" b="1" i="0" u="none" strike="noStrike" kern="1200" cap="none" spc="0" normalizeH="0" baseline="0" noProof="0" dirty="0">
              <a:ln>
                <a:noFill/>
              </a:ln>
              <a:solidFill>
                <a:prstClr val="black"/>
              </a:solidFill>
              <a:effectLst/>
              <a:uLnTx/>
              <a:uFillTx/>
              <a:latin typeface="Athanasius"/>
              <a:ea typeface="+mn-ea"/>
            </a:endParaRPr>
          </a:p>
        </p:txBody>
      </p:sp>
    </p:spTree>
    <p:extLst>
      <p:ext uri="{BB962C8B-B14F-4D97-AF65-F5344CB8AC3E}">
        <p14:creationId xmlns:p14="http://schemas.microsoft.com/office/powerpoint/2010/main" val="426807695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Prêtez l'oreille et venez vers moi, écoutez et vous vivrez. Je conclurai avec vous une alliance éternelle, réalisant les faveurs promises à David. Voici que j'ai fait de lui un témoin pour des peuples, un chef et un législateur de peuples. Voici que tu appelleras une nation que tu ne connais pas, une nation qui ne te connaît pas viendra vers toi, à cause du Seigneur, ton Dieu, et pour le Saint d'Israël, car il t'a glorifié.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أَمِيلُوا آذَانَكُمْ </a:t>
            </a:r>
            <a:r>
              <a:rPr lang="ar-SA" sz="4000" b="1" dirty="0" err="1"/>
              <a:t>وَهَلُمُّوا</a:t>
            </a:r>
            <a:r>
              <a:rPr lang="ar-SA" sz="4000" b="1" dirty="0"/>
              <a:t> إِلَيَّ. </a:t>
            </a:r>
            <a:r>
              <a:rPr lang="ar-SA" sz="4000" b="1" dirty="0" err="1"/>
              <a:t>ٱسْمَعُوا</a:t>
            </a:r>
            <a:r>
              <a:rPr lang="ar-SA" sz="4000" b="1" dirty="0"/>
              <a:t> فَتَحْيَا أَنْفُسُكُمْ. وَأَقْطَعَ لَكُمْ عَهْدًا أَبَدِيًّا، مَرَاحِمَ دَاوُدَ </a:t>
            </a:r>
            <a:r>
              <a:rPr lang="ar-SA" sz="4000" b="1" dirty="0" err="1"/>
              <a:t>ٱلصَّادِقَةَ</a:t>
            </a:r>
            <a:r>
              <a:rPr lang="ar-SA" sz="4000" b="1" dirty="0"/>
              <a:t>. </a:t>
            </a:r>
            <a:r>
              <a:rPr lang="ar-SA" sz="4000" b="1" dirty="0" err="1"/>
              <a:t>هُوَذَا</a:t>
            </a:r>
            <a:r>
              <a:rPr lang="ar-SA" sz="4000" b="1" dirty="0"/>
              <a:t> قَدْ جَعَلْتُهُ شَارِعًا لِلشُّعُوبِ، رَئِيسًا وَمُوصِيًا لِلشُّعُوبِ. هَا أُمَّةٌ لَا تَعْرِفُهَا تَدْعُوهَا، وَأُمَّةٌ لَمْ تَعْرِفْكَ تَرْكُضُ إِلَيْكَ، مِنْ أَجْلِ </a:t>
            </a:r>
            <a:r>
              <a:rPr lang="ar-SA" sz="4000" b="1" dirty="0" err="1"/>
              <a:t>ٱلرَّبِّ</a:t>
            </a:r>
            <a:r>
              <a:rPr lang="ar-SA" sz="4000" b="1" dirty="0"/>
              <a:t> إِلَهِكَ وَقُدُّوسِ إِسْرَائِيلَ لِأَنَّهُ قَدْ مَجَّدَكَ».</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697715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700" b="1" dirty="0"/>
              <a:t>Cherchez le Seigneur pendant qu'il se laisse trouver, invoquez-le pendant qu'il est proche. Que le méchant abandonne sa voie et l'homme criminel ses pensées, qu'il revienne au Seigneur qui aura pitié de lui, à notre Dieu car il est riche en pardon. Car vos pensées ne sont pas mes pensées, et mes voies ne sont pas vos voies, oracle du Seigneur. Autant les cieux sont élevés au-dessus de la terre, autant sont élevées mes voies </a:t>
            </a:r>
            <a:r>
              <a:rPr lang="fr-FR" sz="2700" b="1" dirty="0" err="1"/>
              <a:t>audessus</a:t>
            </a:r>
            <a:r>
              <a:rPr lang="fr-FR" sz="2700" b="1" dirty="0"/>
              <a:t> de vos voies, et mes pensées au-dessus de vos pensées.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ُطْلُبُوا </a:t>
            </a:r>
            <a:r>
              <a:rPr lang="ar-SA" sz="4000" b="1" dirty="0" err="1"/>
              <a:t>ٱلرَّبَّ</a:t>
            </a:r>
            <a:r>
              <a:rPr lang="ar-SA" sz="4000" b="1" dirty="0"/>
              <a:t> مَا دَامَ يُوجَدُ. </a:t>
            </a:r>
            <a:r>
              <a:rPr lang="ar-SA" sz="4000" b="1" dirty="0" err="1"/>
              <a:t>ٱدْعُوهُ</a:t>
            </a:r>
            <a:r>
              <a:rPr lang="ar-SA" sz="4000" b="1" dirty="0"/>
              <a:t> وَهُوَ قَرِيبٌ. لِيَتْرُكِ </a:t>
            </a:r>
            <a:r>
              <a:rPr lang="ar-SA" sz="4000" b="1" dirty="0" err="1"/>
              <a:t>ٱلشِّرِّيرُ</a:t>
            </a:r>
            <a:r>
              <a:rPr lang="ar-SA" sz="4000" b="1" dirty="0"/>
              <a:t> طَرِيقَهُ، وَرَجُلُ </a:t>
            </a:r>
            <a:r>
              <a:rPr lang="ar-SA" sz="4000" b="1" dirty="0" err="1"/>
              <a:t>ٱلْإِثْمِ</a:t>
            </a:r>
            <a:r>
              <a:rPr lang="ar-SA" sz="4000" b="1" dirty="0"/>
              <a:t> أَفْكَارَهُ، وَلْيَتُبْ إِلَى </a:t>
            </a:r>
            <a:r>
              <a:rPr lang="ar-SA" sz="4000" b="1" dirty="0" err="1"/>
              <a:t>ٱلرَّبِّ</a:t>
            </a:r>
            <a:r>
              <a:rPr lang="ar-SA" sz="4000" b="1" dirty="0"/>
              <a:t> فَيَرْحَمَهُ، وَإِلَى إِلَهِنَا لِأَنَّهُ يُكْثِرُ </a:t>
            </a:r>
            <a:r>
              <a:rPr lang="ar-SA" sz="4000" b="1" dirty="0" err="1"/>
              <a:t>ٱلْغُفْرَانَ</a:t>
            </a:r>
            <a:r>
              <a:rPr lang="ar-SA" sz="4000" b="1" dirty="0"/>
              <a:t>. «لِأَنَّ أَفْكَارِي لَيْسَتْ أَفْكَارَكُمْ، وَلَا طُرُقُكُمْ طُرُقِي، يَقُولُ </a:t>
            </a:r>
            <a:r>
              <a:rPr lang="ar-SA" sz="4000" b="1" dirty="0" err="1"/>
              <a:t>ٱلرَّبُّ</a:t>
            </a:r>
            <a:r>
              <a:rPr lang="ar-SA" sz="4000" b="1" dirty="0"/>
              <a:t>. لِأَنَّهُ كَمَا عَلَتِ </a:t>
            </a:r>
            <a:r>
              <a:rPr lang="ar-SA" sz="4000" b="1" dirty="0" err="1"/>
              <a:t>ٱلسَّمَاوَاتُ</a:t>
            </a:r>
            <a:r>
              <a:rPr lang="ar-SA" sz="4000" b="1" dirty="0"/>
              <a:t> عَنِ </a:t>
            </a:r>
            <a:r>
              <a:rPr lang="ar-SA" sz="4000" b="1" dirty="0" err="1"/>
              <a:t>ٱلْأَرْضِ</a:t>
            </a:r>
            <a:r>
              <a:rPr lang="ar-SA" sz="4000" b="1" dirty="0"/>
              <a:t>، هَكَذَا عَلَتْ طُرُقِي عَنْ طُرُقِكُمْ وَأَفْكَارِي عَنْ أَفْكَارِكُمْ. </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218109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De même que la pluie et la neige descendent des cieux et n'y retournent pas sans avoir arrosé la terre, sans l'avoir fécondée et l'avoir fait germer pour fournir la semence au semeur et le pain à manger, ainsi en est-il de la parole qui sort de ma bouche, elle ne revient pas vers moi sans effet, sans avoir accompli ce que j'ai voulu et réalisé l'objet de sa mission. Oui, vous partirez dans la joie et vous serez ramenés dans la paix. Les montagnes et les collines pousseront devant vous des cris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a:bodyPr>
          <a:lstStyle/>
          <a:p>
            <a:pPr lvl="0" algn="just" rtl="1">
              <a:defRPr/>
            </a:pPr>
            <a:r>
              <a:rPr lang="ar-SA" sz="4000" b="1" dirty="0"/>
              <a:t>لِأَنَّهُ كَمَا يَنْزِلُ </a:t>
            </a:r>
            <a:r>
              <a:rPr lang="ar-SA" sz="4000" b="1" dirty="0" err="1"/>
              <a:t>ٱلْمَطَرُ</a:t>
            </a:r>
            <a:r>
              <a:rPr lang="ar-SA" sz="4000" b="1" dirty="0"/>
              <a:t> </a:t>
            </a:r>
            <a:r>
              <a:rPr lang="ar-SA" sz="4000" b="1" dirty="0" err="1"/>
              <a:t>وَٱلثَّلْجُ</a:t>
            </a:r>
            <a:r>
              <a:rPr lang="ar-SA" sz="4000" b="1" dirty="0"/>
              <a:t> مِنَ </a:t>
            </a:r>
            <a:r>
              <a:rPr lang="ar-SA" sz="4000" b="1" dirty="0" err="1"/>
              <a:t>ٱلسَّمَاءِ</a:t>
            </a:r>
            <a:r>
              <a:rPr lang="ar-SA" sz="4000" b="1" dirty="0"/>
              <a:t> وَلَا يَرْجِعَانِ إِلَى هُنَاكَ، بَلْ يُرْوِيَانِ </a:t>
            </a:r>
            <a:r>
              <a:rPr lang="ar-SA" sz="4000" b="1" dirty="0" err="1"/>
              <a:t>ٱلْأَرْضَ</a:t>
            </a:r>
            <a:r>
              <a:rPr lang="ar-SA" sz="4000" b="1" dirty="0"/>
              <a:t> وَيَجْعَلَانِهَا تَلِدُ وَتُنْبِتُ وَتُعْطِي زَرْعًا لِلزَّارِعِ وَخُبْزًا لِلْآكِلِ، هَكَذَا تَكُونُ كَلِمَتِي </a:t>
            </a:r>
            <a:r>
              <a:rPr lang="ar-SA" sz="4000" b="1" dirty="0" err="1"/>
              <a:t>ٱلَّتِي</a:t>
            </a:r>
            <a:r>
              <a:rPr lang="ar-SA" sz="4000" b="1" dirty="0"/>
              <a:t> تَخْرُجُ مِنْ فَمِي. لَا تَرْجِعُ إِلَيَّ فَارِغَةً، بَلْ تَعْمَلُ مَا سُرِرْتُ بِهِ وَتَنْجَحُ فِي مَا أَرْسَلْتُهَا لَهُ. لِأَنَّكُمْ بِفَرَحٍ تَخْرُجُونَ وَبِسَلَامٍ تُحْضَرُونَ. </a:t>
            </a:r>
            <a:r>
              <a:rPr lang="ar-SA" sz="4000" b="1" dirty="0" err="1"/>
              <a:t>ٱلْجِبَالُ</a:t>
            </a:r>
            <a:r>
              <a:rPr lang="ar-SA" sz="4000" b="1" dirty="0"/>
              <a:t> </a:t>
            </a:r>
            <a:r>
              <a:rPr lang="ar-SA" sz="4000" b="1" dirty="0" err="1"/>
              <a:t>وَٱلْآكَامُ</a:t>
            </a:r>
            <a:r>
              <a:rPr lang="ar-SA" sz="4000" b="1" dirty="0"/>
              <a:t> تُشِيدُ أَمَامَكُمْ تَرَنُّمًا</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8647122"/>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joie, et tous les arbres de la campagne battront des mains. Au lieu de l'épine croîtra le cyprès, au lieu de l'ortie croîtra le myrte, ce sera pour le Seigneur un renom, un signe éternel qui ne périra pas.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 وَكُلُّ شَجَرِ </a:t>
            </a:r>
            <a:r>
              <a:rPr lang="ar-SA" sz="3600" b="1" dirty="0" err="1"/>
              <a:t>ٱلْحَقْلِ</a:t>
            </a:r>
            <a:r>
              <a:rPr lang="ar-SA" sz="3600" b="1" dirty="0"/>
              <a:t> تُصَفِّقُ </a:t>
            </a:r>
            <a:r>
              <a:rPr lang="ar-SA" sz="3600" b="1" dirty="0" err="1"/>
              <a:t>بِٱلْأَيَادِي</a:t>
            </a:r>
            <a:r>
              <a:rPr lang="ar-SA" sz="3600" b="1" dirty="0"/>
              <a:t>. عِوَضًا عَنِ </a:t>
            </a:r>
            <a:r>
              <a:rPr lang="ar-SA" sz="3600" b="1" dirty="0" err="1"/>
              <a:t>ٱلشَّوْكِ</a:t>
            </a:r>
            <a:r>
              <a:rPr lang="ar-SA" sz="3600" b="1" dirty="0"/>
              <a:t> يَنْبُتُ سَرْوٌ، وَعِوَضًا عَنِ </a:t>
            </a:r>
            <a:r>
              <a:rPr lang="ar-SA" sz="3600" b="1" dirty="0" err="1"/>
              <a:t>ٱلْقَرِيسِ</a:t>
            </a:r>
            <a:r>
              <a:rPr lang="ar-SA" sz="3600" b="1" dirty="0"/>
              <a:t> يَطْلَعُ آسٌ. وَيَكُونُ لِلرَّبِّ </a:t>
            </a:r>
            <a:r>
              <a:rPr lang="ar-SA" sz="3600" b="1" dirty="0" err="1"/>
              <a:t>ٱسْمًا</a:t>
            </a:r>
            <a:r>
              <a:rPr lang="ar-SA" sz="3600" b="1" dirty="0"/>
              <a:t>، عَلَامَةً أَبَدِيَّةً لَا تَنْقَطِعُ».</a:t>
            </a:r>
            <a:endParaRPr lang="fr-FR" sz="3600" b="1" dirty="0"/>
          </a:p>
          <a:p>
            <a:pPr lvl="0" algn="just" rtl="1">
              <a:defRPr/>
            </a:pPr>
            <a:endParaRPr lang="fr-FR" sz="3600" b="1" dirty="0">
              <a:solidFill>
                <a:srgbClr val="C00000"/>
              </a:solidFill>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66780836"/>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Sermon de notre saint père saint Athanase l'apostolique que sa sainte bénédiction repose sur nous tous Amen !</a:t>
            </a:r>
          </a:p>
          <a:p>
            <a:pPr marL="0" indent="0" algn="just">
              <a:buNone/>
            </a:pPr>
            <a:r>
              <a:rPr lang="fr-FR" sz="2800" b="1" dirty="0"/>
              <a:t>Frères, bien aimés, le jour de la fête est arrivé. C'est maintenant. Réjouissez-vous en tout temps, vous qui êtes joyeux dans le Seigneur selon les Ecritures. Il pointe chacun du doigt par l'intermédiaire de ceux qu'Il a envoyés prêcher en disant : Juda, organise tes fêtes et accomplis tes vœux.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عظة لأبينا القديس أنبا أثناسيوس الرسولي بركته المقدسة تكون معنا آمين.</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ar-SA" altLang="fr-FR" sz="3600" b="1" dirty="0">
                <a:solidFill>
                  <a:prstClr val="black"/>
                </a:solidFill>
                <a:latin typeface="Times New Roman" panose="02020603050405020304" pitchFamily="18" charset="0"/>
                <a:cs typeface="Times New Roman" panose="02020603050405020304" pitchFamily="18" charset="0"/>
              </a:rPr>
              <a:t>قد حان وقت العيد أيها الإخوة الأحباء، وهو وقتنا الحاضر هذا </a:t>
            </a:r>
            <a:r>
              <a:rPr lang="ar-SA" altLang="fr-FR" sz="3600" b="1" dirty="0" err="1">
                <a:solidFill>
                  <a:prstClr val="black"/>
                </a:solidFill>
                <a:latin typeface="Times New Roman" panose="02020603050405020304" pitchFamily="18" charset="0"/>
                <a:cs typeface="Times New Roman" panose="02020603050405020304" pitchFamily="18" charset="0"/>
              </a:rPr>
              <a:t>فإفرحوا</a:t>
            </a:r>
            <a:r>
              <a:rPr lang="ar-SA" altLang="fr-FR" sz="3600" b="1" dirty="0">
                <a:solidFill>
                  <a:prstClr val="black"/>
                </a:solidFill>
                <a:latin typeface="Times New Roman" panose="02020603050405020304" pitchFamily="18" charset="0"/>
                <a:cs typeface="Times New Roman" panose="02020603050405020304" pitchFamily="18" charset="0"/>
              </a:rPr>
              <a:t> فيه كل حين أيها الفرحون بالرب كما هو مكتوب وهو الآن يشير إلى كل أحد بواسطة من أرسله ليكرز به قائلاً يا يهوذا أصنع </a:t>
            </a:r>
            <a:r>
              <a:rPr lang="ar-SA" altLang="fr-FR" sz="3600" b="1" dirty="0" err="1">
                <a:solidFill>
                  <a:prstClr val="black"/>
                </a:solidFill>
                <a:latin typeface="Times New Roman" panose="02020603050405020304" pitchFamily="18" charset="0"/>
                <a:cs typeface="Times New Roman" panose="02020603050405020304" pitchFamily="18" charset="0"/>
              </a:rPr>
              <a:t>إعيادك</a:t>
            </a:r>
            <a:r>
              <a:rPr lang="ar-SA" altLang="fr-FR" sz="3600" b="1" dirty="0">
                <a:solidFill>
                  <a:prstClr val="black"/>
                </a:solidFill>
                <a:latin typeface="Times New Roman" panose="02020603050405020304" pitchFamily="18" charset="0"/>
                <a:cs typeface="Times New Roman" panose="02020603050405020304" pitchFamily="18" charset="0"/>
              </a:rPr>
              <a:t> وأوف نذورك،</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5257822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Offre au Seigneur le fruit de ton travail chaque année avec une intention pure comme Il te l'a recommandé. Comme les outils du paysan font pousser les fruits de la terre chaque année, que le fruit de nos actes monte vers le Seigneur chaque année comme Il nous a recommandé. Produisons encore plus de fruits puisque nous buvons de la source de vie en étant fermes dans le Seigneur comme les branches sont fermes dans la vigne.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600" b="1" dirty="0">
                <a:latin typeface="Times New Roman" panose="02020603050405020304" pitchFamily="18" charset="0"/>
                <a:cs typeface="Times New Roman" panose="02020603050405020304" pitchFamily="18" charset="0"/>
              </a:rPr>
              <a:t>وقدم للرب ثمرة اعمالك كل سنة بنية طاهرة حسب ما أوصاك بها الرب. فكما أنه بآلات الفلاح تصعد ثمرات السنة فلنصعد ثمرة أعمالنا في كل سنة للرب كما أوصانا فلنثمر ثمراً مضاعفا إذ نشرب من </a:t>
            </a:r>
            <a:r>
              <a:rPr lang="ar-EG" altLang="fr-FR" sz="3600" b="1" dirty="0" err="1">
                <a:latin typeface="Times New Roman" panose="02020603050405020304" pitchFamily="18" charset="0"/>
                <a:cs typeface="Times New Roman" panose="02020603050405020304" pitchFamily="18" charset="0"/>
              </a:rPr>
              <a:t>يبنوع</a:t>
            </a:r>
            <a:r>
              <a:rPr lang="ar-EG" altLang="fr-FR" sz="3600" b="1" dirty="0">
                <a:latin typeface="Times New Roman" panose="02020603050405020304" pitchFamily="18" charset="0"/>
                <a:cs typeface="Times New Roman" panose="02020603050405020304" pitchFamily="18" charset="0"/>
              </a:rPr>
              <a:t> الحياة بثبوتنا في الرب كثبوت الأغصان في الكرمة</a:t>
            </a:r>
            <a:endParaRPr kumimoji="0" lang="ar-SA" altLang="fr-FR" sz="3600" b="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117518"/>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Donc, élançons-nous en avant sans désobéir à Celui qui a dit "Tu observeras le nouveau mois pour célébrer la Pâque du Seigneur ton Dieu". </a:t>
            </a:r>
          </a:p>
          <a:p>
            <a:pPr marL="0" indent="0" algn="just">
              <a:buNone/>
            </a:pPr>
            <a:endParaRPr lang="fr-FR" sz="2800" b="1" dirty="0"/>
          </a:p>
          <a:p>
            <a:pPr marL="0" indent="0" algn="just">
              <a:buNone/>
            </a:pPr>
            <a:r>
              <a:rPr lang="fr-FR" sz="2800" b="1" dirty="0"/>
              <a:t>Car la Pâque du Seigneur n'est pas celle d'un homme mais celle du Seigneur. Ceci veut dire que nous abandonnons les anciennes actions pour nous renouveler par de nouvelles actions.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EG" altLang="fr-FR" sz="3600" b="1" dirty="0">
                <a:latin typeface="Times New Roman" panose="02020603050405020304" pitchFamily="18" charset="0"/>
                <a:cs typeface="Times New Roman" panose="02020603050405020304" pitchFamily="18" charset="0"/>
              </a:rPr>
              <a:t>إذ فلنسع إلى قدام ولا نخاف الذي قال احفظ الشهر الجديد لتصنع فيه فصح الرب إلهك،</a:t>
            </a:r>
            <a:endParaRPr lang="fr-FR" altLang="fr-FR" sz="36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20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2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altLang="fr-FR" sz="3600" b="1" dirty="0">
                <a:latin typeface="Times New Roman" panose="02020603050405020304" pitchFamily="18" charset="0"/>
                <a:cs typeface="Times New Roman" panose="02020603050405020304" pitchFamily="18" charset="0"/>
              </a:rPr>
              <a:t>لأن فصح الرب ليس هو لإنسان بل للرب ومعنى ذلك أننا نترك عنا الأعمال القديمة ونتجدد بأعمال جديدة</a:t>
            </a:r>
            <a:endParaRPr kumimoji="0" lang="ar-SA"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564245"/>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Ceci, les juifs ne l'ont pas compris et ils ont manqué la vraie fête ! Pourtant il leur a été dit : "Célèbre la Pâque du Seigneur ton Dieu, alors l'exterminateur t'épargnera". Nous savons assurément que ce commandement n'est pas simple, mais il représente une œuvre parfaite concernant Dieu. Car suivre les commandements : "Tu ne commettras pas l'adultère, tu ne commettras pas de vol, tu ne porteras pas de faux témoignage"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EG" altLang="fr-FR" sz="4000" b="1" dirty="0">
                <a:latin typeface="Times New Roman" panose="02020603050405020304" pitchFamily="18" charset="0"/>
                <a:cs typeface="Times New Roman" panose="02020603050405020304" pitchFamily="18" charset="0"/>
              </a:rPr>
              <a:t>هذا الأمر الذي لما لم يتأمل فيه اليهود صاروا بلا عيد مع أنه قد قيل تصنع الفصح للرب إلهك فيعبر عنك شر المهلك. هذا وقد تحققنا أن هذه الوصية ليست بوصية بسيطة. بل هي مثال عمل كامل مختص بالله لأن العمل بالقول لا تزن ولا تسرق لا تشهد بالزور</a:t>
            </a:r>
            <a:endParaRPr kumimoji="0" lang="ar-SA" altLang="fr-FR" sz="40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388150"/>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les autres commandements, est pour nous une forteresse invincible. Lorsque l'âme s'y réfugie, elle suit le droit chemin dont elle peut être fière. C'est la couronne de la victoire de la vocation céleste.</a:t>
            </a:r>
          </a:p>
          <a:p>
            <a:pPr marL="0" indent="0" algn="just">
              <a:buNone/>
            </a:pPr>
            <a:endParaRPr lang="fr-FR" sz="2800" b="1" dirty="0"/>
          </a:p>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lvl="0" algn="just" rtl="1" fontAlgn="base">
              <a:spcBef>
                <a:spcPct val="20000"/>
              </a:spcBef>
              <a:spcAft>
                <a:spcPct val="0"/>
              </a:spcAft>
              <a:defRPr/>
            </a:pPr>
            <a:r>
              <a:rPr lang="ar-EG" altLang="fr-FR" sz="3600" b="1" dirty="0">
                <a:latin typeface="Times New Roman" panose="02020603050405020304" pitchFamily="18" charset="0"/>
                <a:cs typeface="Times New Roman" panose="02020603050405020304" pitchFamily="18" charset="0"/>
              </a:rPr>
              <a:t>مع </a:t>
            </a:r>
            <a:r>
              <a:rPr lang="ar-EG" altLang="fr-FR" sz="3600" b="1" dirty="0" err="1">
                <a:latin typeface="Times New Roman" panose="02020603050405020304" pitchFamily="18" charset="0"/>
                <a:cs typeface="Times New Roman" panose="02020603050405020304" pitchFamily="18" charset="0"/>
              </a:rPr>
              <a:t>باقى</a:t>
            </a:r>
            <a:r>
              <a:rPr lang="ar-EG" altLang="fr-FR" sz="3600" b="1" dirty="0">
                <a:latin typeface="Times New Roman" panose="02020603050405020304" pitchFamily="18" charset="0"/>
                <a:cs typeface="Times New Roman" panose="02020603050405020304" pitchFamily="18" charset="0"/>
              </a:rPr>
              <a:t> الوصايا، هو لنا حصن منيع تحتمى فيه النفس فتعتبر بالسيرة المستقيمة وهو إكليل الانتصار للدعوة السماوية.</a:t>
            </a:r>
            <a:endParaRPr lang="fr-FR" altLang="fr-FR" sz="3600" b="1" dirty="0">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kumimoji="0" lang="fr-FR" altLang="fr-FR" sz="3600" b="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i="1" dirty="0">
                <a:solidFill>
                  <a:srgbClr val="C00000"/>
                </a:solidFill>
              </a:rPr>
              <a:t>فلنختم عظة أبينا القديس أنبا   أثناسيوس الرسولي الذي أنار عقولنا وعيون قلوبنا </a:t>
            </a:r>
            <a:r>
              <a:rPr lang="ar-SA" sz="3600" b="1" i="1" dirty="0" err="1">
                <a:solidFill>
                  <a:srgbClr val="C00000"/>
                </a:solidFill>
              </a:rPr>
              <a:t>بإسم</a:t>
            </a:r>
            <a:r>
              <a:rPr lang="ar-SA" sz="3600" b="1" i="1" dirty="0">
                <a:solidFill>
                  <a:srgbClr val="C00000"/>
                </a:solidFill>
              </a:rPr>
              <a:t> الآب </a:t>
            </a:r>
            <a:r>
              <a:rPr lang="ar-SA" sz="3600" b="1" i="1" dirty="0" err="1">
                <a:solidFill>
                  <a:srgbClr val="C00000"/>
                </a:solidFill>
              </a:rPr>
              <a:t>الإبن</a:t>
            </a:r>
            <a:r>
              <a:rPr lang="ar-SA" sz="3600" b="1" i="1" dirty="0">
                <a:solidFill>
                  <a:srgbClr val="C00000"/>
                </a:solidFill>
              </a:rPr>
              <a:t> والروح القدس إله واحد آمين.</a:t>
            </a:r>
            <a:endParaRPr kumimoji="0" lang="ar-SA" altLang="fr-FR" sz="3600" b="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667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un Dieu fidèle et sans iniquité, il est Justice et Rectitude. Ils se sont corrompus, eux qu'il avait engendrés sans tare, génération fourbe et tortueuse. Est-ce là ce que vous rendez au Seigneur ? Peuple insensé, dénué de sagesse ! N'est-ce pas lui ton père, qui t'a procréé, lui qui t'a fait et par qui tu subsistes ? Rappelle-toi les jours d'autrefois, considère les années, d'âge en âge. Interroge ton père, qu'il te l'apprenne ; tes anciens, qu'ils te le disent.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7"/>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إِلَهُ أَمَانَةٍ لَا جَوْرَ فِيهِ. صِدِّيقٌ وَعَادِلٌ هُوَ.</a:t>
            </a:r>
            <a:r>
              <a:rPr lang="fr-FR" sz="3600" b="1" dirty="0">
                <a:solidFill>
                  <a:prstClr val="black"/>
                </a:solidFill>
                <a:latin typeface="Times New Roman" panose="02020603050405020304" pitchFamily="18" charset="0"/>
                <a:cs typeface="Arial" panose="020B0604020202020204" pitchFamily="34" charset="0"/>
              </a:rPr>
              <a:t> </a:t>
            </a:r>
            <a:r>
              <a:rPr lang="ar-AE" sz="3600" b="1" dirty="0">
                <a:solidFill>
                  <a:prstClr val="black"/>
                </a:solidFill>
                <a:latin typeface="Times New Roman" panose="02020603050405020304" pitchFamily="18" charset="0"/>
                <a:cs typeface="Arial" panose="020B0604020202020204" pitchFamily="34" charset="0"/>
              </a:rPr>
              <a:t>أَفْسَدَ لَهُ </a:t>
            </a:r>
            <a:r>
              <a:rPr lang="ar-AE" sz="3600" b="1" dirty="0" err="1">
                <a:solidFill>
                  <a:prstClr val="black"/>
                </a:solidFill>
                <a:latin typeface="Times New Roman" panose="02020603050405020304" pitchFamily="18" charset="0"/>
                <a:cs typeface="Arial" panose="020B0604020202020204" pitchFamily="34" charset="0"/>
              </a:rPr>
              <a:t>ٱلَّذِينَ</a:t>
            </a:r>
            <a:r>
              <a:rPr lang="ar-AE" sz="3600" b="1" dirty="0">
                <a:solidFill>
                  <a:prstClr val="black"/>
                </a:solidFill>
                <a:latin typeface="Times New Roman" panose="02020603050405020304" pitchFamily="18" charset="0"/>
                <a:cs typeface="Arial" panose="020B0604020202020204" pitchFamily="34" charset="0"/>
              </a:rPr>
              <a:t> لَيْسُوا أَوْلَادَهُ عَيْبُهُمْ، جِيلٌ أَعْوَجُ مُلْتوٍ. </a:t>
            </a:r>
            <a:r>
              <a:rPr lang="ar-AE" sz="3600" b="1" dirty="0" err="1">
                <a:solidFill>
                  <a:prstClr val="black"/>
                </a:solidFill>
                <a:latin typeface="Times New Roman" panose="02020603050405020304" pitchFamily="18" charset="0"/>
                <a:cs typeface="Arial" panose="020B0604020202020204" pitchFamily="34" charset="0"/>
              </a:rPr>
              <a:t>أَلرَّبَّ</a:t>
            </a:r>
            <a:r>
              <a:rPr lang="ar-AE" sz="3600" b="1" dirty="0">
                <a:solidFill>
                  <a:prstClr val="black"/>
                </a:solidFill>
                <a:latin typeface="Times New Roman" panose="02020603050405020304" pitchFamily="18" charset="0"/>
                <a:cs typeface="Arial" panose="020B0604020202020204" pitchFamily="34" charset="0"/>
              </a:rPr>
              <a:t> تُكَافِئُونَ بِهَذَا يَا شَعْبًا غَبِيًّا غَيْرَ حَكِيمٍ؟ أَلَيْسَ هُوَ أَبَاكَ </a:t>
            </a:r>
            <a:r>
              <a:rPr lang="ar-AE" sz="3600" b="1" dirty="0" err="1">
                <a:solidFill>
                  <a:prstClr val="black"/>
                </a:solidFill>
                <a:latin typeface="Times New Roman" panose="02020603050405020304" pitchFamily="18" charset="0"/>
                <a:cs typeface="Arial" panose="020B0604020202020204" pitchFamily="34" charset="0"/>
              </a:rPr>
              <a:t>وَمُقْتَنِيَكَ</a:t>
            </a:r>
            <a:r>
              <a:rPr lang="ar-AE" sz="3600" b="1" dirty="0">
                <a:solidFill>
                  <a:prstClr val="black"/>
                </a:solidFill>
                <a:latin typeface="Times New Roman" panose="02020603050405020304" pitchFamily="18" charset="0"/>
                <a:cs typeface="Arial" panose="020B0604020202020204" pitchFamily="34" charset="0"/>
              </a:rPr>
              <a:t>، هُوَ عَمِلَكَ وَأَنْشَأَكَ؟ اُذْكُرْ أَيَّامَ </a:t>
            </a:r>
            <a:r>
              <a:rPr lang="ar-AE" sz="3600" b="1" dirty="0" err="1">
                <a:solidFill>
                  <a:prstClr val="black"/>
                </a:solidFill>
                <a:latin typeface="Times New Roman" panose="02020603050405020304" pitchFamily="18" charset="0"/>
                <a:cs typeface="Arial" panose="020B0604020202020204" pitchFamily="34" charset="0"/>
              </a:rPr>
              <a:t>ٱلْقِدَمِ</a:t>
            </a:r>
            <a:r>
              <a:rPr lang="ar-AE" sz="3600" b="1" dirty="0">
                <a:solidFill>
                  <a:prstClr val="black"/>
                </a:solidFill>
                <a:latin typeface="Times New Roman" panose="02020603050405020304" pitchFamily="18" charset="0"/>
                <a:cs typeface="Arial" panose="020B0604020202020204" pitchFamily="34" charset="0"/>
              </a:rPr>
              <a:t>، وَتَأَمَّلُوا سِنِي دَوْرٍ فَدَوْرٍ. اِسْأَلْ أَبَاكَ فَيُخْبِرَكَ، وَشُيُوخَكَ فَيَقُولُوا لَكَ.</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80306780"/>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18630"/>
            <a:ext cx="5164616" cy="2123658"/>
          </a:xfrm>
          <a:prstGeom prst="rect">
            <a:avLst/>
          </a:prstGeom>
        </p:spPr>
        <p:txBody>
          <a:bodyPr wrap="square">
            <a:spAutoFit/>
          </a:bodyPr>
          <a:lstStyle/>
          <a:p>
            <a:pPr algn="just" rtl="1"/>
            <a:r>
              <a:rPr lang="ar-EG" sz="4400" b="1" dirty="0"/>
              <a:t>نسجد لك أيها المسيح مع أبيك الصالح والروح القدس لأنك </a:t>
            </a:r>
            <a:r>
              <a:rPr lang="ar-SA" sz="4400" b="1" dirty="0">
                <a:solidFill>
                  <a:srgbClr val="C00000"/>
                </a:solidFill>
              </a:rPr>
              <a:t>صلبت</a:t>
            </a:r>
            <a:r>
              <a:rPr lang="ar-SA" sz="4400" dirty="0">
                <a:solidFill>
                  <a:srgbClr val="C00000"/>
                </a:solidFill>
              </a:rPr>
              <a:t> </a:t>
            </a:r>
            <a:r>
              <a:rPr lang="ar-EG" sz="4400" b="1" dirty="0"/>
              <a:t>وخلصتنا.</a:t>
            </a:r>
            <a:endParaRPr lang="fr-FR" sz="4400" b="1" dirty="0"/>
          </a:p>
        </p:txBody>
      </p:sp>
      <p:sp>
        <p:nvSpPr>
          <p:cNvPr id="6" name="Rectangle 5"/>
          <p:cNvSpPr/>
          <p:nvPr/>
        </p:nvSpPr>
        <p:spPr>
          <a:xfrm>
            <a:off x="431371" y="710694"/>
            <a:ext cx="6240693" cy="2308324"/>
          </a:xfrm>
          <a:prstGeom prst="rect">
            <a:avLst/>
          </a:prstGeom>
        </p:spPr>
        <p:txBody>
          <a:bodyPr wrap="square">
            <a:spAutoFit/>
          </a:bodyPr>
          <a:lstStyle/>
          <a:p>
            <a:pPr algn="just"/>
            <a:r>
              <a:rPr lang="pl-PL" sz="3600" b="1">
                <a:latin typeface="CS Avva Shenouda" pitchFamily="34" charset="0"/>
              </a:rPr>
              <a:t>Tenouwst `mmok ``w </a:t>
            </a:r>
            <a:r>
              <a:rPr lang="pl-PL" sz="3600" b="1" dirty="0">
                <a:latin typeface="CS Avva Shenouda" pitchFamily="34" charset="0"/>
              </a:rPr>
              <a:t>P=,=c @ nem </a:t>
            </a:r>
            <a:r>
              <a:rPr lang="pl-PL" sz="3600" b="1">
                <a:latin typeface="CS Avva Shenouda" pitchFamily="34" charset="0"/>
              </a:rPr>
              <a:t>Pekiwt `n`aga;oc </a:t>
            </a:r>
            <a:r>
              <a:rPr lang="pl-PL" sz="3600" b="1" dirty="0">
                <a:latin typeface="CS Avva Shenouda" pitchFamily="34" charset="0"/>
              </a:rPr>
              <a:t>@ nem Pi=p=n=a =e=;=u je </a:t>
            </a:r>
            <a:r>
              <a:rPr lang="fr-FR" sz="3600" b="1" dirty="0" err="1">
                <a:solidFill>
                  <a:srgbClr val="C00000"/>
                </a:solidFill>
                <a:latin typeface="CS Avva Shenouda" pitchFamily="34" charset="0"/>
              </a:rPr>
              <a:t>auask</a:t>
            </a:r>
            <a:r>
              <a:rPr lang="fr-FR" sz="3600" b="1" dirty="0">
                <a:solidFill>
                  <a:srgbClr val="C00000"/>
                </a:solidFill>
                <a:latin typeface="CS Avva Shenouda" pitchFamily="34" charset="0"/>
              </a:rPr>
              <a:t> </a:t>
            </a:r>
            <a:r>
              <a:rPr lang="pl-PL" sz="3600" b="1" dirty="0">
                <a:latin typeface="CS Avva Shenouda" pitchFamily="34" charset="0"/>
              </a:rPr>
              <a:t>akcw]</a:t>
            </a:r>
            <a:endParaRPr lang="fr-FR" sz="3600" b="1" dirty="0">
              <a:latin typeface="CS Avva Shenouda" pitchFamily="34" charset="0"/>
            </a:endParaRPr>
          </a:p>
          <a:p>
            <a:pPr algn="just"/>
            <a:r>
              <a:rPr lang="pl-PL" sz="3600" b="1">
                <a:latin typeface="CS Avva Shenouda" pitchFamily="34" charset="0"/>
              </a:rPr>
              <a:t> `mmon</a:t>
            </a:r>
            <a:r>
              <a:rPr lang="pl-PL" sz="3600" b="1" dirty="0">
                <a:latin typeface="CS Avva Shenouda" pitchFamily="34" charset="0"/>
              </a:rPr>
              <a:t>.</a:t>
            </a:r>
            <a:endParaRPr lang="fr-FR" sz="3600" b="1" dirty="0">
              <a:latin typeface="CS Avva Shenouda" pitchFamily="34" charset="0"/>
            </a:endParaRPr>
          </a:p>
        </p:txBody>
      </p:sp>
      <p:sp>
        <p:nvSpPr>
          <p:cNvPr id="7" name="Rectangle 6"/>
          <p:cNvSpPr/>
          <p:nvPr/>
        </p:nvSpPr>
        <p:spPr>
          <a:xfrm>
            <a:off x="335361" y="4082296"/>
            <a:ext cx="11449271" cy="1938992"/>
          </a:xfrm>
          <a:prstGeom prst="rect">
            <a:avLst/>
          </a:prstGeom>
        </p:spPr>
        <p:txBody>
          <a:bodyPr wrap="square">
            <a:spAutoFit/>
          </a:bodyPr>
          <a:lstStyle/>
          <a:p>
            <a:pPr algn="ctr"/>
            <a:r>
              <a:rPr lang="fr-FR" sz="3000" b="1" dirty="0">
                <a:latin typeface="Book Antiqua" pitchFamily="18" charset="0"/>
              </a:rPr>
              <a:t>Nous T'adorons ô Christ</a:t>
            </a:r>
          </a:p>
          <a:p>
            <a:pPr algn="ctr"/>
            <a:r>
              <a:rPr lang="fr-FR" sz="3000" b="1" dirty="0">
                <a:latin typeface="Book Antiqua" pitchFamily="18" charset="0"/>
              </a:rPr>
              <a:t>Avec Ton Père Très Bon</a:t>
            </a:r>
          </a:p>
          <a:p>
            <a:pPr algn="ctr"/>
            <a:r>
              <a:rPr lang="fr-FR" sz="3000" b="1" dirty="0">
                <a:latin typeface="Book Antiqua" pitchFamily="18" charset="0"/>
              </a:rPr>
              <a:t>Avec le Saint-Esprit</a:t>
            </a:r>
          </a:p>
          <a:p>
            <a:pPr algn="ctr"/>
            <a:r>
              <a:rPr lang="fr-FR" sz="3000" b="1" dirty="0">
                <a:latin typeface="Book Antiqua" pitchFamily="18" charset="0"/>
              </a:rPr>
              <a:t>Car Tu fut </a:t>
            </a:r>
            <a:r>
              <a:rPr lang="fr-FR" sz="3000" b="1" dirty="0">
                <a:solidFill>
                  <a:srgbClr val="C00000"/>
                </a:solidFill>
                <a:latin typeface="Book Antiqua" pitchFamily="18" charset="0"/>
              </a:rPr>
              <a:t>crucifié</a:t>
            </a:r>
            <a:r>
              <a:rPr lang="fr-FR" sz="3000" b="1" dirty="0">
                <a:latin typeface="Book Antiqua" pitchFamily="18" charset="0"/>
              </a:rPr>
              <a:t> et nous sauvas</a:t>
            </a:r>
          </a:p>
        </p:txBody>
      </p:sp>
    </p:spTree>
    <p:extLst>
      <p:ext uri="{BB962C8B-B14F-4D97-AF65-F5344CB8AC3E}">
        <p14:creationId xmlns:p14="http://schemas.microsoft.com/office/powerpoint/2010/main" val="3070972712"/>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501008"/>
            <a:ext cx="6144344" cy="2321099"/>
          </a:xfrm>
        </p:spPr>
        <p:txBody>
          <a:bodyPr numCol="1" spcCol="72000" anchor="t" anchorCtr="0">
            <a:noAutofit/>
          </a:bodyPr>
          <a:lstStyle/>
          <a:p>
            <a:pPr marL="0" indent="0" algn="just">
              <a:buNone/>
            </a:pPr>
            <a:r>
              <a:rPr lang="fr-FR" sz="19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1900" b="1" i="1" dirty="0">
                <a:solidFill>
                  <a:srgbClr val="C00000"/>
                </a:solidFill>
                <a:latin typeface="Book Antiqua" panose="02040602050305030304" pitchFamily="18" charset="0"/>
              </a:rPr>
              <a:t>Purifiez-vous donc des vieux ferments, et vous serez une pâte nouvelle…)  </a:t>
            </a:r>
            <a:r>
              <a:rPr lang="fr-FR" sz="1900" b="1" dirty="0">
                <a:latin typeface="Book Antiqua" panose="02040602050305030304" pitchFamily="18" charset="0"/>
              </a:rPr>
              <a:t>La grâce de Dieu le Père soit avec vous, mes pères et mes frères. </a:t>
            </a:r>
            <a:r>
              <a:rPr lang="fr-FR" sz="1900" b="1" dirty="0">
                <a:solidFill>
                  <a:srgbClr val="C00000"/>
                </a:solidFill>
                <a:latin typeface="Book Antiqua" panose="02040602050305030304" pitchFamily="18" charset="0"/>
              </a:rPr>
              <a:t>Amen</a:t>
            </a:r>
            <a:r>
              <a:rPr lang="fr-FR" sz="19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260648"/>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900" b="1" dirty="0" err="1">
                <a:latin typeface="Avva_Marcos" panose="04020500000000000000" pitchFamily="82" charset="0"/>
              </a:rPr>
              <a:t>E</a:t>
            </a:r>
            <a:r>
              <a:rPr lang="fr-FR" sz="2900" b="1" dirty="0" err="1">
                <a:latin typeface="Athanasius" pitchFamily="2" charset="0"/>
              </a:rPr>
              <a:t>qbe</a:t>
            </a:r>
            <a:r>
              <a:rPr lang="fr-FR" sz="2900" b="1" dirty="0">
                <a:latin typeface="Athanasius" pitchFamily="2" charset="0"/>
              </a:rPr>
              <a:t> ;`</a:t>
            </a:r>
            <a:r>
              <a:rPr lang="fr-FR" sz="2900" b="1" dirty="0" err="1">
                <a:latin typeface="Athanasius" pitchFamily="2" charset="0"/>
              </a:rPr>
              <a:t>anactacic</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a:t>
            </a:r>
            <a:r>
              <a:rPr lang="fr-FR" sz="2900" b="1" dirty="0" err="1">
                <a:latin typeface="Athanasius" pitchFamily="2" charset="0"/>
              </a:rPr>
              <a:t>nirefmwout</a:t>
            </a:r>
            <a:r>
              <a:rPr lang="fr-FR" sz="2900" b="1" dirty="0">
                <a:latin typeface="Athanasius" pitchFamily="2" charset="0"/>
              </a:rPr>
              <a:t> </a:t>
            </a:r>
            <a:r>
              <a:rPr lang="fr-FR" sz="2900" b="1" dirty="0" err="1">
                <a:latin typeface="Athanasius" pitchFamily="2" charset="0"/>
              </a:rPr>
              <a:t>nh`etauenkot</a:t>
            </a:r>
            <a:r>
              <a:rPr lang="fr-FR" sz="2900" b="1" dirty="0">
                <a:latin typeface="Athanasius" pitchFamily="2" charset="0"/>
              </a:rPr>
              <a:t> </a:t>
            </a:r>
            <a:r>
              <a:rPr lang="fr-FR" sz="2900" b="1" dirty="0" err="1">
                <a:latin typeface="Athanasius" pitchFamily="2" charset="0"/>
              </a:rPr>
              <a:t>auemton</a:t>
            </a:r>
            <a:r>
              <a:rPr lang="fr-FR" sz="2900" b="1" dirty="0">
                <a:latin typeface="Athanasius" pitchFamily="2" charset="0"/>
              </a:rPr>
              <a:t> `</a:t>
            </a:r>
            <a:r>
              <a:rPr lang="fr-FR" sz="2900" b="1" dirty="0" err="1">
                <a:latin typeface="Athanasius" pitchFamily="2" charset="0"/>
              </a:rPr>
              <a:t>mmwou</a:t>
            </a:r>
            <a:r>
              <a:rPr lang="fr-FR" sz="2900" b="1" dirty="0">
                <a:latin typeface="Athanasius" pitchFamily="2" charset="0"/>
              </a:rPr>
              <a:t> 'en `</a:t>
            </a:r>
            <a:r>
              <a:rPr lang="fr-FR" sz="2900" b="1" dirty="0" err="1">
                <a:latin typeface="Athanasius" pitchFamily="2" charset="0"/>
              </a:rPr>
              <a:t>vna</a:t>
            </a:r>
            <a:r>
              <a:rPr lang="fr-FR" sz="2900" b="1" dirty="0">
                <a:latin typeface="Athanasius" pitchFamily="2" charset="0"/>
              </a:rPr>
              <a:t>\; `</a:t>
            </a:r>
            <a:r>
              <a:rPr lang="fr-FR" sz="2900" b="1" dirty="0" err="1">
                <a:latin typeface="Athanasius" pitchFamily="2" charset="0"/>
              </a:rPr>
              <a:t>mPi`xrictoc</a:t>
            </a:r>
            <a:r>
              <a:rPr lang="fr-FR" sz="2900" b="1" dirty="0">
                <a:latin typeface="Athanasius" pitchFamily="2" charset="0"/>
              </a:rPr>
              <a:t> &gt; ~P_ </a:t>
            </a:r>
            <a:r>
              <a:rPr lang="fr-FR" sz="2900" b="1" dirty="0" err="1">
                <a:latin typeface="Athanasius" pitchFamily="2" charset="0"/>
              </a:rPr>
              <a:t>ma`mton</a:t>
            </a:r>
            <a:r>
              <a:rPr lang="fr-FR" sz="2900" b="1" dirty="0">
                <a:latin typeface="Athanasius" pitchFamily="2" charset="0"/>
              </a:rPr>
              <a:t> `</a:t>
            </a:r>
            <a:r>
              <a:rPr lang="fr-FR" sz="2900" b="1" dirty="0" err="1">
                <a:latin typeface="Athanasius" pitchFamily="2" charset="0"/>
              </a:rPr>
              <a:t>nnouyuxh</a:t>
            </a:r>
            <a:r>
              <a:rPr lang="fr-FR" sz="2900" b="1" dirty="0">
                <a:latin typeface="Athanasius" pitchFamily="2" charset="0"/>
              </a:rPr>
              <a:t> </a:t>
            </a:r>
            <a:r>
              <a:rPr lang="fr-FR" sz="2900" b="1" dirty="0" err="1">
                <a:latin typeface="Athanasius" pitchFamily="2" charset="0"/>
              </a:rPr>
              <a:t>throu</a:t>
            </a:r>
            <a:r>
              <a:rPr lang="fr-FR" sz="2900" b="1" dirty="0">
                <a:latin typeface="Athanasius" pitchFamily="2" charset="0"/>
              </a:rPr>
              <a:t>. </a:t>
            </a:r>
            <a:r>
              <a:rPr lang="fr-FR" sz="2900" b="1" dirty="0" err="1">
                <a:latin typeface="Athanasius" pitchFamily="2" charset="0"/>
              </a:rPr>
              <a:t>Pauloc</a:t>
            </a:r>
            <a:r>
              <a:rPr lang="fr-FR" sz="2900" b="1" dirty="0">
                <a:latin typeface="Athanasius" pitchFamily="2" charset="0"/>
              </a:rPr>
              <a:t> `</a:t>
            </a:r>
            <a:r>
              <a:rPr lang="fr-FR" sz="2900" b="1" dirty="0" err="1">
                <a:latin typeface="Athanasius" pitchFamily="2" charset="0"/>
              </a:rPr>
              <a:t>vbwk</a:t>
            </a:r>
            <a:r>
              <a:rPr lang="fr-FR" sz="2900" b="1" dirty="0">
                <a:latin typeface="Athanasius" pitchFamily="2" charset="0"/>
              </a:rPr>
              <a:t> `</a:t>
            </a:r>
            <a:r>
              <a:rPr lang="fr-FR" sz="2900" b="1" dirty="0" err="1">
                <a:latin typeface="Athanasius" pitchFamily="2" charset="0"/>
              </a:rPr>
              <a:t>mPen</a:t>
            </a:r>
            <a:r>
              <a:rPr lang="fr-FR" sz="2900" b="1" dirty="0">
                <a:latin typeface="Athanasius" pitchFamily="2" charset="0"/>
              </a:rPr>
              <a:t>_ </a:t>
            </a:r>
            <a:r>
              <a:rPr lang="fr-FR" sz="2900" b="1" dirty="0" err="1">
                <a:latin typeface="Athanasius" pitchFamily="2" charset="0"/>
              </a:rPr>
              <a:t>Ih</a:t>
            </a:r>
            <a:r>
              <a:rPr lang="fr-FR" sz="2900" b="1" dirty="0">
                <a:latin typeface="Athanasius" pitchFamily="2" charset="0"/>
              </a:rPr>
              <a:t>/c/ Px/c/ &gt; </a:t>
            </a:r>
            <a:r>
              <a:rPr lang="fr-FR" sz="2900" b="1" dirty="0" err="1">
                <a:latin typeface="Athanasius" pitchFamily="2" charset="0"/>
              </a:rPr>
              <a:t>pi`apoctoloc</a:t>
            </a:r>
            <a:r>
              <a:rPr lang="fr-FR" sz="2900" b="1" dirty="0">
                <a:latin typeface="Athanasius" pitchFamily="2" charset="0"/>
              </a:rPr>
              <a:t> </a:t>
            </a:r>
            <a:r>
              <a:rPr lang="fr-FR" sz="2900" b="1" dirty="0" err="1">
                <a:latin typeface="Athanasius" pitchFamily="2" charset="0"/>
              </a:rPr>
              <a:t>etqa</a:t>
            </a:r>
            <a:r>
              <a:rPr lang="fr-FR" sz="2900" b="1" dirty="0">
                <a:latin typeface="Athanasius" pitchFamily="2" charset="0"/>
              </a:rPr>
              <a:t>\</a:t>
            </a:r>
            <a:r>
              <a:rPr lang="fr-FR" sz="2900" b="1" dirty="0" err="1">
                <a:latin typeface="Athanasius" pitchFamily="2" charset="0"/>
              </a:rPr>
              <a:t>em</a:t>
            </a:r>
            <a:r>
              <a:rPr lang="fr-FR" sz="2900" b="1" dirty="0">
                <a:latin typeface="Athanasius" pitchFamily="2" charset="0"/>
              </a:rPr>
              <a:t> &gt; </a:t>
            </a:r>
            <a:r>
              <a:rPr lang="fr-FR" sz="2900" b="1" dirty="0" err="1">
                <a:latin typeface="Athanasius" pitchFamily="2" charset="0"/>
              </a:rPr>
              <a:t>vh`èetauqa</a:t>
            </a:r>
            <a:r>
              <a:rPr lang="fr-FR" sz="2900" b="1" dirty="0">
                <a:latin typeface="Athanasius" pitchFamily="2" charset="0"/>
              </a:rPr>
              <a:t>]f  `</a:t>
            </a:r>
            <a:r>
              <a:rPr lang="fr-FR" sz="2900" b="1" dirty="0" err="1">
                <a:latin typeface="Athanasius" pitchFamily="2" charset="0"/>
              </a:rPr>
              <a:t>èepi</a:t>
            </a:r>
            <a:r>
              <a:rPr lang="fr-FR" sz="2900" b="1" dirty="0">
                <a:latin typeface="Athanasius" pitchFamily="2" charset="0"/>
              </a:rPr>
              <a:t>\i]</a:t>
            </a:r>
            <a:r>
              <a:rPr lang="fr-FR" sz="2900" b="1" dirty="0" err="1">
                <a:latin typeface="Athanasius" pitchFamily="2" charset="0"/>
              </a:rPr>
              <a:t>ennoufi</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V; &gt;</a:t>
            </a:r>
            <a:r>
              <a:rPr lang="fr-FR" sz="2900" b="1" dirty="0">
                <a:latin typeface="CS Avva Shenouda" panose="020B7200000000000000" pitchFamily="34" charset="0"/>
              </a:rPr>
              <a:t> </a:t>
            </a:r>
            <a:r>
              <a:rPr lang="fr-FR" sz="2900" b="1" i="1" dirty="0" err="1">
                <a:solidFill>
                  <a:srgbClr val="C00000"/>
                </a:solidFill>
                <a:latin typeface="Athanasius" pitchFamily="2" charset="0"/>
              </a:rPr>
              <a:t>Matoube</a:t>
            </a:r>
            <a:r>
              <a:rPr lang="fr-FR" sz="2900" b="1" i="1" dirty="0">
                <a:solidFill>
                  <a:srgbClr val="C00000"/>
                </a:solidFill>
                <a:latin typeface="Athanasius" pitchFamily="2" charset="0"/>
              </a:rPr>
              <a:t> pi]</a:t>
            </a:r>
            <a:r>
              <a:rPr lang="fr-FR" sz="2900" b="1" i="1" dirty="0" err="1">
                <a:solidFill>
                  <a:srgbClr val="C00000"/>
                </a:solidFill>
                <a:latin typeface="Athanasius" pitchFamily="2" charset="0"/>
              </a:rPr>
              <a:t>emhr</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ènapac</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èebol'en</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qhnou</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ina</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ènteten</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wpi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ènouw</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em</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èmberi</a:t>
            </a:r>
            <a:r>
              <a:rPr lang="fr-FR" sz="2900" b="1" i="1" dirty="0">
                <a:solidFill>
                  <a:srgbClr val="C00000"/>
                </a:solidFill>
                <a:latin typeface="Athanasius" pitchFamily="2" charset="0"/>
              </a:rPr>
              <a:t> &gt; </a:t>
            </a:r>
            <a:r>
              <a:rPr lang="fr-FR" sz="2900" b="1" dirty="0">
                <a:latin typeface="Athanasius" pitchFamily="2" charset="0"/>
              </a:rPr>
              <a:t>Pi`\mot  </a:t>
            </a:r>
            <a:r>
              <a:rPr lang="fr-FR" sz="2900" b="1" dirty="0" err="1">
                <a:latin typeface="Athanasius" pitchFamily="2" charset="0"/>
              </a:rPr>
              <a:t>gar</a:t>
            </a:r>
            <a:r>
              <a:rPr lang="fr-FR" sz="2900" b="1" dirty="0">
                <a:latin typeface="Athanasius" pitchFamily="2" charset="0"/>
              </a:rPr>
              <a:t>  </a:t>
            </a:r>
            <a:r>
              <a:rPr lang="fr-FR" sz="2900" b="1" dirty="0" err="1">
                <a:latin typeface="Athanasius" pitchFamily="2" charset="0"/>
              </a:rPr>
              <a:t>nemwten</a:t>
            </a:r>
            <a:r>
              <a:rPr lang="fr-FR" sz="2900" b="1" dirty="0">
                <a:latin typeface="Athanasius" pitchFamily="2" charset="0"/>
              </a:rPr>
              <a:t>  nem  `t\</a:t>
            </a:r>
            <a:r>
              <a:rPr lang="fr-FR" sz="2900" b="1" dirty="0" err="1">
                <a:latin typeface="Athanasius" pitchFamily="2" charset="0"/>
              </a:rPr>
              <a:t>irhnh</a:t>
            </a:r>
            <a:r>
              <a:rPr lang="fr-FR" sz="2900" b="1" dirty="0">
                <a:latin typeface="Athanasius" pitchFamily="2" charset="0"/>
              </a:rPr>
              <a:t>  </a:t>
            </a:r>
            <a:r>
              <a:rPr lang="fr-FR" sz="2900" b="1" dirty="0" err="1">
                <a:latin typeface="Athanasius" pitchFamily="2" charset="0"/>
              </a:rPr>
              <a:t>eucop</a:t>
            </a:r>
            <a:r>
              <a:rPr lang="fr-FR" sz="2900" b="1" dirty="0">
                <a:latin typeface="Athanasius" pitchFamily="2" charset="0"/>
              </a:rPr>
              <a:t> &gt;  je  `</a:t>
            </a:r>
            <a:r>
              <a:rPr lang="fr-FR" sz="2900" b="1" dirty="0" err="1">
                <a:latin typeface="Athanasius" pitchFamily="2" charset="0"/>
              </a:rPr>
              <a:t>amhn</a:t>
            </a:r>
            <a:r>
              <a:rPr lang="fr-FR" sz="2900" b="1" dirty="0">
                <a:latin typeface="Athanasius" pitchFamily="2" charset="0"/>
              </a:rPr>
              <a:t>  </a:t>
            </a:r>
            <a:r>
              <a:rPr lang="fr-FR" sz="2900" b="1" dirty="0" err="1">
                <a:latin typeface="Athanasius" pitchFamily="2" charset="0"/>
              </a:rPr>
              <a:t>ec`e</a:t>
            </a:r>
            <a:r>
              <a:rPr lang="fr-FR" sz="2900" b="1" dirty="0">
                <a:latin typeface="Athanasius" pitchFamily="2" charset="0"/>
              </a:rPr>
              <a:t>]</a:t>
            </a:r>
            <a:r>
              <a:rPr lang="fr-FR" sz="2900" b="1" dirty="0" err="1">
                <a:latin typeface="Athanasius" pitchFamily="2" charset="0"/>
              </a:rPr>
              <a:t>wpi</a:t>
            </a:r>
            <a:r>
              <a:rPr lang="fr-FR" sz="2900" b="1" dirty="0">
                <a:latin typeface="CS Avva Shenouda" panose="020B7200000000000000" pitchFamily="34" charset="0"/>
              </a:rPr>
              <a:t>.</a:t>
            </a:r>
            <a:endParaRPr lang="fr-FR" sz="29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98207" y="3501008"/>
            <a:ext cx="5186425" cy="2492990"/>
          </a:xfrm>
          <a:prstGeom prst="rect">
            <a:avLst/>
          </a:prstGeom>
        </p:spPr>
        <p:txBody>
          <a:bodyPr wrap="square" anchor="ctr" anchorCtr="0">
            <a:spAutoFit/>
          </a:bodyPr>
          <a:lstStyle/>
          <a:p>
            <a:pPr algn="just" rtl="1"/>
            <a:r>
              <a:rPr lang="ar-AE" sz="2500" b="1" dirty="0">
                <a:latin typeface="Book Antiqua" panose="02040602050305030304" pitchFamily="18" charset="0"/>
              </a:rPr>
              <a:t>من أجل قيامة الموات الذين رقدوا وتنيحوا </a:t>
            </a:r>
            <a:r>
              <a:rPr lang="ar-AE" sz="2500" b="1" dirty="0" err="1">
                <a:latin typeface="Book Antiqua" panose="02040602050305030304" pitchFamily="18" charset="0"/>
              </a:rPr>
              <a:t>فى</a:t>
            </a:r>
            <a:r>
              <a:rPr lang="ar-AE" sz="2500" b="1" dirty="0">
                <a:latin typeface="Book Antiqua" panose="02040602050305030304" pitchFamily="18" charset="0"/>
              </a:rPr>
              <a:t> الإيمان بالمسيح، يا رب نيح نفوسهم أجمعين</a:t>
            </a:r>
            <a:r>
              <a:rPr lang="fr-FR" sz="2500" b="1" dirty="0">
                <a:latin typeface="Book Antiqua" panose="02040602050305030304" pitchFamily="18" charset="0"/>
              </a:rPr>
              <a:t> .</a:t>
            </a:r>
            <a:r>
              <a:rPr lang="ar-AE" sz="2500" b="1" dirty="0">
                <a:latin typeface="Book Antiqua" panose="02040602050305030304" pitchFamily="18" charset="0"/>
              </a:rPr>
              <a:t>بولس عبد ربنا يسوع المسيح. الرسول المدعو المفرز لكرازة </a:t>
            </a:r>
            <a:r>
              <a:rPr lang="ar-SA" sz="2500" b="1" i="1" dirty="0">
                <a:solidFill>
                  <a:srgbClr val="C00000"/>
                </a:solidFill>
                <a:latin typeface="Book Antiqua" panose="02040602050305030304" pitchFamily="18" charset="0"/>
              </a:rPr>
              <a:t>إِذًا نَقُّوا مِنْكُمُ </a:t>
            </a:r>
            <a:r>
              <a:rPr lang="ar-SA" sz="2500" b="1" i="1" dirty="0" err="1">
                <a:solidFill>
                  <a:srgbClr val="C00000"/>
                </a:solidFill>
                <a:latin typeface="Book Antiqua" panose="02040602050305030304" pitchFamily="18" charset="0"/>
              </a:rPr>
              <a:t>ٱلْخَمِيرَةَ</a:t>
            </a:r>
            <a:r>
              <a:rPr lang="ar-SA" sz="2500" b="1" i="1" dirty="0">
                <a:solidFill>
                  <a:srgbClr val="C00000"/>
                </a:solidFill>
                <a:latin typeface="Book Antiqua" panose="02040602050305030304" pitchFamily="18" charset="0"/>
              </a:rPr>
              <a:t> </a:t>
            </a:r>
            <a:r>
              <a:rPr lang="ar-SA" sz="2500" b="1" i="1" dirty="0" err="1">
                <a:solidFill>
                  <a:srgbClr val="C00000"/>
                </a:solidFill>
                <a:latin typeface="Book Antiqua" panose="02040602050305030304" pitchFamily="18" charset="0"/>
              </a:rPr>
              <a:t>ٱلْعَتِيقَةَ</a:t>
            </a:r>
            <a:r>
              <a:rPr lang="ar-SA" sz="2500" b="1" i="1" dirty="0">
                <a:solidFill>
                  <a:srgbClr val="C00000"/>
                </a:solidFill>
                <a:latin typeface="Book Antiqua" panose="02040602050305030304" pitchFamily="18" charset="0"/>
              </a:rPr>
              <a:t>، لِكَيْ تَكُونُوا عَجِينًا جَدِيدًا</a:t>
            </a:r>
            <a:r>
              <a:rPr lang="ar-AE" sz="25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 …</a:t>
            </a:r>
            <a:r>
              <a:rPr lang="ar-AE" sz="2500" b="1" dirty="0">
                <a:latin typeface="Book Antiqua" panose="02040602050305030304" pitchFamily="18" charset="0"/>
              </a:rPr>
              <a:t>نعمة الله الآب تحل على أرواحكم يا ابائي واخوتي </a:t>
            </a:r>
            <a:r>
              <a:rPr lang="ar-AE" sz="2500" b="1" i="1" dirty="0">
                <a:solidFill>
                  <a:srgbClr val="C00000"/>
                </a:solidFill>
                <a:latin typeface="Book Antiqua" panose="02040602050305030304" pitchFamily="18" charset="0"/>
              </a:rPr>
              <a:t>آمين</a:t>
            </a:r>
            <a:endParaRPr lang="fr-FR" altLang="fr-FR" sz="25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2" name="Rectangle 1">
            <a:hlinkClick r:id="rId3" action="ppaction://hlinksldjump"/>
          </p:cNvPr>
          <p:cNvSpPr/>
          <p:nvPr/>
        </p:nvSpPr>
        <p:spPr>
          <a:xfrm>
            <a:off x="4943872" y="6309320"/>
            <a:ext cx="2808312" cy="175954"/>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400" dirty="0">
                <a:latin typeface="Book Antiqua" panose="02040602050305030304" pitchFamily="18" charset="0"/>
              </a:rPr>
              <a:t>En présence de l’évêque</a:t>
            </a:r>
          </a:p>
        </p:txBody>
      </p:sp>
    </p:spTree>
    <p:extLst>
      <p:ext uri="{BB962C8B-B14F-4D97-AF65-F5344CB8AC3E}">
        <p14:creationId xmlns:p14="http://schemas.microsoft.com/office/powerpoint/2010/main" val="2936727941"/>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614434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663022"/>
            <a:ext cx="5186425" cy="3046988"/>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fr-FR" sz="3200" b="1" dirty="0">
                <a:latin typeface="Book Antiqua" panose="02040602050305030304" pitchFamily="18" charset="0"/>
              </a:rPr>
              <a:t>(…)</a:t>
            </a:r>
            <a:r>
              <a:rPr lang="ar-AE" sz="3200" b="1" dirty="0">
                <a:latin typeface="Book Antiqua" panose="02040602050305030304" pitchFamily="18" charset="0"/>
              </a:rPr>
              <a:t> وأبينا الأسقف الأنبا (...) فليكن </a:t>
            </a:r>
            <a:r>
              <a:rPr lang="ar-AE" sz="3200" b="1" dirty="0" err="1">
                <a:latin typeface="Book Antiqua" panose="02040602050305030304" pitchFamily="18" charset="0"/>
              </a:rPr>
              <a:t>الإكليروس</a:t>
            </a:r>
            <a:r>
              <a:rPr lang="ar-AE" sz="3200" b="1" dirty="0">
                <a:latin typeface="Book Antiqua" panose="02040602050305030304" pitchFamily="18" charset="0"/>
              </a:rPr>
              <a:t>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039681731"/>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1ère Epître de Saint Paul aux Corinthiens (1 Co 5 : 7 -13)</a:t>
            </a:r>
          </a:p>
          <a:p>
            <a:pPr marL="0" indent="0" algn="ctr">
              <a:buNone/>
            </a:pPr>
            <a:endParaRPr lang="fr-FR" sz="2800" b="1" i="1" dirty="0">
              <a:solidFill>
                <a:srgbClr val="C00000"/>
              </a:solidFill>
            </a:endParaRPr>
          </a:p>
          <a:p>
            <a:pPr marL="0" indent="0" algn="just">
              <a:buNone/>
            </a:pPr>
            <a:r>
              <a:rPr lang="fr-FR" sz="2800" b="1" dirty="0"/>
              <a:t>Purifiez-vous donc des vieux ferments, et vous serez une pâte nouvelle, vous qui êtes comme le pain de la Pâque, celui qui n'a pas fermenté. Voici que le Christ, notre agneau pascal, a été immolé. Célébrons donc la Fête, non pas avec de vieux ferments : la perversité et le vice, mais avec du pain non fermenté : la droiture et la vérité.</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SA" sz="3600" b="1" i="1" dirty="0" err="1">
                <a:solidFill>
                  <a:srgbClr val="C00000"/>
                </a:solidFill>
              </a:rPr>
              <a:t>البولس</a:t>
            </a:r>
            <a:r>
              <a:rPr lang="ar-SA" sz="3600" b="1" i="1" dirty="0">
                <a:solidFill>
                  <a:srgbClr val="C00000"/>
                </a:solidFill>
              </a:rPr>
              <a:t> من الرسالة الأولى إلى أهل </a:t>
            </a:r>
            <a:r>
              <a:rPr lang="ar-SA" sz="3600" b="1" i="1" dirty="0" err="1">
                <a:solidFill>
                  <a:srgbClr val="C00000"/>
                </a:solidFill>
              </a:rPr>
              <a:t>كورنثوس</a:t>
            </a:r>
            <a:r>
              <a:rPr lang="ar-SA" sz="3600" b="1" i="1" dirty="0">
                <a:solidFill>
                  <a:srgbClr val="C00000"/>
                </a:solidFill>
              </a:rPr>
              <a:t>، ٥: ٧ -١٣</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p>
          <a:p>
            <a:pPr lvl="0" algn="ctr" rtl="1" fontAlgn="base">
              <a:spcBef>
                <a:spcPct val="20000"/>
              </a:spcBef>
              <a:spcAft>
                <a:spcPct val="0"/>
              </a:spcAft>
              <a:defRPr/>
            </a:pP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t>إذًا نَقُّوا مِنْكُمُ </a:t>
            </a:r>
            <a:r>
              <a:rPr lang="ar-SA" sz="3600" b="1" dirty="0" err="1"/>
              <a:t>ٱلْخَمِيرَةَ</a:t>
            </a:r>
            <a:r>
              <a:rPr lang="ar-SA" sz="3600" b="1" dirty="0"/>
              <a:t> </a:t>
            </a:r>
            <a:r>
              <a:rPr lang="ar-SA" sz="3600" b="1" dirty="0" err="1"/>
              <a:t>ٱلْعَتِيقَةَ</a:t>
            </a:r>
            <a:r>
              <a:rPr lang="ar-SA" sz="3600" b="1" dirty="0"/>
              <a:t>، لِكَيْ تَكُونُوا عَجِينًا جَدِيدًا كَمَا أَنْتُمْ فَطِيرٌ. لِأَنَّ فِصْحَنَا أَيْضًا </a:t>
            </a:r>
            <a:r>
              <a:rPr lang="ar-SA" sz="3600" b="1" dirty="0" err="1"/>
              <a:t>ٱلْمَسِيحَ</a:t>
            </a:r>
            <a:r>
              <a:rPr lang="ar-SA" sz="3600" b="1" dirty="0"/>
              <a:t> قَدْ ذُبِحَ لِأَجْلِنَا. إِذًا لِنُعَيِّدْ، لَيْسَ بِخَمِيرَةٍ عَتِيقَةٍ، وَلَا بِخَمِيرَةِ </a:t>
            </a:r>
            <a:r>
              <a:rPr lang="ar-SA" sz="3600" b="1" dirty="0" err="1"/>
              <a:t>ٱلشَّرِّ</a:t>
            </a:r>
            <a:r>
              <a:rPr lang="ar-SA" sz="3600" b="1" dirty="0"/>
              <a:t> </a:t>
            </a:r>
            <a:r>
              <a:rPr lang="ar-SA" sz="3600" b="1" dirty="0" err="1"/>
              <a:t>وَٱلْخُبْثِ</a:t>
            </a:r>
            <a:r>
              <a:rPr lang="ar-SA" sz="3600" b="1" dirty="0"/>
              <a:t>، بَلْ بِفَطِيرِ </a:t>
            </a:r>
            <a:r>
              <a:rPr lang="ar-SA" sz="3600" b="1" dirty="0" err="1"/>
              <a:t>ٱلْإِخْلَاصِ</a:t>
            </a:r>
            <a:r>
              <a:rPr lang="ar-SA" sz="3600" b="1" dirty="0"/>
              <a:t> </a:t>
            </a:r>
            <a:r>
              <a:rPr lang="ar-SA" sz="3600" b="1" dirty="0" err="1"/>
              <a:t>وَٱلْحَقِّ</a:t>
            </a:r>
            <a:r>
              <a:rPr lang="ar-SA" sz="3600" b="1" dirty="0"/>
              <a:t>.</a:t>
            </a:r>
            <a:endParaRPr kumimoji="0" lang="ar-SA" altLang="fr-FR"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56117"/>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Je vous ai écrit dans ma lettre de ne pas fréquenter les débauchés : non pas en général les débauchés qui sont dans ce monde, ou bien les profiteurs et les escrocs ou les idolâtres ; dans ce cas, vous seriez obligés de sortir du monde ! En fait, je voulais vous dire de ne pas fréquenter quelqu'un qui porte le nom de frère, mais qui est débauché, ou profiteur, ou idolâtre, ou diffamateur, ou ivrogne, ou escroc : il ne faut même pas manger avec un homme comme celui-là.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lvl="0" algn="just" rtl="1" fontAlgn="base">
              <a:spcBef>
                <a:spcPct val="20000"/>
              </a:spcBef>
              <a:spcAft>
                <a:spcPct val="0"/>
              </a:spcAft>
              <a:defRPr/>
            </a:pPr>
            <a:r>
              <a:rPr lang="ar-SA" sz="4000" b="1" dirty="0"/>
              <a:t>كَتَبْتُ إِلَيْكُمْ فِي </a:t>
            </a:r>
            <a:r>
              <a:rPr lang="ar-SA" sz="4000" b="1" dirty="0" err="1"/>
              <a:t>ٱلرِّسَالَةِ</a:t>
            </a:r>
            <a:r>
              <a:rPr lang="ar-SA" sz="4000" b="1" dirty="0"/>
              <a:t> أَنْ لَا تُخَالِطُوا </a:t>
            </a:r>
            <a:r>
              <a:rPr lang="ar-SA" sz="4000" b="1" dirty="0" err="1"/>
              <a:t>ٱلزُّنَاةَ</a:t>
            </a:r>
            <a:r>
              <a:rPr lang="ar-SA" sz="4000" b="1" dirty="0"/>
              <a:t>. وَلَيْسَ مُطْلَقًا زُنَاةَ هَذَا </a:t>
            </a:r>
            <a:r>
              <a:rPr lang="ar-SA" sz="4000" b="1" dirty="0" err="1"/>
              <a:t>ٱلْعَالَمِ</a:t>
            </a:r>
            <a:r>
              <a:rPr lang="ar-SA" sz="4000" b="1" dirty="0"/>
              <a:t>، أَوِ </a:t>
            </a:r>
            <a:r>
              <a:rPr lang="ar-SA" sz="4000" b="1" dirty="0" err="1"/>
              <a:t>ٱلطَّمَّاعِينَ</a:t>
            </a:r>
            <a:r>
              <a:rPr lang="ar-SA" sz="4000" b="1" dirty="0"/>
              <a:t>، أَوِ </a:t>
            </a:r>
            <a:r>
              <a:rPr lang="ar-SA" sz="4000" b="1" dirty="0" err="1"/>
              <a:t>ٱلْخَاطِفِينَ</a:t>
            </a:r>
            <a:r>
              <a:rPr lang="ar-SA" sz="4000" b="1" dirty="0"/>
              <a:t>، أَوْ عَبَدَةَ </a:t>
            </a:r>
            <a:r>
              <a:rPr lang="ar-SA" sz="4000" b="1" dirty="0" err="1"/>
              <a:t>ٱلْأَوْثَانِ</a:t>
            </a:r>
            <a:r>
              <a:rPr lang="ar-SA" sz="4000" b="1" dirty="0"/>
              <a:t>، وَإِلَّا فَيَلْزَمُكُمْ أَنْ تَخْرُجُوا مِنَ </a:t>
            </a:r>
            <a:r>
              <a:rPr lang="ar-SA" sz="4000" b="1" dirty="0" err="1"/>
              <a:t>ٱلْعَالَمِ</a:t>
            </a:r>
            <a:r>
              <a:rPr lang="ar-SA" sz="4000" b="1" dirty="0"/>
              <a:t>! وَأَمَّا </a:t>
            </a:r>
            <a:r>
              <a:rPr lang="ar-SA" sz="4000" b="1" dirty="0" err="1"/>
              <a:t>ٱلْآنَ</a:t>
            </a:r>
            <a:r>
              <a:rPr lang="ar-SA" sz="4000" b="1" dirty="0"/>
              <a:t> فَكَتَبْتُ إِلَيْكُمْ: إِنْ كَانَ أَحَدٌ مَدْعُوٌّ أَخًا زَانِيًا أَوْ طَمَّاعًا أَوْ عَابِدَ وَثَنٍ أَوْ شَتَّامًا أَوْ سِكِّيرًا أَوْ خَاطِفًا، أَنْ لَا تُخَالِطُوا وَلَا </a:t>
            </a:r>
            <a:r>
              <a:rPr lang="ar-SA" sz="4000" b="1" dirty="0" err="1"/>
              <a:t>تُؤَاكِلُوا</a:t>
            </a:r>
            <a:r>
              <a:rPr lang="ar-SA" sz="4000" b="1" dirty="0"/>
              <a:t> مِثْلَ هَذَا.</a:t>
            </a:r>
            <a:endParaRPr kumimoji="0" lang="ar-SA" altLang="fr-FR" sz="40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55753"/>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Est-ce à moi de juger ceux du dehors ? Ceux du dedans, n'est-ce pas à vous de les juger ? Et ceux du dehors, c'est Dieu qui les jugera. Éliminez du milieu de vous l'homme mauvais.</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lvl="0" algn="just" rtl="1" fontAlgn="base">
              <a:spcBef>
                <a:spcPct val="20000"/>
              </a:spcBef>
              <a:spcAft>
                <a:spcPct val="0"/>
              </a:spcAft>
              <a:defRPr/>
            </a:pPr>
            <a:r>
              <a:rPr lang="ar-SA" sz="3600" b="1" dirty="0"/>
              <a:t>لِأَنَّهُ مَاذَا لِي أَنْ أَدِينَ </a:t>
            </a:r>
            <a:r>
              <a:rPr lang="ar-SA" sz="3600" b="1" dirty="0" err="1"/>
              <a:t>ٱلَّذِينَ</a:t>
            </a:r>
            <a:r>
              <a:rPr lang="ar-SA" sz="3600" b="1" dirty="0"/>
              <a:t> مِنْ خَارِجٍ؟ أَلَسْتُمْ أَنْتُمْ تَدِينُونَ </a:t>
            </a:r>
            <a:r>
              <a:rPr lang="ar-SA" sz="3600" b="1" dirty="0" err="1"/>
              <a:t>ٱلَّذِينَ</a:t>
            </a:r>
            <a:r>
              <a:rPr lang="ar-SA" sz="3600" b="1" dirty="0"/>
              <a:t> مِنْ دَاخِلٍ؟ أَمَّا </a:t>
            </a:r>
            <a:r>
              <a:rPr lang="ar-SA" sz="3600" b="1" dirty="0" err="1"/>
              <a:t>ٱلَّذِينَ</a:t>
            </a:r>
            <a:r>
              <a:rPr lang="ar-SA" sz="3600" b="1" dirty="0"/>
              <a:t> مِنْ خَارِجٍ </a:t>
            </a:r>
            <a:r>
              <a:rPr lang="ar-SA" sz="3600" b="1" dirty="0" err="1"/>
              <a:t>فَٱللهُ</a:t>
            </a:r>
            <a:r>
              <a:rPr lang="ar-SA" sz="3600" b="1" dirty="0"/>
              <a:t> يَدِينُهُمْ. «</a:t>
            </a:r>
            <a:r>
              <a:rPr lang="ar-SA" sz="3600" b="1" dirty="0" err="1"/>
              <a:t>فَٱعْزِلُوا</a:t>
            </a:r>
            <a:r>
              <a:rPr lang="ar-SA" sz="3600" b="1" dirty="0"/>
              <a:t> </a:t>
            </a:r>
            <a:r>
              <a:rPr lang="ar-SA" sz="3600" b="1" dirty="0" err="1"/>
              <a:t>ٱلْخَبِيثَ</a:t>
            </a:r>
            <a:r>
              <a:rPr lang="ar-SA" sz="3600" b="1" dirty="0"/>
              <a:t> مِنْ بَيْنِكُمْ».</a:t>
            </a:r>
            <a:endParaRPr lang="fr-FR" sz="3600" b="1" dirty="0"/>
          </a:p>
          <a:p>
            <a:pPr lvl="0" algn="just" rtl="1" fontAlgn="base">
              <a:spcBef>
                <a:spcPct val="20000"/>
              </a:spcBef>
              <a:spcAft>
                <a:spcPct val="0"/>
              </a:spcAft>
              <a:defRPr/>
            </a:pPr>
            <a:endParaRPr kumimoji="0" lang="fr-FR" altLang="fr-FR" sz="3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i="1" dirty="0">
                <a:solidFill>
                  <a:srgbClr val="C00000"/>
                </a:solidFill>
              </a:rPr>
              <a:t>نعمة الله الآب تحل على أرواحكم يا ابائي واخوتي آمين.</a:t>
            </a:r>
            <a:endParaRPr kumimoji="0" lang="ar-SA" altLang="fr-FR"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61745"/>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Tree>
    <p:extLst>
      <p:ext uri="{BB962C8B-B14F-4D97-AF65-F5344CB8AC3E}">
        <p14:creationId xmlns:p14="http://schemas.microsoft.com/office/powerpoint/2010/main" val="3130759521"/>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2362004546"/>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48768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tx1"/>
                          </a:solidFill>
                          <a:effectLst/>
                          <a:latin typeface="CS Avva Shenouda" panose="020B7200000000000000" pitchFamily="34" charset="0"/>
                          <a:ea typeface="+mn-ea"/>
                          <a:cs typeface="+mn-cs"/>
                        </a:rPr>
                        <a:t>ÉSlyl</a:t>
                      </a:r>
                      <a:endParaRPr lang="fr-FR" sz="2800" b="1" kern="1200" dirty="0">
                        <a:solidFill>
                          <a:schemeClr val="tx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CS Avva Shenouda" panose="020B7200000000000000" pitchFamily="34" charset="0"/>
                          <a:ea typeface="+mn-ea"/>
                          <a:cs typeface="+mn-cs"/>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p>
                      <a:pPr algn="ctr"/>
                      <a:r>
                        <a:rPr lang="fr-FR" sz="2800" b="1" kern="1200" dirty="0">
                          <a:solidFill>
                            <a:schemeClr val="tx1"/>
                          </a:solidFill>
                          <a:effectLst/>
                          <a:latin typeface="+mn-lt"/>
                          <a:ea typeface="+mn-ea"/>
                          <a:cs typeface="+mn-cs"/>
                        </a:rPr>
                        <a:t>Prions</a:t>
                      </a:r>
                    </a:p>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algn="ctr"/>
                      <a:r>
                        <a:rPr lang="ar-SA" sz="2800" b="1" kern="1200" dirty="0">
                          <a:solidFill>
                            <a:schemeClr val="tx1"/>
                          </a:solidFill>
                          <a:effectLst/>
                          <a:latin typeface="+mn-lt"/>
                          <a:ea typeface="+mn-ea"/>
                          <a:cs typeface="+mn-cs"/>
                        </a:rPr>
                        <a:t>صل</a:t>
                      </a: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ÉEpi</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proceu,y</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cta;yte</a:t>
                      </a:r>
                      <a:endParaRPr lang="fr-FR" sz="2400" b="1" kern="1200" dirty="0">
                        <a:solidFill>
                          <a:schemeClr val="dk1"/>
                        </a:solidFill>
                        <a:effectLst/>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kern="1200" dirty="0">
                          <a:solidFill>
                            <a:schemeClr val="tx1"/>
                          </a:solidFill>
                          <a:effectLst/>
                          <a:latin typeface="+mn-lt"/>
                          <a:ea typeface="+mn-ea"/>
                          <a:cs typeface="+mn-cs"/>
                        </a:rPr>
                        <a:t>Pour la prière levons-nous</a:t>
                      </a:r>
                      <a:r>
                        <a:rPr lang="fr-FR" sz="2800" b="1" kern="1200" dirty="0">
                          <a:solidFill>
                            <a:schemeClr val="tx1"/>
                          </a:solidFill>
                          <a:effectLst/>
                          <a:latin typeface="CS Avva Shenouda" panose="020B7200000000000000" pitchFamily="34" charset="0"/>
                          <a:ea typeface="+mn-ea"/>
                          <a:cs typeface="+mn-cs"/>
                        </a:rPr>
                        <a:t> </a:t>
                      </a:r>
                    </a:p>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800" b="1" kern="1200" dirty="0">
                          <a:solidFill>
                            <a:schemeClr val="dk1"/>
                          </a:solidFill>
                          <a:effectLst/>
                          <a:latin typeface="+mn-lt"/>
                          <a:ea typeface="+mn-ea"/>
                          <a:cs typeface="+mn-cs"/>
                        </a:rPr>
                        <a:t>للصلاة قفوا</a:t>
                      </a: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a:solidFill>
                            <a:srgbClr val="C00000"/>
                          </a:solidFill>
                        </a:rPr>
                        <a:t>Le Prêtre</a:t>
                      </a:r>
                    </a:p>
                    <a:p>
                      <a:pPr algn="ctr"/>
                      <a:r>
                        <a:rPr lang="fr-FR" sz="2800" b="1" kern="120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2227901960"/>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465061"/>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4297292">
                <a:tc rowSpan="2">
                  <a:txBody>
                    <a:bodyPr/>
                    <a:lstStyle/>
                    <a:p>
                      <a:pPr algn="just">
                        <a:lnSpc>
                          <a:spcPct val="115000"/>
                        </a:lnSpc>
                        <a:spcAft>
                          <a:spcPts val="1200"/>
                        </a:spcAft>
                      </a:pPr>
                      <a:r>
                        <a:rPr lang="fr-FR" sz="2000" dirty="0" err="1">
                          <a:solidFill>
                            <a:schemeClr val="tx1"/>
                          </a:solidFill>
                          <a:effectLst/>
                          <a:latin typeface="Avva_Marcos" panose="04020500000000000000" pitchFamily="82" charset="0"/>
                          <a:ea typeface="Calibri" panose="020F0502020204030204" pitchFamily="34" charset="0"/>
                          <a:cs typeface="Arial" panose="020B0604020202020204" pitchFamily="34" charset="0"/>
                        </a:rPr>
                        <a:t>F</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ÉP[</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oic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Iycouc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Pi`,</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rictoc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vyetafjoc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nnefagioc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ettaiyout</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mma;ytyc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apoctoloc</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hanmys</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`m`</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provytyc</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nem han`;</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myi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auer`epi;umin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eny`etetencwtem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erwou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mpoucwtem</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ÉN;wtende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wouni`atou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nnetenbal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cenau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nem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netenmasj</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je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cecwtem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Ô Maître Seigneur Jésus-Christ, notre Dieu, qui s’est adressé à ses saints apôtres et ses bienheureux disciples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en disant que de nombreux prophètes et justes ont désiré voir ce que vous voyez et ne l’ont pas vu, et entendre ce que vous entendez et ne l’ont pas entendu ;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quant à vous heureux sont vos yeux parce qu’ils voient et heureuses sont vos oreilles parce qu’elles entendent.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أيها السيد الرب يسوع المسيح إلهنا الذي قال لتلاميذه القديسين ورسله الأطهار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إن أنبياء وأبرارا كثيرين اشتهوا أن يروا ما أنتم ترون ولم يروا وأن يسمعوا ما أنتم تسمعون ولم يسمعوا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أما أنتم فطوبي لأعينكم لأنها تبصر ولأذانكم لأنها تسمع </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r h="1031300">
                <a:tc vMerge="1">
                  <a:txBody>
                    <a:bodyPr/>
                    <a:lstStyle/>
                    <a:p>
                      <a:pPr algn="just">
                        <a:lnSpc>
                          <a:spcPct val="115000"/>
                        </a:lnSpc>
                        <a:spcAft>
                          <a:spcPts val="1200"/>
                        </a:spcAft>
                      </a:pPr>
                      <a:endParaRPr lang="fr-FR" sz="18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vMerge="1">
                  <a:txBody>
                    <a:bodyPr/>
                    <a:lstStyle/>
                    <a:p>
                      <a:pPr algn="just">
                        <a:lnSpc>
                          <a:spcPct val="115000"/>
                        </a:lnSpc>
                        <a:spcAft>
                          <a:spcPts val="1200"/>
                        </a:spcAft>
                      </a:pPr>
                      <a:endParaRPr lang="fr-FR" sz="1400" dirty="0">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194667"/>
                  </a:ext>
                </a:extLst>
              </a:tr>
            </a:tbl>
          </a:graphicData>
        </a:graphic>
      </p:graphicFrame>
    </p:spTree>
    <p:extLst>
      <p:ext uri="{BB962C8B-B14F-4D97-AF65-F5344CB8AC3E}">
        <p14:creationId xmlns:p14="http://schemas.microsoft.com/office/powerpoint/2010/main" val="27364095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Quand le Très Haut donna aux nations leur héritage, quand il répartit les fils d'homme, il fixa les limites des peuples suivant le nombre des fils de Dieu ; mais le lot du Seigneur, ce fut son peuple, Jacob fut sa part d'héritage. Au pays du désert, il le trouve, dans la solitude lugubre de la steppe. Il l'entoure, il l'élève, il le garde comme la prunelle de son œil. Tel un aigle qui veille sur son nid, plane au-dessus de ses petits, il déploie ses ailes et le prend, il le soutient sur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حِينَ قَسَمَ </a:t>
            </a:r>
            <a:r>
              <a:rPr lang="ar-SA" sz="3600" b="1" dirty="0" err="1">
                <a:solidFill>
                  <a:prstClr val="black"/>
                </a:solidFill>
                <a:latin typeface="Times New Roman" panose="02020603050405020304" pitchFamily="18" charset="0"/>
                <a:cs typeface="Arial" panose="020B0604020202020204" pitchFamily="34" charset="0"/>
              </a:rPr>
              <a:t>ٱلْعَلِيُّ</a:t>
            </a:r>
            <a:r>
              <a:rPr lang="ar-SA" sz="3600" b="1" dirty="0">
                <a:solidFill>
                  <a:prstClr val="black"/>
                </a:solidFill>
                <a:latin typeface="Times New Roman" panose="02020603050405020304" pitchFamily="18" charset="0"/>
                <a:cs typeface="Arial" panose="020B0604020202020204" pitchFamily="34" charset="0"/>
              </a:rPr>
              <a:t> لِلْأُمَمِ، حِينَ فَرَّقَ بَنِي آدَمَ، نَصَبَ تُخُومًا لِشُعُوبٍ حَسَبَ عَدَدِ بَنِي إِسْرَائِيلَ. إِنَّ قِسْمَ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هُوَ شَعْبُهُ. يَعْقُوبُ حَبْلُ نَصِيبِهِ. وَجَدَهُ فِي أَرْضِ قَفْرٍ، وَفِي خَلَاءٍ مُسْتَوْحِشٍ خَرِبٍ. أَحَاطَ بِهِ وَلَاحَظَهُ وَصَانَهُ كَحَدَقَةِ عَيْنِهِ. كَمَا يُحَرِّكُ </a:t>
            </a:r>
            <a:r>
              <a:rPr lang="ar-SA" sz="3600" b="1" dirty="0" err="1">
                <a:solidFill>
                  <a:prstClr val="black"/>
                </a:solidFill>
                <a:latin typeface="Times New Roman" panose="02020603050405020304" pitchFamily="18" charset="0"/>
                <a:cs typeface="Arial" panose="020B0604020202020204" pitchFamily="34" charset="0"/>
              </a:rPr>
              <a:t>ٱلنَّسْرُ</a:t>
            </a:r>
            <a:r>
              <a:rPr lang="ar-SA" sz="3600" b="1" dirty="0">
                <a:solidFill>
                  <a:prstClr val="black"/>
                </a:solidFill>
                <a:latin typeface="Times New Roman" panose="02020603050405020304" pitchFamily="18" charset="0"/>
                <a:cs typeface="Arial" panose="020B0604020202020204" pitchFamily="34" charset="0"/>
              </a:rPr>
              <a:t> عُشَّهُ وَعَلَى فِرَاخِهِ يَرِفُّ، وَيَبْسُطُ جَنَاحَيْهِ وَيَأْخُذُهَا وَيَحْمِلُهَا عَلَى مَنَاكِبِهِ،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74241296"/>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5626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854200">
                <a:tc>
                  <a:txBody>
                    <a:bodyPr/>
                    <a:lstStyle/>
                    <a:p>
                      <a:pPr algn="just">
                        <a:lnSpc>
                          <a:spcPct val="115000"/>
                        </a:lnSpc>
                        <a:spcAft>
                          <a:spcPts val="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Marener`pem`psa</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ncwtem</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ouoh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e`iri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nnekeuaggelion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nitwbh</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nte</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nye;ouab</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ntak</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b="1" kern="12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Rends-nous dignes d’écouter et de pratiquer Tes saints Evangiles par les prières de Tes saints.</a:t>
                      </a:r>
                      <a:endParaRPr lang="fr-FR" sz="2000" b="1" kern="12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rtl="1">
                        <a:lnSpc>
                          <a:spcPct val="115000"/>
                        </a:lnSpc>
                        <a:spcAft>
                          <a:spcPts val="1000"/>
                        </a:spcAft>
                      </a:pPr>
                      <a:r>
                        <a:rPr lang="ar-SA"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فلنستحق أن نسمع ونعمل بأناجيلك المقدسة بطلبات </a:t>
                      </a:r>
                      <a:r>
                        <a:rPr lang="ar-SA" sz="2400" b="0" kern="120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قديسيك</a:t>
                      </a:r>
                      <a:endParaRPr lang="fr-FR" sz="2400" b="0" kern="120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ÉProceuxac;e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uper</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tou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agiou</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euaggeliou</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Priez pour le saint Evangile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صلوا من أجل الإنجيل المقدس</a:t>
                      </a:r>
                      <a:endParaRPr lang="fr-FR"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err="1">
                          <a:solidFill>
                            <a:schemeClr val="tx1"/>
                          </a:solidFill>
                          <a:effectLst/>
                          <a:latin typeface="CS Avva Shenouda" panose="020B7200000000000000" pitchFamily="34" charset="0"/>
                          <a:ea typeface="+mn-ea"/>
                          <a:cs typeface="+mn-cs"/>
                        </a:rPr>
                        <a:t>Kuri`e</a:t>
                      </a:r>
                      <a:r>
                        <a:rPr lang="fr-FR" sz="1800" b="1" kern="1200" dirty="0">
                          <a:solidFill>
                            <a:schemeClr val="tx1"/>
                          </a:solidFill>
                          <a:effectLst/>
                          <a:latin typeface="CS Avva Shenouda" panose="020B7200000000000000" pitchFamily="34" charset="0"/>
                          <a:ea typeface="+mn-ea"/>
                          <a:cs typeface="+mn-cs"/>
                        </a:rPr>
                        <a:t> `</a:t>
                      </a:r>
                      <a:r>
                        <a:rPr lang="fr-FR" sz="1800" b="1" kern="1200" dirty="0" err="1">
                          <a:solidFill>
                            <a:schemeClr val="tx1"/>
                          </a:solidFill>
                          <a:effectLst/>
                          <a:latin typeface="CS Avva Shenouda" panose="020B7200000000000000" pitchFamily="34" charset="0"/>
                          <a:ea typeface="+mn-ea"/>
                          <a:cs typeface="+mn-cs"/>
                        </a:rPr>
                        <a:t>ele`ycon</a:t>
                      </a:r>
                      <a:endParaRPr lang="fr-FR" sz="18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Pitié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err="1">
                          <a:solidFill>
                            <a:schemeClr val="dk1"/>
                          </a:solidFill>
                          <a:effectLst/>
                          <a:latin typeface="+mn-lt"/>
                          <a:ea typeface="+mn-ea"/>
                          <a:cs typeface="+mn-cs"/>
                        </a:rPr>
                        <a:t>يارب</a:t>
                      </a:r>
                      <a:r>
                        <a:rPr lang="ar-SA" sz="2400" b="0" kern="1200" dirty="0">
                          <a:solidFill>
                            <a:schemeClr val="dk1"/>
                          </a:solidFill>
                          <a:effectLst/>
                          <a:latin typeface="+mn-lt"/>
                          <a:ea typeface="+mn-ea"/>
                          <a:cs typeface="+mn-cs"/>
                        </a:rPr>
                        <a:t> ارحم</a:t>
                      </a:r>
                      <a:endParaRPr lang="fr-FR" sz="2400" b="0"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bl>
          </a:graphicData>
        </a:graphic>
      </p:graphicFrame>
    </p:spTree>
    <p:extLst>
      <p:ext uri="{BB962C8B-B14F-4D97-AF65-F5344CB8AC3E}">
        <p14:creationId xmlns:p14="http://schemas.microsoft.com/office/powerpoint/2010/main" val="2370201818"/>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396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0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nvGraphicFramePr>
        <p:xfrm>
          <a:off x="435402" y="1052737"/>
          <a:ext cx="11277213" cy="5328592"/>
        </p:xfrm>
        <a:graphic>
          <a:graphicData uri="http://schemas.openxmlformats.org/drawingml/2006/table">
            <a:tbl>
              <a:tblPr firstRow="1" bandRow="1">
                <a:tableStyleId>{5C22544A-7EE6-4342-B048-85BDC9FD1C3A}</a:tableStyleId>
              </a:tblPr>
              <a:tblGrid>
                <a:gridCol w="3759071">
                  <a:extLst>
                    <a:ext uri="{9D8B030D-6E8A-4147-A177-3AD203B41FA5}">
                      <a16:colId xmlns:a16="http://schemas.microsoft.com/office/drawing/2014/main" val="4000093288"/>
                    </a:ext>
                  </a:extLst>
                </a:gridCol>
                <a:gridCol w="3759071">
                  <a:extLst>
                    <a:ext uri="{9D8B030D-6E8A-4147-A177-3AD203B41FA5}">
                      <a16:colId xmlns:a16="http://schemas.microsoft.com/office/drawing/2014/main" val="4164998953"/>
                    </a:ext>
                  </a:extLst>
                </a:gridCol>
                <a:gridCol w="3759071">
                  <a:extLst>
                    <a:ext uri="{9D8B030D-6E8A-4147-A177-3AD203B41FA5}">
                      <a16:colId xmlns:a16="http://schemas.microsoft.com/office/drawing/2014/main" val="3812654652"/>
                    </a:ext>
                  </a:extLst>
                </a:gridCol>
              </a:tblGrid>
              <a:tr h="5328592">
                <a:tc>
                  <a:txBody>
                    <a:bodyPr/>
                    <a:lstStyle/>
                    <a:p>
                      <a:pPr algn="just">
                        <a:lnSpc>
                          <a:spcPct val="115000"/>
                        </a:lnSpc>
                        <a:spcAft>
                          <a:spcPts val="1200"/>
                        </a:spcAft>
                      </a:pP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ÉAri`vmeu`i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de on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Pennyb</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nouon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niben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etauhonhen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nan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eerpoumeu`i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qen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]ho ne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nentwbh</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eten`iri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mmwou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e`pswi</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harok</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P=[=c </a:t>
                      </a:r>
                      <a:r>
                        <a:rPr lang="fr-FR" sz="20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Pennou</a:t>
                      </a:r>
                      <a:r>
                        <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p>
                    <a:p>
                      <a:pPr algn="just">
                        <a:lnSpc>
                          <a:spcPct val="115000"/>
                        </a:lnSpc>
                        <a:spcAft>
                          <a:spcPts val="1200"/>
                        </a:spcAft>
                      </a:pPr>
                      <a:endParaRPr lang="fr-FR" sz="20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Nyetauersorp</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nenkot</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ma`mton</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nwou</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nyetswni</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 </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matal</a:t>
                      </a:r>
                      <a:r>
                        <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a:t>
                      </a:r>
                      <a:r>
                        <a:rPr lang="fr-FR" sz="2000" b="1" kern="1200" dirty="0" err="1">
                          <a:solidFill>
                            <a:schemeClr val="tx1"/>
                          </a:solidFill>
                          <a:effectLst/>
                          <a:latin typeface="CS Avva Shenouda" panose="020B7200000000000000" pitchFamily="34" charset="0"/>
                          <a:ea typeface="Calibri" panose="020F0502020204030204" pitchFamily="34" charset="0"/>
                          <a:cs typeface="Arial" panose="020B0604020202020204" pitchFamily="34" charset="0"/>
                        </a:rPr>
                        <a:t>wou</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p>
                      <a:pPr algn="just">
                        <a:lnSpc>
                          <a:spcPct val="115000"/>
                        </a:lnSpc>
                        <a:spcAft>
                          <a:spcPts val="1200"/>
                        </a:spcAft>
                      </a:pPr>
                      <a:r>
                        <a:rPr lang="pt-B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rPr>
                        <a:t>Je `n;ok gar pe penwnq tyrou @ nem penoujai tyrou @ nem tenhelpic tyrou @ nem pental[o tyrou @ nem </a:t>
                      </a:r>
                      <a:endParaRPr lang="fr-FR" sz="2000" b="1" kern="1200" dirty="0">
                        <a:solidFill>
                          <a:schemeClr val="tx1"/>
                        </a:solidFill>
                        <a:effectLst/>
                        <a:latin typeface="CS Avva Shenouda" panose="020B7200000000000000"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Souviens-Toi encore, notre Maître, de tous ceux qui nous ont  demandé de nous souvenir d’eux dans les prières que nous T’adressons, Seigneur Dieu.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Ceux qui nous ont précédés et se sont endormis donne-leur le repos, les malades guéris-les ;</a:t>
                      </a:r>
                    </a:p>
                    <a:p>
                      <a:pPr algn="just">
                        <a:lnSpc>
                          <a:spcPct val="115000"/>
                        </a:lnSpc>
                        <a:spcAft>
                          <a:spcPts val="1200"/>
                        </a:spcAft>
                      </a:pPr>
                      <a:r>
                        <a:rPr lang="fr-FR" sz="2000" dirty="0">
                          <a:solidFill>
                            <a:schemeClr val="tx1"/>
                          </a:solidFill>
                          <a:effectLst/>
                          <a:latin typeface="Book Antiqua" panose="02040602050305030304" pitchFamily="18" charset="0"/>
                          <a:ea typeface="Times New Roman" panose="02020603050405020304" pitchFamily="18" charset="0"/>
                          <a:cs typeface="Arial" panose="020B0604020202020204" pitchFamily="34" charset="0"/>
                        </a:rPr>
                        <a:t>car Tu es notre vie à tous, notre salut à tous, notre espérance à tous, notre guérison à tous et notre résurrection à tous. </a:t>
                      </a:r>
                      <a:endParaRPr lang="fr-FR" sz="200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اذكر ايضا </a:t>
                      </a: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ياسيدنا</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كل الذين أوصونا أن نذكرهم في تضرعاتنا وطلباتنا التي نرفعها اليك ايها الرب الهنا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الذين سبقوا فرقدوا نيحهم، المرضي اشفهم. </a:t>
                      </a:r>
                      <a:endParaRPr lang="fr-FR"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endParaRPr>
                    </a:p>
                    <a:p>
                      <a:pPr algn="justLow" rtl="1">
                        <a:lnSpc>
                          <a:spcPct val="115000"/>
                        </a:lnSpc>
                        <a:spcAft>
                          <a:spcPts val="1000"/>
                        </a:spcAft>
                      </a:pPr>
                      <a:r>
                        <a:rPr lang="ar-SA" sz="2400" b="0" dirty="0" err="1">
                          <a:solidFill>
                            <a:schemeClr val="tx1"/>
                          </a:solidFill>
                          <a:effectLst/>
                          <a:latin typeface="Book Antiqua" panose="02040602050305030304" pitchFamily="18" charset="0"/>
                          <a:ea typeface="Calibri" panose="020F0502020204030204" pitchFamily="34" charset="0"/>
                          <a:cs typeface="Tahoma" panose="020B0604030504040204" pitchFamily="34" charset="0"/>
                        </a:rPr>
                        <a:t>لانك</a:t>
                      </a:r>
                      <a:r>
                        <a:rPr lang="ar-SA" sz="2400" b="0" dirty="0">
                          <a:solidFill>
                            <a:schemeClr val="tx1"/>
                          </a:solidFill>
                          <a:effectLst/>
                          <a:latin typeface="Book Antiqua" panose="02040602050305030304" pitchFamily="18" charset="0"/>
                          <a:ea typeface="Calibri" panose="020F0502020204030204" pitchFamily="34" charset="0"/>
                          <a:cs typeface="Tahoma" panose="020B0604030504040204" pitchFamily="34" charset="0"/>
                        </a:rPr>
                        <a:t> انت هو حياتنا كلنا، وخلاصنا كلنا، ورجاؤنا كلنا، وشفاؤنا كلنا، وقيامتنا كلنا</a:t>
                      </a:r>
                      <a:endParaRPr lang="fr-FR" sz="1800" b="0" dirty="0">
                        <a:solidFill>
                          <a:schemeClr val="tx1"/>
                        </a:solidFill>
                        <a:effectLst/>
                        <a:latin typeface="Book Antiqua" panose="02040602050305030304" pitchFamily="18"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981389773"/>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900" b="1" dirty="0">
                <a:latin typeface="Avva_Marcos" panose="04020500000000000000" pitchFamily="82" charset="0"/>
              </a:rPr>
              <a:t>A</a:t>
            </a:r>
            <a:r>
              <a:rPr lang="fr-FR" sz="3900" b="1" dirty="0" err="1">
                <a:latin typeface="Athanasius" pitchFamily="2" charset="0"/>
              </a:rPr>
              <a:t>ier</a:t>
            </a:r>
            <a:r>
              <a:rPr lang="fr-FR" sz="3900" b="1" dirty="0">
                <a:latin typeface="Athanasius" pitchFamily="2" charset="0"/>
              </a:rPr>
              <a:t> `</a:t>
            </a:r>
            <a:r>
              <a:rPr lang="fr-FR" sz="3900" b="1" dirty="0" err="1">
                <a:latin typeface="Athanasius" pitchFamily="2" charset="0"/>
              </a:rPr>
              <a:t>èm`èvrh</a:t>
            </a:r>
            <a:r>
              <a:rPr lang="fr-FR" sz="3900" b="1" dirty="0">
                <a:latin typeface="Athanasius" pitchFamily="2" charset="0"/>
              </a:rPr>
              <a:t>; `</a:t>
            </a:r>
            <a:r>
              <a:rPr lang="fr-FR" sz="3900" b="1" dirty="0" err="1">
                <a:latin typeface="Athanasius" pitchFamily="2" charset="0"/>
              </a:rPr>
              <a:t>ènourwmi</a:t>
            </a:r>
            <a:r>
              <a:rPr lang="fr-FR" sz="3900" b="1" dirty="0">
                <a:latin typeface="Athanasius" pitchFamily="2" charset="0"/>
              </a:rPr>
              <a:t> `</a:t>
            </a:r>
            <a:r>
              <a:rPr lang="fr-FR" sz="3900" b="1" dirty="0" err="1">
                <a:latin typeface="Athanasius" pitchFamily="2" charset="0"/>
              </a:rPr>
              <a:t>ènaterbo`èhqin</a:t>
            </a:r>
            <a:r>
              <a:rPr lang="fr-FR" sz="3900" b="1" dirty="0">
                <a:latin typeface="Athanasius" pitchFamily="2" charset="0"/>
              </a:rPr>
              <a:t> `</a:t>
            </a:r>
            <a:r>
              <a:rPr lang="fr-FR" sz="3900" b="1" dirty="0" err="1">
                <a:latin typeface="Athanasius" pitchFamily="2" charset="0"/>
              </a:rPr>
              <a:t>èerof</a:t>
            </a:r>
            <a:r>
              <a:rPr lang="fr-FR" sz="3900" b="1" dirty="0">
                <a:latin typeface="Athanasius" pitchFamily="2" charset="0"/>
              </a:rPr>
              <a:t> &gt; `</a:t>
            </a:r>
            <a:r>
              <a:rPr lang="fr-FR" sz="3900" b="1" dirty="0" err="1">
                <a:latin typeface="Athanasius" pitchFamily="2" charset="0"/>
              </a:rPr>
              <a:t>èeioi</a:t>
            </a:r>
            <a:r>
              <a:rPr lang="fr-FR" sz="3900" b="1" dirty="0">
                <a:latin typeface="Athanasius" pitchFamily="2" charset="0"/>
              </a:rPr>
              <a:t> `</a:t>
            </a:r>
            <a:r>
              <a:rPr lang="fr-FR" sz="3900" b="1" dirty="0" err="1">
                <a:latin typeface="Athanasius" pitchFamily="2" charset="0"/>
              </a:rPr>
              <a:t>ènreèm</a:t>
            </a:r>
            <a:r>
              <a:rPr lang="fr-FR" sz="3900" b="1" dirty="0">
                <a:latin typeface="Athanasius" pitchFamily="2" charset="0"/>
              </a:rPr>
              <a:t>\e 'en </a:t>
            </a:r>
            <a:r>
              <a:rPr lang="fr-FR" sz="3900" b="1" dirty="0" err="1">
                <a:latin typeface="Athanasius" pitchFamily="2" charset="0"/>
              </a:rPr>
              <a:t>nirefmwout</a:t>
            </a:r>
            <a:r>
              <a:rPr lang="fr-FR" sz="3900" b="1" dirty="0">
                <a:latin typeface="Athanasius" pitchFamily="2" charset="0"/>
              </a:rPr>
              <a:t> &gt; </a:t>
            </a:r>
            <a:r>
              <a:rPr lang="fr-FR" sz="3900" b="1" dirty="0" err="1">
                <a:latin typeface="Athanasius" pitchFamily="2" charset="0"/>
              </a:rPr>
              <a:t>twnk</a:t>
            </a:r>
            <a:r>
              <a:rPr lang="fr-FR" sz="3900" b="1" dirty="0">
                <a:latin typeface="Athanasius" pitchFamily="2" charset="0"/>
              </a:rPr>
              <a:t> P_ </a:t>
            </a:r>
            <a:r>
              <a:rPr lang="fr-FR" sz="3900" b="1" dirty="0" err="1">
                <a:latin typeface="Athanasius" pitchFamily="2" charset="0"/>
              </a:rPr>
              <a:t>eqbe</a:t>
            </a:r>
            <a:r>
              <a:rPr lang="fr-FR" sz="3900" b="1" dirty="0">
                <a:latin typeface="Athanasius" pitchFamily="2" charset="0"/>
              </a:rPr>
              <a:t> ou `</a:t>
            </a:r>
            <a:r>
              <a:rPr lang="fr-FR" sz="3900" b="1" dirty="0" err="1">
                <a:latin typeface="Athanasius" pitchFamily="2" charset="0"/>
              </a:rPr>
              <a:t>èkenkot</a:t>
            </a:r>
            <a:r>
              <a:rPr lang="fr-FR" sz="3900" b="1" dirty="0">
                <a:latin typeface="Athanasius" pitchFamily="2" charset="0"/>
              </a:rPr>
              <a:t> &gt; </a:t>
            </a:r>
            <a:r>
              <a:rPr lang="fr-FR" sz="3900" b="1" dirty="0" err="1">
                <a:latin typeface="Athanasius" pitchFamily="2" charset="0"/>
              </a:rPr>
              <a:t>twnk</a:t>
            </a:r>
            <a:r>
              <a:rPr lang="fr-FR" sz="3900" b="1" dirty="0">
                <a:latin typeface="Athanasius" pitchFamily="2" charset="0"/>
              </a:rPr>
              <a:t> `</a:t>
            </a:r>
            <a:r>
              <a:rPr lang="fr-FR" sz="3900" b="1" dirty="0" err="1">
                <a:latin typeface="Athanasius" pitchFamily="2" charset="0"/>
              </a:rPr>
              <a:t>èmper</a:t>
            </a:r>
            <a:r>
              <a:rPr lang="fr-FR" sz="3900" b="1" dirty="0">
                <a:latin typeface="Athanasius" pitchFamily="2" charset="0"/>
              </a:rPr>
              <a:t>\</a:t>
            </a:r>
            <a:r>
              <a:rPr lang="fr-FR" sz="3900" b="1" dirty="0" err="1">
                <a:latin typeface="Athanasius" pitchFamily="2" charset="0"/>
              </a:rPr>
              <a:t>iten</a:t>
            </a:r>
            <a:r>
              <a:rPr lang="fr-FR" sz="3900" b="1" dirty="0">
                <a:latin typeface="Athanasius" pitchFamily="2" charset="0"/>
              </a:rPr>
              <a:t> `</a:t>
            </a:r>
            <a:r>
              <a:rPr lang="fr-FR" sz="3900" b="1" dirty="0" err="1">
                <a:latin typeface="Athanasius" pitchFamily="2" charset="0"/>
              </a:rPr>
              <a:t>èncwk</a:t>
            </a:r>
            <a:r>
              <a:rPr lang="fr-FR" sz="3900" b="1" dirty="0">
                <a:latin typeface="Athanasius" pitchFamily="2" charset="0"/>
              </a:rPr>
              <a:t> ]a `</a:t>
            </a:r>
            <a:r>
              <a:rPr lang="fr-FR" sz="3900" b="1" dirty="0" err="1">
                <a:latin typeface="Athanasius" pitchFamily="2" charset="0"/>
              </a:rPr>
              <a:t>èebol</a:t>
            </a:r>
            <a:r>
              <a:rPr lang="fr-FR" sz="3900" b="1" dirty="0">
                <a:latin typeface="Athanasius" pitchFamily="2" charset="0"/>
              </a:rPr>
              <a:t>.</a:t>
            </a:r>
            <a:r>
              <a:rPr lang="en-US" sz="3900" b="1" dirty="0">
                <a:latin typeface="Athanasius" pitchFamily="2" charset="0"/>
              </a:rPr>
              <a:t> </a:t>
            </a:r>
            <a:r>
              <a:rPr lang="en-US" sz="3900" b="1" dirty="0" err="1">
                <a:latin typeface="Athanasius" pitchFamily="2" charset="0"/>
              </a:rPr>
              <a:t>Twnk</a:t>
            </a:r>
            <a:r>
              <a:rPr lang="en-US" sz="3900" b="1" dirty="0">
                <a:latin typeface="Athanasius" pitchFamily="2" charset="0"/>
              </a:rPr>
              <a:t> P_ </a:t>
            </a:r>
            <a:r>
              <a:rPr lang="en-US" sz="3900" b="1" dirty="0" err="1">
                <a:latin typeface="Athanasius" pitchFamily="2" charset="0"/>
              </a:rPr>
              <a:t>aribohqin</a:t>
            </a:r>
            <a:r>
              <a:rPr lang="en-US" sz="3900" b="1" dirty="0">
                <a:latin typeface="Athanasius" pitchFamily="2" charset="0"/>
              </a:rPr>
              <a:t> `</a:t>
            </a:r>
            <a:r>
              <a:rPr lang="en-US" sz="3900" b="1" dirty="0" err="1">
                <a:latin typeface="Athanasius" pitchFamily="2" charset="0"/>
              </a:rPr>
              <a:t>èeron</a:t>
            </a:r>
            <a:r>
              <a:rPr lang="en-US" sz="3900" b="1" dirty="0">
                <a:latin typeface="Athanasius" pitchFamily="2" charset="0"/>
              </a:rPr>
              <a:t> &gt; </a:t>
            </a:r>
            <a:r>
              <a:rPr lang="en-US" sz="3900" b="1" dirty="0" err="1">
                <a:latin typeface="Athanasius" pitchFamily="2" charset="0"/>
              </a:rPr>
              <a:t>ouo</a:t>
            </a:r>
            <a:r>
              <a:rPr lang="en-US" sz="3900" b="1" dirty="0">
                <a:latin typeface="Athanasius" pitchFamily="2" charset="0"/>
              </a:rPr>
              <a:t>\ </a:t>
            </a:r>
            <a:r>
              <a:rPr lang="en-US" sz="3900" b="1" dirty="0" err="1">
                <a:latin typeface="Athanasius" pitchFamily="2" charset="0"/>
              </a:rPr>
              <a:t>cotten</a:t>
            </a:r>
            <a:r>
              <a:rPr lang="en-US" sz="3900" b="1" dirty="0">
                <a:latin typeface="Athanasius" pitchFamily="2" charset="0"/>
              </a:rPr>
              <a:t> </a:t>
            </a:r>
            <a:r>
              <a:rPr lang="en-US" sz="3900" b="1" dirty="0" err="1">
                <a:latin typeface="Athanasius" pitchFamily="2" charset="0"/>
              </a:rPr>
              <a:t>eqbe</a:t>
            </a:r>
            <a:r>
              <a:rPr lang="en-US" sz="3900" b="1" dirty="0">
                <a:latin typeface="Athanasius" pitchFamily="2" charset="0"/>
              </a:rPr>
              <a:t> </a:t>
            </a:r>
            <a:r>
              <a:rPr lang="en-US" sz="3900" b="1" dirty="0" err="1">
                <a:latin typeface="Athanasius" pitchFamily="2" charset="0"/>
              </a:rPr>
              <a:t>pekran</a:t>
            </a:r>
            <a:r>
              <a:rPr lang="en-US" sz="3900" b="1" dirty="0">
                <a:latin typeface="Athanasius" pitchFamily="2" charset="0"/>
              </a:rPr>
              <a:t> </a:t>
            </a:r>
            <a:r>
              <a:rPr lang="en-US" sz="3900" b="1" dirty="0" err="1">
                <a:latin typeface="Athanasius" pitchFamily="2" charset="0"/>
              </a:rPr>
              <a:t>eqouab</a:t>
            </a:r>
            <a:r>
              <a:rPr lang="fr-FR" sz="3900" b="1" dirty="0">
                <a:latin typeface="Athanasius" pitchFamily="2" charset="0"/>
              </a:rPr>
              <a: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900" b="1" dirty="0">
                <a:latin typeface="Avva_Marcos" panose="04020500000000000000" pitchFamily="82" charset="0"/>
              </a:rPr>
              <a:t>T</a:t>
            </a:r>
            <a:r>
              <a:rPr lang="fr-FR" sz="3900" b="1" dirty="0" err="1">
                <a:latin typeface="Athanasius" pitchFamily="2" charset="0"/>
              </a:rPr>
              <a:t>ote</a:t>
            </a:r>
            <a:r>
              <a:rPr lang="fr-FR" sz="3900" b="1" dirty="0">
                <a:latin typeface="Athanasius" pitchFamily="2" charset="0"/>
              </a:rPr>
              <a:t> </a:t>
            </a:r>
            <a:r>
              <a:rPr lang="fr-FR" sz="3900" b="1" dirty="0" err="1">
                <a:latin typeface="Athanasius" pitchFamily="2" charset="0"/>
              </a:rPr>
              <a:t>rwn</a:t>
            </a:r>
            <a:r>
              <a:rPr lang="fr-FR" sz="3900" b="1" dirty="0">
                <a:latin typeface="Athanasius" pitchFamily="2" charset="0"/>
              </a:rPr>
              <a:t> </a:t>
            </a:r>
            <a:r>
              <a:rPr lang="fr-FR" sz="3900" b="1" dirty="0" err="1">
                <a:latin typeface="Athanasius" pitchFamily="2" charset="0"/>
              </a:rPr>
              <a:t>afmo</a:t>
            </a:r>
            <a:r>
              <a:rPr lang="fr-FR" sz="3900" b="1" dirty="0">
                <a:latin typeface="Athanasius" pitchFamily="2" charset="0"/>
              </a:rPr>
              <a:t>\ `</a:t>
            </a:r>
            <a:r>
              <a:rPr lang="fr-FR" sz="3900" b="1" dirty="0" err="1">
                <a:latin typeface="Athanasius" pitchFamily="2" charset="0"/>
              </a:rPr>
              <a:t>ènra</a:t>
            </a:r>
            <a:r>
              <a:rPr lang="fr-FR" sz="3900" b="1" dirty="0">
                <a:latin typeface="Athanasius" pitchFamily="2" charset="0"/>
              </a:rPr>
              <a:t>]i </a:t>
            </a:r>
            <a:r>
              <a:rPr lang="fr-FR" sz="3900" b="1" dirty="0" err="1">
                <a:latin typeface="Athanasius" pitchFamily="2" charset="0"/>
              </a:rPr>
              <a:t>ouo</a:t>
            </a:r>
            <a:r>
              <a:rPr lang="fr-FR" sz="3900" b="1" dirty="0">
                <a:latin typeface="Athanasius" pitchFamily="2" charset="0"/>
              </a:rPr>
              <a:t>\ </a:t>
            </a:r>
            <a:r>
              <a:rPr lang="fr-FR" sz="3900" b="1" dirty="0" err="1">
                <a:latin typeface="Athanasius" pitchFamily="2" charset="0"/>
              </a:rPr>
              <a:t>penlac</a:t>
            </a:r>
            <a:r>
              <a:rPr lang="fr-FR" sz="3900" b="1" dirty="0">
                <a:latin typeface="Athanasius" pitchFamily="2" charset="0"/>
              </a:rPr>
              <a:t> 'en </a:t>
            </a:r>
            <a:r>
              <a:rPr lang="fr-FR" sz="3900" b="1" dirty="0" err="1">
                <a:latin typeface="Athanasius" pitchFamily="2" charset="0"/>
              </a:rPr>
              <a:t>ouqelhl</a:t>
            </a:r>
            <a:r>
              <a:rPr lang="fr-FR" sz="3900" b="1" dirty="0">
                <a:latin typeface="Athanasius" pitchFamily="2" charset="0"/>
              </a:rPr>
              <a:t> &gt; </a:t>
            </a:r>
            <a:r>
              <a:rPr lang="fr-FR" sz="3900" b="1" dirty="0" err="1">
                <a:latin typeface="Athanasius" pitchFamily="2" charset="0"/>
              </a:rPr>
              <a:t>Tote</a:t>
            </a:r>
            <a:r>
              <a:rPr lang="fr-FR" sz="3900" b="1" dirty="0">
                <a:latin typeface="Athanasius" pitchFamily="2" charset="0"/>
              </a:rPr>
              <a:t> </a:t>
            </a:r>
            <a:r>
              <a:rPr lang="fr-FR" sz="3900" b="1" dirty="0" err="1">
                <a:latin typeface="Athanasius" pitchFamily="2" charset="0"/>
              </a:rPr>
              <a:t>eu`ejoc</a:t>
            </a:r>
            <a:r>
              <a:rPr lang="fr-FR" sz="3900" b="1" dirty="0">
                <a:latin typeface="Athanasius" pitchFamily="2" charset="0"/>
              </a:rPr>
              <a:t> 'en </a:t>
            </a:r>
            <a:r>
              <a:rPr lang="fr-FR" sz="3900" b="1" dirty="0" err="1">
                <a:latin typeface="Athanasius" pitchFamily="2" charset="0"/>
              </a:rPr>
              <a:t>niqnoc</a:t>
            </a:r>
            <a:r>
              <a:rPr lang="fr-FR" sz="3900" b="1" dirty="0">
                <a:latin typeface="Athanasius" pitchFamily="2" charset="0"/>
              </a:rPr>
              <a:t> &gt; je `</a:t>
            </a:r>
            <a:r>
              <a:rPr lang="fr-FR" sz="3900" b="1" dirty="0" err="1">
                <a:latin typeface="Athanasius" pitchFamily="2" charset="0"/>
              </a:rPr>
              <a:t>èa</a:t>
            </a:r>
            <a:r>
              <a:rPr lang="fr-FR" sz="3900" b="1" dirty="0">
                <a:latin typeface="Athanasius" pitchFamily="2" charset="0"/>
              </a:rPr>
              <a:t> P_ ta]</a:t>
            </a:r>
            <a:r>
              <a:rPr lang="fr-FR" sz="3900" b="1" dirty="0" err="1">
                <a:latin typeface="Athanasius" pitchFamily="2" charset="0"/>
              </a:rPr>
              <a:t>e`èiri</a:t>
            </a:r>
            <a:r>
              <a:rPr lang="fr-FR" sz="3900" b="1" dirty="0">
                <a:latin typeface="Athanasius" pitchFamily="2" charset="0"/>
              </a:rPr>
              <a:t> </a:t>
            </a:r>
            <a:r>
              <a:rPr lang="fr-FR" sz="3900" b="1" dirty="0" err="1">
                <a:latin typeface="Athanasius" pitchFamily="2" charset="0"/>
              </a:rPr>
              <a:t>nemwou</a:t>
            </a:r>
            <a:r>
              <a:rPr lang="fr-FR" sz="3900" b="1" dirty="0">
                <a:latin typeface="Athanasius" pitchFamily="2" charset="0"/>
              </a:rPr>
              <a:t> `</a:t>
            </a:r>
            <a:r>
              <a:rPr lang="fr-FR" sz="3900" b="1" dirty="0" err="1">
                <a:latin typeface="Athanasius" pitchFamily="2" charset="0"/>
              </a:rPr>
              <a:t>èa</a:t>
            </a:r>
            <a:r>
              <a:rPr lang="fr-FR" sz="3900" b="1" dirty="0">
                <a:latin typeface="Athanasius" pitchFamily="2" charset="0"/>
              </a:rPr>
              <a:t> P_ ta]</a:t>
            </a:r>
            <a:r>
              <a:rPr lang="fr-FR" sz="3900" b="1" dirty="0" err="1">
                <a:latin typeface="Athanasius" pitchFamily="2" charset="0"/>
              </a:rPr>
              <a:t>e`èiri</a:t>
            </a:r>
            <a:r>
              <a:rPr lang="fr-FR" sz="3900" b="1" dirty="0">
                <a:latin typeface="Athanasius" pitchFamily="2" charset="0"/>
              </a:rPr>
              <a:t> </a:t>
            </a:r>
            <a:r>
              <a:rPr lang="fr-FR" sz="3900" b="1" dirty="0" err="1">
                <a:latin typeface="Athanasius" pitchFamily="2" charset="0"/>
              </a:rPr>
              <a:t>neman</a:t>
            </a:r>
            <a:r>
              <a:rPr lang="fr-FR" sz="3900" b="1" dirty="0">
                <a:latin typeface="Athanasius" pitchFamily="2" charset="0"/>
              </a:rPr>
              <a:t> an]</a:t>
            </a:r>
            <a:r>
              <a:rPr lang="fr-FR" sz="3900" b="1" dirty="0" err="1">
                <a:latin typeface="Athanasius" pitchFamily="2" charset="0"/>
              </a:rPr>
              <a:t>wpi</a:t>
            </a:r>
            <a:r>
              <a:rPr lang="fr-FR" sz="3900" b="1" dirty="0">
                <a:latin typeface="Athanasius" pitchFamily="2" charset="0"/>
              </a:rPr>
              <a:t> `</a:t>
            </a:r>
            <a:r>
              <a:rPr lang="fr-FR" sz="3900" b="1" dirty="0" err="1">
                <a:latin typeface="Athanasius" pitchFamily="2" charset="0"/>
              </a:rPr>
              <a:t>èenounof</a:t>
            </a:r>
            <a:r>
              <a:rPr lang="fr-FR" sz="3900" b="1" dirty="0">
                <a:latin typeface="Athanasius" pitchFamily="2" charset="0"/>
              </a:rPr>
              <a:t> `</a:t>
            </a:r>
            <a:r>
              <a:rPr lang="fr-FR" sz="3900" b="1" dirty="0" err="1">
                <a:latin typeface="Athanasius" pitchFamily="2" charset="0"/>
              </a:rPr>
              <a:t>èmmon</a:t>
            </a:r>
            <a:r>
              <a:rPr lang="fr-FR" sz="3900" b="1" dirty="0">
                <a:latin typeface="Athanasius" pitchFamily="2" charset="0"/>
              </a:rPr>
              <a:t>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2400" b="1" i="1" dirty="0">
                <a:solidFill>
                  <a:srgbClr val="C00000"/>
                </a:solidFill>
              </a:rPr>
              <a:t>مزمور  ٣٧ : ٢١، ٢٢</a:t>
            </a:r>
            <a:endParaRPr lang="fr-FR" sz="2400" b="1" i="1" dirty="0">
              <a:solidFill>
                <a:srgbClr val="C00000"/>
              </a:solidFill>
            </a:endParaRPr>
          </a:p>
          <a:p>
            <a:pPr algn="just" rtl="1"/>
            <a:r>
              <a:rPr lang="ar-SA" sz="2200" b="1" dirty="0"/>
              <a:t>صرت مثل إنسان ليس له معين. صرت حراً بين الأموات. استيقظ </a:t>
            </a:r>
            <a:r>
              <a:rPr lang="ar-SA" sz="2200" b="1" dirty="0" err="1"/>
              <a:t>يارب</a:t>
            </a:r>
            <a:r>
              <a:rPr lang="ar-SA" sz="2200" b="1" dirty="0"/>
              <a:t> لماذا تنام؟ قم ولا تقصنا عنك إلى الانقضاء</a:t>
            </a:r>
            <a:r>
              <a:rPr lang="fr-FR" sz="2200" b="1" dirty="0"/>
              <a:t>. </a:t>
            </a:r>
            <a:r>
              <a:rPr lang="ar-SA" sz="2200" b="1" dirty="0"/>
              <a:t>قم </a:t>
            </a:r>
            <a:r>
              <a:rPr lang="ar-SA" sz="2200" b="1" dirty="0" err="1"/>
              <a:t>يارب</a:t>
            </a:r>
            <a:r>
              <a:rPr lang="ar-SA" sz="2200" b="1" dirty="0"/>
              <a:t> أعنا </a:t>
            </a:r>
            <a:r>
              <a:rPr lang="ar-SA" sz="2200" b="1" dirty="0" err="1"/>
              <a:t>وإنقذنا</a:t>
            </a:r>
            <a:r>
              <a:rPr lang="ar-SA" sz="2200" b="1" dirty="0"/>
              <a:t> من أجل </a:t>
            </a:r>
            <a:r>
              <a:rPr lang="ar-SA" sz="2200" b="1" dirty="0" err="1"/>
              <a:t>إسمك</a:t>
            </a:r>
            <a:r>
              <a:rPr lang="ar-SA" sz="2200" b="1" dirty="0"/>
              <a:t> القدوس </a:t>
            </a:r>
            <a:r>
              <a:rPr lang="ar-SA" sz="2200" b="1" dirty="0" err="1">
                <a:solidFill>
                  <a:srgbClr val="C00000"/>
                </a:solidFill>
              </a:rPr>
              <a:t>الليلويا</a:t>
            </a:r>
            <a:r>
              <a:rPr lang="ar-SA" sz="2200" b="1" dirty="0">
                <a:solidFill>
                  <a:srgbClr val="C00000"/>
                </a:solidFill>
              </a:rPr>
              <a:t>.</a:t>
            </a:r>
            <a:endParaRPr lang="fr-FR" sz="2200" b="1" dirty="0">
              <a:solidFill>
                <a:srgbClr val="C00000"/>
              </a:solidFill>
            </a:endParaRPr>
          </a:p>
          <a:p>
            <a:pPr algn="just" rtl="1"/>
            <a:r>
              <a:rPr lang="ar-SA" sz="2400" b="1" i="1" dirty="0">
                <a:solidFill>
                  <a:srgbClr val="C00000"/>
                </a:solidFill>
              </a:rPr>
              <a:t>مزمور ٢١ : ١٦، ١٧، ٨، ٩</a:t>
            </a:r>
            <a:endParaRPr lang="fr-FR" sz="2400" b="1" i="1" dirty="0">
              <a:solidFill>
                <a:srgbClr val="C00000"/>
              </a:solidFill>
            </a:endParaRPr>
          </a:p>
          <a:p>
            <a:pPr algn="just" rtl="1"/>
            <a:r>
              <a:rPr lang="ar-SA" sz="2300" b="1" dirty="0"/>
              <a:t>حينئذ امتلأ فمنا فرحاً ولساننا تهليلاً، حينئذ يقال في الأمم أن الرب قد عظم الصنيع معهم. عظم الرب الصنيع معنا فصرنا فرحين. </a:t>
            </a:r>
            <a:r>
              <a:rPr lang="ar-SA" sz="2300" b="1" dirty="0" err="1">
                <a:solidFill>
                  <a:srgbClr val="C00000"/>
                </a:solidFill>
              </a:rPr>
              <a:t>الليلويا</a:t>
            </a:r>
            <a:r>
              <a:rPr lang="ar-SA" sz="2300" b="1" dirty="0">
                <a:solidFill>
                  <a:srgbClr val="C00000"/>
                </a:solidFill>
              </a:rPr>
              <a:t>.</a:t>
            </a:r>
            <a:endParaRPr lang="ar-SA" sz="2300" b="1" i="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1800" b="1" i="1" dirty="0">
                <a:solidFill>
                  <a:srgbClr val="C00000"/>
                </a:solidFill>
              </a:rPr>
              <a:t>Psaume 125 :2</a:t>
            </a:r>
          </a:p>
          <a:p>
            <a:pPr marL="0" indent="0" algn="just">
              <a:lnSpc>
                <a:spcPct val="90000"/>
              </a:lnSpc>
              <a:buNone/>
            </a:pPr>
            <a:r>
              <a:rPr lang="fr-FR" sz="1800" b="1" dirty="0"/>
              <a:t>Me voici comme un homme fini. Ma place est parmi les morts. Réveille-Toi ! Pourquoi dors-Tu Seigneur ? Lève-Toi ! Ne nous rejette pas pour toujours. Lève-Toi, Viens à notre aide. Rachète-nous au nom de Ton amour </a:t>
            </a:r>
            <a:r>
              <a:rPr lang="fr-FR" sz="1800" b="1" dirty="0">
                <a:solidFill>
                  <a:srgbClr val="C00000"/>
                </a:solidFill>
              </a:rPr>
              <a:t>Alléluia </a:t>
            </a:r>
          </a:p>
          <a:p>
            <a:pPr marL="0" indent="0" algn="just">
              <a:lnSpc>
                <a:spcPct val="90000"/>
              </a:lnSpc>
              <a:buNone/>
            </a:pPr>
            <a:r>
              <a:rPr lang="fr-FR" sz="1800" b="1" i="1" dirty="0">
                <a:solidFill>
                  <a:srgbClr val="C00000"/>
                </a:solidFill>
              </a:rPr>
              <a:t>Psaume 21 : 17-19, 8 et 9</a:t>
            </a:r>
          </a:p>
          <a:p>
            <a:pPr marL="0" indent="0" algn="just">
              <a:lnSpc>
                <a:spcPct val="90000"/>
              </a:lnSpc>
              <a:buNone/>
            </a:pPr>
            <a:r>
              <a:rPr lang="fr-FR" sz="1800" b="1" dirty="0"/>
              <a:t>Alors notre bouche était remplie de joie et notre langue d'allégresse. Alors on disait parmi les nations : Quelles merveilles a fait pour eux le Seigneur ! Le Seigneur a fait pour nous des merveilles ; nous étions dans la joie. </a:t>
            </a:r>
            <a:r>
              <a:rPr lang="fr-FR" sz="1800" b="1" i="1" dirty="0">
                <a:solidFill>
                  <a:srgbClr val="C00000"/>
                </a:solidFill>
              </a:rPr>
              <a:t>Alléluia </a:t>
            </a:r>
            <a:endParaRPr lang="fr-FR" sz="1800" b="1" i="1" dirty="0"/>
          </a:p>
          <a:p>
            <a:pPr marL="0" indent="0" algn="just">
              <a:lnSpc>
                <a:spcPct val="90000"/>
              </a:lnSpc>
              <a:buNone/>
            </a:pPr>
            <a:endParaRPr lang="fr-FR" sz="1800" b="1" dirty="0">
              <a:solidFill>
                <a:srgbClr val="C00000"/>
              </a:solidFill>
            </a:endParaRPr>
          </a:p>
        </p:txBody>
      </p:sp>
    </p:spTree>
    <p:extLst>
      <p:ext uri="{BB962C8B-B14F-4D97-AF65-F5344CB8AC3E}">
        <p14:creationId xmlns:p14="http://schemas.microsoft.com/office/powerpoint/2010/main" val="3413034494"/>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06278934"/>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ar-SA" sz="3600" b="1" i="1" dirty="0"/>
              <a:t> </a:t>
            </a:r>
            <a:r>
              <a:rPr lang="fr-FR" sz="3600" b="1" i="1" dirty="0">
                <a:solidFill>
                  <a:srgbClr val="C00000"/>
                </a:solidFill>
                <a:latin typeface="CS Avva Shenouda" panose="020B7200000000000000" pitchFamily="34" charset="0"/>
              </a:rPr>
              <a:t>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Matqeon</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4104418112"/>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Kev  k/z/&gt; k/z/ -m/e</a:t>
            </a:r>
            <a:endParaRPr lang="fr-FR" sz="2800" b="1" dirty="0">
              <a:solidFill>
                <a:srgbClr val="C00000"/>
              </a:solidFill>
              <a:latin typeface="Athanasius" pitchFamily="2" charset="0"/>
            </a:endParaRPr>
          </a:p>
          <a:p>
            <a:pPr marL="0" indent="0" algn="ctr">
              <a:buNone/>
            </a:pPr>
            <a:endParaRPr lang="fr-FR" sz="1800" b="1" dirty="0">
              <a:solidFill>
                <a:srgbClr val="C00000"/>
              </a:solidFill>
              <a:latin typeface="Athanasius" pitchFamily="2" charset="0"/>
            </a:endParaRPr>
          </a:p>
          <a:p>
            <a:pPr marL="0" indent="0" algn="just">
              <a:buNone/>
            </a:pPr>
            <a:r>
              <a:rPr lang="en-US" sz="2800" b="1" dirty="0" err="1">
                <a:latin typeface="Avva_Marcos" panose="04020500000000000000" pitchFamily="82" charset="0"/>
              </a:rPr>
              <a:t>E</a:t>
            </a:r>
            <a:r>
              <a:rPr lang="en-US" sz="2800" b="1" dirty="0" err="1">
                <a:latin typeface="Athanasius" pitchFamily="2" charset="0"/>
              </a:rPr>
              <a:t>pefrac</a:t>
            </a:r>
            <a:r>
              <a:rPr lang="en-US" sz="2800" b="1" dirty="0">
                <a:latin typeface="Athanasius" pitchFamily="2" charset="0"/>
              </a:rPr>
              <a:t>; de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parackeuh</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&gt; </a:t>
            </a:r>
            <a:r>
              <a:rPr lang="en-US" sz="2800" b="1" dirty="0" err="1">
                <a:latin typeface="Athanasius" pitchFamily="2" charset="0"/>
              </a:rPr>
              <a:t>auqwou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nivariceoc</a:t>
            </a:r>
            <a:r>
              <a:rPr lang="en-US" sz="2800" b="1" dirty="0">
                <a:latin typeface="Athanasius" pitchFamily="2" charset="0"/>
              </a:rPr>
              <a:t> \a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je pen_ </a:t>
            </a:r>
            <a:r>
              <a:rPr lang="en-US" sz="2800" b="1" dirty="0" err="1">
                <a:latin typeface="Athanasius" pitchFamily="2" charset="0"/>
              </a:rPr>
              <a:t>aner`èvmeu`èi</a:t>
            </a:r>
            <a:r>
              <a:rPr lang="en-US" sz="2800" b="1" dirty="0">
                <a:latin typeface="Athanasius" pitchFamily="2" charset="0"/>
              </a:rPr>
              <a:t> je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piplanoc</a:t>
            </a:r>
            <a:r>
              <a:rPr lang="en-US" sz="2800" b="1" dirty="0">
                <a:latin typeface="Athanasius" pitchFamily="2" charset="0"/>
              </a:rPr>
              <a:t> </a:t>
            </a:r>
            <a:r>
              <a:rPr lang="en-US" sz="2800" b="1" dirty="0" err="1">
                <a:latin typeface="Athanasius" pitchFamily="2" charset="0"/>
              </a:rPr>
              <a:t>etth</a:t>
            </a:r>
            <a:r>
              <a:rPr lang="en-US" sz="2800" b="1" dirty="0">
                <a:latin typeface="Athanasius" pitchFamily="2" charset="0"/>
              </a:rPr>
              <a:t> </a:t>
            </a:r>
            <a:r>
              <a:rPr lang="en-US" sz="2800" b="1" dirty="0" err="1">
                <a:latin typeface="Athanasius" pitchFamily="2" charset="0"/>
              </a:rPr>
              <a:t>afjoc</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efon</a:t>
            </a:r>
            <a:r>
              <a:rPr lang="en-US" sz="2800" b="1" dirty="0">
                <a:latin typeface="Athanasius" pitchFamily="2" charset="0"/>
              </a:rPr>
              <a:t>' je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natwnt</a:t>
            </a:r>
            <a:r>
              <a:rPr lang="en-US" sz="2800" b="1" dirty="0">
                <a:latin typeface="Athanasius" pitchFamily="2" charset="0"/>
              </a:rPr>
              <a:t>. </a:t>
            </a:r>
            <a:r>
              <a:rPr lang="en-US" sz="2800" b="1" dirty="0" err="1">
                <a:latin typeface="Athanasius" pitchFamily="2" charset="0"/>
              </a:rPr>
              <a:t>Oua</a:t>
            </a:r>
            <a:r>
              <a:rPr lang="en-US" sz="2800" b="1" dirty="0">
                <a:latin typeface="Athanasius" pitchFamily="2" charset="0"/>
              </a:rPr>
              <a:t>\ca\</a:t>
            </a:r>
            <a:r>
              <a:rPr lang="en-US" sz="2800" b="1" dirty="0" err="1">
                <a:latin typeface="Athanasius" pitchFamily="2" charset="0"/>
              </a:rPr>
              <a:t>ni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èetajro</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 pima\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mhpwc</a:t>
            </a:r>
            <a:r>
              <a:rPr lang="en-US" sz="2800" b="1" dirty="0">
                <a:latin typeface="Athanasius" pitchFamily="2" charset="0"/>
              </a:rPr>
              <a:t> `</a:t>
            </a:r>
            <a:r>
              <a:rPr lang="en-US" sz="2800" b="1" dirty="0" err="1">
                <a:latin typeface="Athanasius" pitchFamily="2" charset="0"/>
              </a:rPr>
              <a:t>èntou`èi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èntouolf</a:t>
            </a:r>
            <a:r>
              <a:rPr lang="en-US" sz="2800" b="1" dirty="0">
                <a:latin typeface="Athanasius" pitchFamily="2" charset="0"/>
              </a:rPr>
              <a:t> `</a:t>
            </a:r>
            <a:r>
              <a:rPr lang="en-US" sz="2800" b="1" dirty="0" err="1">
                <a:latin typeface="Athanasius" pitchFamily="2" charset="0"/>
              </a:rPr>
              <a:t>ènsiou`èi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èntoujoc</a:t>
            </a:r>
            <a:r>
              <a:rPr lang="en-US" sz="2800" b="1" dirty="0">
                <a:latin typeface="Athanasius" pitchFamily="2" charset="0"/>
              </a:rPr>
              <a:t> `</a:t>
            </a:r>
            <a:r>
              <a:rPr lang="en-US" sz="2800" b="1" dirty="0" err="1">
                <a:latin typeface="Athanasius" pitchFamily="2" charset="0"/>
              </a:rPr>
              <a:t>èmpilaoc</a:t>
            </a:r>
            <a:r>
              <a:rPr lang="en-US" sz="2800" b="1" dirty="0">
                <a:latin typeface="Athanasius" pitchFamily="2" charset="0"/>
              </a:rPr>
              <a:t> je </a:t>
            </a:r>
            <a:r>
              <a:rPr lang="en-US" sz="2800" b="1" dirty="0" err="1">
                <a:latin typeface="Athanasius" pitchFamily="2" charset="0"/>
              </a:rPr>
              <a:t>aftwnf</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nheqmwout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a`èe</a:t>
            </a:r>
            <a:r>
              <a:rPr lang="en-US" sz="2800" b="1" dirty="0">
                <a:latin typeface="Athanasius" pitchFamily="2" charset="0"/>
              </a:rPr>
              <a:t> `</a:t>
            </a:r>
            <a:r>
              <a:rPr lang="en-US" sz="2800" b="1" dirty="0" err="1">
                <a:latin typeface="Athanasius" pitchFamily="2" charset="0"/>
              </a:rPr>
              <a:t>èmplanh</a:t>
            </a:r>
            <a:r>
              <a:rPr lang="en-US" sz="2800" b="1" dirty="0">
                <a:latin typeface="Athanasius" pitchFamily="2" charset="0"/>
              </a:rPr>
              <a:t> `</a:t>
            </a:r>
            <a:r>
              <a:rPr lang="en-US" sz="2800" b="1" dirty="0" err="1">
                <a:latin typeface="Athanasius" pitchFamily="2" charset="0"/>
              </a:rPr>
              <a:t>èt</a:t>
            </a:r>
            <a:r>
              <a:rPr lang="en-US" sz="2800" b="1" dirty="0">
                <a:latin typeface="Athanasius" pitchFamily="2" charset="0"/>
              </a:rPr>
              <a:t>\o nan `</a:t>
            </a:r>
            <a:r>
              <a:rPr lang="en-US" sz="2800" b="1" dirty="0" err="1">
                <a:latin typeface="Athanasius" pitchFamily="2" charset="0"/>
              </a:rPr>
              <a:t>èe</a:t>
            </a:r>
            <a:r>
              <a:rPr lang="en-US" sz="2800" b="1" dirty="0">
                <a:latin typeface="Athanasius" pitchFamily="2" charset="0"/>
              </a:rPr>
              <a:t>;\oi;.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de </a:t>
            </a:r>
            <a:r>
              <a:rPr lang="en-US" sz="2800" b="1" dirty="0" err="1">
                <a:latin typeface="Athanasius" pitchFamily="2" charset="0"/>
              </a:rPr>
              <a:t>nwou</a:t>
            </a:r>
            <a:r>
              <a:rPr lang="en-US" sz="2800" b="1" dirty="0">
                <a:latin typeface="Athanasius" pitchFamily="2" charset="0"/>
              </a:rPr>
              <a:t> je </a:t>
            </a:r>
            <a:r>
              <a:rPr lang="en-US" sz="2800" b="1" dirty="0" err="1">
                <a:latin typeface="Athanasius" pitchFamily="2" charset="0"/>
              </a:rPr>
              <a:t>ouontwten</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ankouctwdia</a:t>
            </a:r>
            <a:r>
              <a:rPr lang="en-US" sz="2800" b="1" dirty="0">
                <a:latin typeface="Athanasius" pitchFamily="2" charset="0"/>
              </a:rPr>
              <a:t> &gt; ma]</a:t>
            </a:r>
            <a:r>
              <a:rPr lang="en-US" sz="2800" b="1" dirty="0" err="1">
                <a:latin typeface="Athanasius" pitchFamily="2" charset="0"/>
              </a:rPr>
              <a:t>enwten</a:t>
            </a:r>
            <a:r>
              <a:rPr lang="en-US" sz="2800" b="1" dirty="0">
                <a:latin typeface="Athanasius" pitchFamily="2" charset="0"/>
              </a:rPr>
              <a:t> </a:t>
            </a:r>
            <a:r>
              <a:rPr lang="en-US" sz="2800" b="1" dirty="0" err="1">
                <a:latin typeface="Athanasius" pitchFamily="2" charset="0"/>
              </a:rPr>
              <a:t>matajrof</a:t>
            </a:r>
            <a:r>
              <a:rPr lang="en-US" sz="2800" b="1" dirty="0">
                <a:latin typeface="Athanasius" pitchFamily="2" charset="0"/>
              </a:rPr>
              <a:t> `</a:t>
            </a:r>
            <a:r>
              <a:rPr lang="en-US" sz="2800" b="1" dirty="0" err="1">
                <a:latin typeface="Athanasius" pitchFamily="2" charset="0"/>
              </a:rPr>
              <a:t>èmvrh</a:t>
            </a:r>
            <a:r>
              <a:rPr lang="en-US" sz="2800" b="1" dirty="0">
                <a:latin typeface="Athanasius" pitchFamily="2" charset="0"/>
              </a:rPr>
              <a:t>; `</a:t>
            </a:r>
            <a:r>
              <a:rPr lang="en-US" sz="2800" b="1" dirty="0" err="1">
                <a:latin typeface="Athanasius" pitchFamily="2" charset="0"/>
              </a:rPr>
              <a:t>èetetencwoun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fr-FR" sz="2800" b="1" dirty="0" err="1">
                <a:latin typeface="Athanasius" pitchFamily="2" charset="0"/>
              </a:rPr>
              <a:t>Nqwou</a:t>
            </a:r>
            <a:r>
              <a:rPr lang="fr-FR" sz="2800" b="1" dirty="0">
                <a:latin typeface="Athanasius" pitchFamily="2" charset="0"/>
              </a:rPr>
              <a:t> de au]</a:t>
            </a:r>
            <a:r>
              <a:rPr lang="fr-FR" sz="2800" b="1" dirty="0" err="1">
                <a:latin typeface="Athanasius" pitchFamily="2" charset="0"/>
              </a:rPr>
              <a:t>enwou</a:t>
            </a:r>
            <a:r>
              <a:rPr lang="fr-FR" sz="2800" b="1" dirty="0">
                <a:latin typeface="Athanasius" pitchFamily="2" charset="0"/>
              </a:rPr>
              <a:t> </a:t>
            </a:r>
            <a:r>
              <a:rPr lang="fr-FR" sz="2800" b="1" dirty="0" err="1">
                <a:latin typeface="Athanasius" pitchFamily="2" charset="0"/>
              </a:rPr>
              <a:t>autajro</a:t>
            </a:r>
            <a:r>
              <a:rPr lang="fr-FR" sz="2800" b="1" dirty="0">
                <a:latin typeface="Athanasius" pitchFamily="2" charset="0"/>
              </a:rPr>
              <a:t> `</a:t>
            </a:r>
            <a:r>
              <a:rPr lang="fr-FR" sz="2800" b="1" dirty="0" err="1">
                <a:latin typeface="Athanasius" pitchFamily="2" charset="0"/>
              </a:rPr>
              <a:t>èmpi`èm</a:t>
            </a:r>
            <a:r>
              <a:rPr lang="fr-FR" sz="2800" b="1" dirty="0">
                <a:latin typeface="Athanasius" pitchFamily="2" charset="0"/>
              </a:rPr>
              <a:t>\au </a:t>
            </a:r>
            <a:r>
              <a:rPr lang="fr-FR" sz="2800" b="1" dirty="0" err="1">
                <a:latin typeface="Athanasius" pitchFamily="2" charset="0"/>
              </a:rPr>
              <a:t>autobf</a:t>
            </a:r>
            <a:r>
              <a:rPr lang="fr-FR" sz="2800" b="1" dirty="0">
                <a:latin typeface="Athanasius" pitchFamily="2" charset="0"/>
              </a:rPr>
              <a:t> nem </a:t>
            </a:r>
            <a:r>
              <a:rPr lang="fr-FR" sz="2800" b="1" dirty="0" err="1">
                <a:latin typeface="Athanasius" pitchFamily="2" charset="0"/>
              </a:rPr>
              <a:t>nikouctwdi`èa</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3453237859"/>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692696"/>
            <a:ext cx="5400600" cy="6120680"/>
          </a:xfrm>
          <a:prstGeom prst="rect">
            <a:avLst/>
          </a:prstGeom>
        </p:spPr>
        <p:txBody>
          <a:bodyPr wrap="square">
            <a:noAutofit/>
          </a:bodyPr>
          <a:lstStyle/>
          <a:p>
            <a:pPr algn="just" rtl="1"/>
            <a:r>
              <a:rPr lang="ar-SA" sz="3200" b="1" i="1" dirty="0">
                <a:solidFill>
                  <a:srgbClr val="C00000"/>
                </a:solidFill>
              </a:rPr>
              <a:t>مزمور  ٣٧ : ٢١، ٢٢</a:t>
            </a:r>
            <a:endParaRPr lang="fr-FR" sz="3200" b="1" i="1" dirty="0">
              <a:solidFill>
                <a:srgbClr val="C00000"/>
              </a:solidFill>
            </a:endParaRPr>
          </a:p>
          <a:p>
            <a:pPr algn="just" rtl="1"/>
            <a:r>
              <a:rPr lang="ar-SA" sz="2800" b="1" dirty="0"/>
              <a:t>صرت مثل إنسان ليس له معين. صرت حراً بين الأموات. استيقظ </a:t>
            </a:r>
            <a:r>
              <a:rPr lang="ar-SA" sz="2800" b="1" dirty="0" err="1"/>
              <a:t>يارب</a:t>
            </a:r>
            <a:r>
              <a:rPr lang="ar-SA" sz="2800" b="1" dirty="0"/>
              <a:t> لماذا تنام؟ قم ولا تقصنا عنك إلى الانقضاء</a:t>
            </a:r>
            <a:r>
              <a:rPr lang="fr-FR" sz="2800" b="1" dirty="0"/>
              <a:t>. </a:t>
            </a:r>
            <a:r>
              <a:rPr lang="ar-SA" sz="2800" b="1" dirty="0"/>
              <a:t>قم </a:t>
            </a:r>
            <a:r>
              <a:rPr lang="ar-SA" sz="2800" b="1" dirty="0" err="1"/>
              <a:t>يارب</a:t>
            </a:r>
            <a:r>
              <a:rPr lang="ar-SA" sz="2800" b="1" dirty="0"/>
              <a:t> أعنا </a:t>
            </a:r>
            <a:r>
              <a:rPr lang="ar-SA" sz="2800" b="1" dirty="0" err="1"/>
              <a:t>وإنقذنا</a:t>
            </a:r>
            <a:r>
              <a:rPr lang="ar-SA" sz="2800" b="1" dirty="0"/>
              <a:t> من أجل </a:t>
            </a:r>
            <a:r>
              <a:rPr lang="ar-SA" sz="2800" b="1" dirty="0" err="1"/>
              <a:t>إسمك</a:t>
            </a:r>
            <a:r>
              <a:rPr lang="ar-SA" sz="2800" b="1" dirty="0"/>
              <a:t> القدوس </a:t>
            </a:r>
            <a:r>
              <a:rPr lang="ar-SA" sz="2800" b="1" dirty="0" err="1">
                <a:solidFill>
                  <a:srgbClr val="C00000"/>
                </a:solidFill>
              </a:rPr>
              <a:t>الليلويا</a:t>
            </a:r>
            <a:r>
              <a:rPr lang="ar-SA" sz="2800" b="1" dirty="0">
                <a:solidFill>
                  <a:srgbClr val="C00000"/>
                </a:solidFill>
              </a:rPr>
              <a:t>.</a:t>
            </a:r>
            <a:endParaRPr lang="fr-FR" sz="2800" b="1" dirty="0">
              <a:solidFill>
                <a:srgbClr val="C00000"/>
              </a:solidFill>
            </a:endParaRPr>
          </a:p>
          <a:p>
            <a:pPr algn="just" rtl="1"/>
            <a:endParaRPr lang="fr-FR" sz="2800" b="1" dirty="0">
              <a:solidFill>
                <a:srgbClr val="C00000"/>
              </a:solidFill>
            </a:endParaRPr>
          </a:p>
          <a:p>
            <a:pPr algn="just" rtl="1"/>
            <a:endParaRPr lang="fr-FR" sz="2400" b="1" dirty="0">
              <a:solidFill>
                <a:srgbClr val="C00000"/>
              </a:solidFill>
            </a:endParaRPr>
          </a:p>
          <a:p>
            <a:pPr algn="just" rtl="1"/>
            <a:r>
              <a:rPr lang="ar-SA" sz="3200" b="1" i="1" dirty="0">
                <a:solidFill>
                  <a:srgbClr val="C00000"/>
                </a:solidFill>
              </a:rPr>
              <a:t>مزمور ٢١ : ١٦، ١٧، ٨، ٩</a:t>
            </a:r>
            <a:endParaRPr lang="fr-FR" sz="3200" b="1" i="1" dirty="0">
              <a:solidFill>
                <a:srgbClr val="C00000"/>
              </a:solidFill>
            </a:endParaRPr>
          </a:p>
          <a:p>
            <a:pPr algn="just" rtl="1"/>
            <a:r>
              <a:rPr lang="ar-SA" sz="2800" b="1" dirty="0"/>
              <a:t>حينئذ امتلأ فمنا فرحاً ولساننا تهليلاً، حينئذ يقال في الأمم أن الرب قد عظم الصنيع معهم. عظم الرب الصنيع معنا فصرنا فرحين. </a:t>
            </a:r>
            <a:r>
              <a:rPr lang="ar-SA" sz="2800" b="1" dirty="0" err="1">
                <a:solidFill>
                  <a:srgbClr val="C00000"/>
                </a:solidFill>
              </a:rPr>
              <a:t>الليلويا</a:t>
            </a:r>
            <a:r>
              <a:rPr lang="ar-SA" sz="28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692696"/>
            <a:ext cx="5688632"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400" b="1" i="1" dirty="0">
                <a:solidFill>
                  <a:srgbClr val="C00000"/>
                </a:solidFill>
              </a:rPr>
              <a:t>Psaume 125 :2</a:t>
            </a:r>
          </a:p>
          <a:p>
            <a:pPr marL="0" indent="0" algn="just">
              <a:lnSpc>
                <a:spcPct val="90000"/>
              </a:lnSpc>
              <a:buNone/>
            </a:pPr>
            <a:r>
              <a:rPr lang="fr-FR" sz="2400" b="1" dirty="0"/>
              <a:t>Me voici comme un homme fini. Ma place est parmi les morts. Réveille-Toi ! Pourquoi dors-Tu Seigneur ? Lève-Toi ! Ne nous rejette pas pour toujours. Lève-Toi, Viens à notre aide. Rachète-nous au nom de Ton amour </a:t>
            </a:r>
            <a:r>
              <a:rPr lang="fr-FR" sz="2400" b="1" dirty="0">
                <a:solidFill>
                  <a:srgbClr val="C00000"/>
                </a:solidFill>
              </a:rPr>
              <a:t>Alléluia </a:t>
            </a:r>
          </a:p>
          <a:p>
            <a:pPr marL="0" indent="0" algn="just">
              <a:lnSpc>
                <a:spcPct val="90000"/>
              </a:lnSpc>
              <a:buNone/>
            </a:pPr>
            <a:endParaRPr lang="fr-FR" sz="2400" b="1" dirty="0">
              <a:solidFill>
                <a:srgbClr val="C00000"/>
              </a:solidFill>
            </a:endParaRPr>
          </a:p>
          <a:p>
            <a:pPr marL="0" indent="0" algn="just">
              <a:lnSpc>
                <a:spcPct val="90000"/>
              </a:lnSpc>
              <a:buNone/>
            </a:pPr>
            <a:r>
              <a:rPr lang="fr-FR" sz="2400" b="1" i="1" dirty="0">
                <a:solidFill>
                  <a:srgbClr val="C00000"/>
                </a:solidFill>
              </a:rPr>
              <a:t>Psaume 21 : 17-19, 8 et 9</a:t>
            </a:r>
          </a:p>
          <a:p>
            <a:pPr marL="0" indent="0" algn="just">
              <a:lnSpc>
                <a:spcPct val="90000"/>
              </a:lnSpc>
              <a:buNone/>
            </a:pPr>
            <a:r>
              <a:rPr lang="fr-FR" sz="2400" b="1" dirty="0"/>
              <a:t>Alors notre bouche était remplie de joie et notre langue d'allégresse. Alors on disait parmi les nations : Quelles merveilles a fait pour eux le Seigneur ! Le Seigneur a fait pour nous des merveilles ; nous étions dans la joie. </a:t>
            </a:r>
            <a:r>
              <a:rPr lang="fr-FR" sz="2400" b="1" i="1" dirty="0">
                <a:solidFill>
                  <a:srgbClr val="C00000"/>
                </a:solidFill>
              </a:rPr>
              <a:t>Alléluia </a:t>
            </a:r>
            <a:endParaRPr lang="fr-FR" sz="24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808253281"/>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SA" sz="4800" b="1" dirty="0"/>
              <a:t>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897064451"/>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Matthieu 27 : 62 – 66</a:t>
            </a:r>
          </a:p>
          <a:p>
            <a:pPr marL="0" indent="0" algn="just">
              <a:buNone/>
            </a:pPr>
            <a:r>
              <a:rPr lang="fr-FR" sz="2800" b="1" dirty="0"/>
              <a:t>Quand la journée des préparatifs de la fête fut achevée, les chefs des prêtres et les pharisiens s'assemblèrent chez Pilate, en disant : Seigneur, nous nous sommes rappelé que cet imposteur a dit, de son vivant : Trois jours après, je ressusciterai. Donne donc l'ordre que le tombeau soit étroitement surveillé jusqu'au troisième jour, de peur que ses disciples ne viennent voler le corps et ne disent au peuple : Il est ressuscité d'entre les morts.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٦٢– ٦٦</a:t>
            </a:r>
            <a:endParaRPr lang="fr-FR" sz="3600" b="1" i="1" dirty="0">
              <a:solidFill>
                <a:srgbClr val="C00000"/>
              </a:solidFill>
            </a:endParaRPr>
          </a:p>
          <a:p>
            <a:pPr algn="ctr" rtl="1"/>
            <a:endParaRPr lang="fr-FR" sz="3600" b="1" i="1" dirty="0">
              <a:solidFill>
                <a:srgbClr val="C00000"/>
              </a:solidFill>
            </a:endParaRPr>
          </a:p>
          <a:p>
            <a:pPr algn="just" rtl="1"/>
            <a:r>
              <a:rPr lang="ar-SA" sz="3600" b="1" dirty="0"/>
              <a:t>وَفِي </a:t>
            </a:r>
            <a:r>
              <a:rPr lang="ar-SA" sz="3600" b="1" dirty="0" err="1"/>
              <a:t>ٱلْغَدِ</a:t>
            </a:r>
            <a:r>
              <a:rPr lang="ar-SA" sz="3600" b="1" dirty="0"/>
              <a:t> </a:t>
            </a:r>
            <a:r>
              <a:rPr lang="ar-SA" sz="3600" b="1" dirty="0" err="1"/>
              <a:t>ٱلَّذِي</a:t>
            </a:r>
            <a:r>
              <a:rPr lang="ar-SA" sz="3600" b="1" dirty="0"/>
              <a:t> بَعْدَ </a:t>
            </a:r>
            <a:r>
              <a:rPr lang="ar-SA" sz="3600" b="1" dirty="0" err="1"/>
              <a:t>ٱلِٱسْتِعْدَادِ</a:t>
            </a:r>
            <a:r>
              <a:rPr lang="ar-SA" sz="3600" b="1" dirty="0"/>
              <a:t> </a:t>
            </a:r>
            <a:r>
              <a:rPr lang="ar-SA" sz="3600" b="1" dirty="0" err="1"/>
              <a:t>ٱجْتَمَعَ</a:t>
            </a:r>
            <a:r>
              <a:rPr lang="ar-SA" sz="3600" b="1" dirty="0"/>
              <a:t> رُؤَسَاءُ </a:t>
            </a:r>
            <a:r>
              <a:rPr lang="ar-SA" sz="3600" b="1" dirty="0" err="1"/>
              <a:t>ٱلْكَهَنَةِ</a:t>
            </a:r>
            <a:r>
              <a:rPr lang="ar-SA" sz="3600" b="1" dirty="0"/>
              <a:t> </a:t>
            </a:r>
            <a:r>
              <a:rPr lang="ar-SA" sz="3600" b="1" dirty="0" err="1"/>
              <a:t>وَٱلْفَرِّيسِيُّونَ</a:t>
            </a:r>
            <a:r>
              <a:rPr lang="ar-SA" sz="3600" b="1" dirty="0"/>
              <a:t> إِلَى بِيلَاطُسَ قَائِلِينَ: «يَا سَيِّدُ، قَدْ تَذَكَّرْنَا أَنَّ ذَلِكَ </a:t>
            </a:r>
            <a:r>
              <a:rPr lang="ar-SA" sz="3600" b="1" dirty="0" err="1"/>
              <a:t>ٱلْمُضِلَّ</a:t>
            </a:r>
            <a:r>
              <a:rPr lang="ar-SA" sz="3600" b="1" dirty="0"/>
              <a:t> قَالَ وَهُوَ حَيٌّ: إِنِّي بَعْدَ ثَلَاثَةِ أَيَّامٍ أَقُومُ. فَمُرْ بِضَبْطِ </a:t>
            </a:r>
            <a:r>
              <a:rPr lang="ar-SA" sz="3600" b="1" dirty="0" err="1"/>
              <a:t>ٱلْقَبْرِ</a:t>
            </a:r>
            <a:r>
              <a:rPr lang="ar-SA" sz="3600" b="1" dirty="0"/>
              <a:t> إِلَى </a:t>
            </a:r>
            <a:r>
              <a:rPr lang="ar-SA" sz="3600" b="1" dirty="0" err="1"/>
              <a:t>ٱلْيَوْمِ</a:t>
            </a:r>
            <a:r>
              <a:rPr lang="ar-SA" sz="3600" b="1" dirty="0"/>
              <a:t> </a:t>
            </a:r>
            <a:r>
              <a:rPr lang="ar-SA" sz="3600" b="1" dirty="0" err="1"/>
              <a:t>ٱلثَّالِثِ</a:t>
            </a:r>
            <a:r>
              <a:rPr lang="ar-SA" sz="3600" b="1" dirty="0"/>
              <a:t>، لِئَلَّا يَأْتِيَ تَلَامِيذُهُ لَيْلًا وَيَسْرِقُوهُ، وَيَقُولُوا لِلشَّعْبِ: إِنَّهُ قَامَ مِنَ </a:t>
            </a:r>
            <a:r>
              <a:rPr lang="ar-SA" sz="3600" b="1" dirty="0" err="1"/>
              <a:t>ٱلْأَمْوَاتِ</a:t>
            </a:r>
            <a:r>
              <a:rPr lang="ar-SA"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98085822"/>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Cette dernière imposture serait pire que la première. Pilate leur déclara : Je vous donne une garde ; allez, organisez la surveillance comme vous l'entendez. Ils partirent donc et assurèrent la surveillance du tombeau en mettant les scellés sur la pierre et en y plaçant la garde.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فَتَكُونَ </a:t>
            </a:r>
            <a:r>
              <a:rPr lang="ar-SA" sz="3600" b="1" dirty="0" err="1"/>
              <a:t>ٱلضَّلَالَةُ</a:t>
            </a:r>
            <a:r>
              <a:rPr lang="ar-SA" sz="3600" b="1" dirty="0"/>
              <a:t> </a:t>
            </a:r>
            <a:r>
              <a:rPr lang="ar-SA" sz="3600" b="1" dirty="0" err="1"/>
              <a:t>ٱلْأَخِيرَةُ</a:t>
            </a:r>
            <a:r>
              <a:rPr lang="ar-SA" sz="3600" b="1" dirty="0"/>
              <a:t> أَشَرَّ مِنَ </a:t>
            </a:r>
            <a:r>
              <a:rPr lang="ar-SA" sz="3600" b="1" dirty="0" err="1"/>
              <a:t>ٱلْأُولَى</a:t>
            </a:r>
            <a:r>
              <a:rPr lang="ar-SA" sz="3600" b="1" dirty="0"/>
              <a:t>!». فَقَالَ لَهُمْ بِيلَاطُسُ: «عِنْدَكُمْ حُرَّاسٌ. اِذْهَبُوا </a:t>
            </a:r>
            <a:r>
              <a:rPr lang="ar-SA" sz="3600" b="1" dirty="0" err="1"/>
              <a:t>وَٱضْبُطُوهُ</a:t>
            </a:r>
            <a:r>
              <a:rPr lang="ar-SA" sz="3600" b="1" dirty="0"/>
              <a:t> كَمَا تَعْلَمُونَ». فَمَضَوْا وَضَبَطُوا </a:t>
            </a:r>
            <a:r>
              <a:rPr lang="ar-SA" sz="3600" b="1" dirty="0" err="1"/>
              <a:t>ٱلْقَبْرَ</a:t>
            </a:r>
            <a:r>
              <a:rPr lang="ar-SA" sz="3600" b="1" dirty="0"/>
              <a:t> </a:t>
            </a:r>
            <a:r>
              <a:rPr lang="ar-SA" sz="3600" b="1" dirty="0" err="1"/>
              <a:t>بِٱلْحُرَّاسِ</a:t>
            </a:r>
            <a:r>
              <a:rPr lang="ar-SA" sz="3600" b="1" dirty="0"/>
              <a:t> وَخَتَمُوا </a:t>
            </a:r>
            <a:r>
              <a:rPr lang="ar-SA" sz="3600" b="1" dirty="0" err="1"/>
              <a:t>ٱلْحَجَرَ</a:t>
            </a:r>
            <a:r>
              <a:rPr lang="ar-SA" sz="3600" b="1" dirty="0"/>
              <a:t>.</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41066726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sur son pennage. Le Seigneur est seul pour le conduire ; point de dieu étranger avec lui. Il lui fait chevaucher les hauteurs de la terre, il le nourrit des produits des montagnes, il lui fait goûter le miel du rocher et l'huile de la pierre dure, le lait caillé des vaches et le lait des brebis avec la graisse des pâturages, les béliers, race du </a:t>
            </a:r>
            <a:r>
              <a:rPr lang="fr-FR" sz="2800" b="1" dirty="0" err="1"/>
              <a:t>Bashân</a:t>
            </a:r>
            <a:r>
              <a:rPr lang="fr-FR" sz="2800" b="1" dirty="0"/>
              <a:t>, et les boucs avec la graisse des grains du froment, et pour boisson le sang de la grappe qui fermente. Jacob a mangé, il s'est rassasié, </a:t>
            </a:r>
            <a:r>
              <a:rPr lang="fr-FR" sz="2800" b="1" dirty="0" err="1"/>
              <a:t>Yeshurûn</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هَكَذَا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وَحْدَهُ </a:t>
            </a:r>
            <a:r>
              <a:rPr lang="ar-SA" sz="3600" b="1" dirty="0" err="1">
                <a:solidFill>
                  <a:prstClr val="black"/>
                </a:solidFill>
                <a:latin typeface="Times New Roman" panose="02020603050405020304" pitchFamily="18" charset="0"/>
                <a:cs typeface="Arial" panose="020B0604020202020204" pitchFamily="34" charset="0"/>
              </a:rPr>
              <a:t>ٱقْتَادَهُ</a:t>
            </a:r>
            <a:r>
              <a:rPr lang="ar-SA" sz="3600" b="1" dirty="0">
                <a:solidFill>
                  <a:prstClr val="black"/>
                </a:solidFill>
                <a:latin typeface="Times New Roman" panose="02020603050405020304" pitchFamily="18" charset="0"/>
                <a:cs typeface="Arial" panose="020B0604020202020204" pitchFamily="34" charset="0"/>
              </a:rPr>
              <a:t> وَلَيْسَ مَعَهُ إِلَهٌ أَجْنَبِيٌّ.</a:t>
            </a:r>
            <a:r>
              <a:rPr lang="fr-FR" sz="3600" b="1" dirty="0">
                <a:solidFill>
                  <a:prstClr val="black"/>
                </a:solidFill>
                <a:latin typeface="Times New Roman" panose="02020603050405020304" pitchFamily="18" charset="0"/>
                <a:cs typeface="Arial" panose="020B0604020202020204" pitchFamily="34" charset="0"/>
              </a:rPr>
              <a:t> </a:t>
            </a:r>
            <a:r>
              <a:rPr lang="ar-AE" sz="3600" b="1" dirty="0">
                <a:solidFill>
                  <a:prstClr val="black"/>
                </a:solidFill>
                <a:latin typeface="Times New Roman" panose="02020603050405020304" pitchFamily="18" charset="0"/>
                <a:cs typeface="Arial" panose="020B0604020202020204" pitchFamily="34" charset="0"/>
              </a:rPr>
              <a:t>أَرْكَبَهُ عَلَى مُرْتَفَعَاتِ </a:t>
            </a:r>
            <a:r>
              <a:rPr lang="ar-AE" sz="3600" b="1" dirty="0" err="1">
                <a:solidFill>
                  <a:prstClr val="black"/>
                </a:solidFill>
                <a:latin typeface="Times New Roman" panose="02020603050405020304" pitchFamily="18" charset="0"/>
                <a:cs typeface="Arial" panose="020B0604020202020204" pitchFamily="34" charset="0"/>
              </a:rPr>
              <a:t>ٱلْأَرْضِ</a:t>
            </a:r>
            <a:r>
              <a:rPr lang="ar-AE" sz="3600" b="1" dirty="0">
                <a:solidFill>
                  <a:prstClr val="black"/>
                </a:solidFill>
                <a:latin typeface="Times New Roman" panose="02020603050405020304" pitchFamily="18" charset="0"/>
                <a:cs typeface="Arial" panose="020B0604020202020204" pitchFamily="34" charset="0"/>
              </a:rPr>
              <a:t> فَأَكَلَ ثِمَارَ </a:t>
            </a:r>
            <a:r>
              <a:rPr lang="ar-AE" sz="3600" b="1" dirty="0" err="1">
                <a:solidFill>
                  <a:prstClr val="black"/>
                </a:solidFill>
                <a:latin typeface="Times New Roman" panose="02020603050405020304" pitchFamily="18" charset="0"/>
                <a:cs typeface="Arial" panose="020B0604020202020204" pitchFamily="34" charset="0"/>
              </a:rPr>
              <a:t>ٱلصَّحْرَاءِ</a:t>
            </a:r>
            <a:r>
              <a:rPr lang="ar-AE" sz="3600" b="1" dirty="0">
                <a:solidFill>
                  <a:prstClr val="black"/>
                </a:solidFill>
                <a:latin typeface="Times New Roman" panose="02020603050405020304" pitchFamily="18" charset="0"/>
                <a:cs typeface="Arial" panose="020B0604020202020204" pitchFamily="34" charset="0"/>
              </a:rPr>
              <a:t>، وَأَرْضَعَهُ عَسَلًا مِنْ حَجَرٍ، وَزَيْتًا مِنْ صَوَّانِ </a:t>
            </a:r>
            <a:r>
              <a:rPr lang="ar-AE" sz="3600" b="1" dirty="0" err="1">
                <a:solidFill>
                  <a:prstClr val="black"/>
                </a:solidFill>
                <a:latin typeface="Times New Roman" panose="02020603050405020304" pitchFamily="18" charset="0"/>
                <a:cs typeface="Arial" panose="020B0604020202020204" pitchFamily="34" charset="0"/>
              </a:rPr>
              <a:t>ٱلصَّخْرِ</a:t>
            </a:r>
            <a:r>
              <a:rPr lang="ar-AE" sz="3600" b="1" dirty="0">
                <a:solidFill>
                  <a:prstClr val="black"/>
                </a:solidFill>
                <a:latin typeface="Times New Roman" panose="02020603050405020304" pitchFamily="18" charset="0"/>
                <a:cs typeface="Arial" panose="020B0604020202020204" pitchFamily="34" charset="0"/>
              </a:rPr>
              <a:t>، وَزُبْدَةَ بَقَرٍ وَلَبَنَ غَنَمٍ، مَعَ شَحْمِ خِرَافٍ وَكِبَاشٍ أَوْلَادِ بَاشَانَ، وَتُيُوسٍ مَعَ دَسَمِ لُبِّ </a:t>
            </a:r>
            <a:r>
              <a:rPr lang="ar-AE" sz="3600" b="1" dirty="0" err="1">
                <a:solidFill>
                  <a:prstClr val="black"/>
                </a:solidFill>
                <a:latin typeface="Times New Roman" panose="02020603050405020304" pitchFamily="18" charset="0"/>
                <a:cs typeface="Arial" panose="020B0604020202020204" pitchFamily="34" charset="0"/>
              </a:rPr>
              <a:t>ٱلْحِنْطَةِ</a:t>
            </a:r>
            <a:r>
              <a:rPr lang="ar-AE" sz="3600" b="1" dirty="0">
                <a:solidFill>
                  <a:prstClr val="black"/>
                </a:solidFill>
                <a:latin typeface="Times New Roman" panose="02020603050405020304" pitchFamily="18" charset="0"/>
                <a:cs typeface="Arial" panose="020B0604020202020204" pitchFamily="34" charset="0"/>
              </a:rPr>
              <a:t>، وَدَمَ </a:t>
            </a:r>
            <a:r>
              <a:rPr lang="ar-AE" sz="3600" b="1" dirty="0" err="1">
                <a:solidFill>
                  <a:prstClr val="black"/>
                </a:solidFill>
                <a:latin typeface="Times New Roman" panose="02020603050405020304" pitchFamily="18" charset="0"/>
                <a:cs typeface="Arial" panose="020B0604020202020204" pitchFamily="34" charset="0"/>
              </a:rPr>
              <a:t>ٱلْعِنَبِ</a:t>
            </a:r>
            <a:r>
              <a:rPr lang="ar-AE" sz="3600" b="1" dirty="0">
                <a:solidFill>
                  <a:prstClr val="black"/>
                </a:solidFill>
                <a:latin typeface="Times New Roman" panose="02020603050405020304" pitchFamily="18" charset="0"/>
                <a:cs typeface="Arial" panose="020B0604020202020204" pitchFamily="34" charset="0"/>
              </a:rPr>
              <a:t> شَرِبْتَهُ خَمْرًا. فَسَمِنَ يَشُورُونَ</a:t>
            </a: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lvl="0" algn="just" rtl="1">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32975410"/>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p>
          <a:p>
            <a:pPr marL="0" indent="0" algn="ctr">
              <a:buNone/>
            </a:pPr>
            <a:endParaRPr lang="fr-FR" sz="2800" b="1" dirty="0">
              <a:solidFill>
                <a:srgbClr val="C00000"/>
              </a:solidFill>
            </a:endParaRPr>
          </a:p>
          <a:p>
            <a:pPr marL="0" indent="0" algn="just">
              <a:buNone/>
            </a:pPr>
            <a:r>
              <a:rPr lang="fr-FR" sz="2800" b="1" dirty="0"/>
              <a:t>Notre Sauveur a été crucifié sur l'arbre de la croix. Deux voleurs ont été crucifiés avec Lui, un à Sa droite et l'autre à Sa gauche. Le Christ est au milieu, Il remet les péchés. Pilate a fait mettre un écriteau sur la croix au dessus de la tête de notre Sauveur et tous ceux qui passaient par là lisaient cet écriteau. Ce Jésus est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ctr" rtl="1"/>
            <a:endParaRPr lang="fr-FR" sz="3600" b="1" i="1" dirty="0">
              <a:solidFill>
                <a:srgbClr val="C00000"/>
              </a:solidFill>
              <a:latin typeface="Times New Roman" panose="02020603050405020304" pitchFamily="18" charset="0"/>
            </a:endParaRPr>
          </a:p>
          <a:p>
            <a:pPr algn="just" rtl="1"/>
            <a:r>
              <a:rPr lang="ar-SA" sz="3600" b="1" dirty="0"/>
              <a:t>صلبوا مخلصنا على خشبة الصليب وصلبوا معه لصين واحداً عن يمينه وأخر عن يساره والمسيح في وسطهما يغفر الخطايا</a:t>
            </a:r>
            <a:r>
              <a:rPr lang="fr-FR" sz="3600" b="1" dirty="0"/>
              <a:t>. </a:t>
            </a:r>
            <a:r>
              <a:rPr lang="ar-SA" sz="3600" b="1" dirty="0"/>
              <a:t>وكتب بيلاطس لوحًاً على الصليب فوق رأس مخلصنا وكل من عبر يقرأ المكتوب أن هذا هو يسوع ملك اليهود. </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62452534"/>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contrevenants dirent au gouverneur : "N'écris pas : 'c'est le Roi des Juifs', mais : Cet homme a dit : Je suis le Roi des Juifs." Pilate répondit aux juifs contrevenants : " 'Ce que j'ai écrit, je l'ai écrit. ' C'est terminé." Il a été écrit en hébreu, en latin et en grec qu'Il est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واليهود المخالفون قالوا للوالي لا تكتب هكذا أنه ملك اليهود بل أكتب أن هذا قال أنا يسوع ملك اليهود. فكلم بيلاطس اليهود المخالفين قائلاً ما كتبت قد كتبت وكمل الأمر. كتب بالعبرانية والرومية واليونانية أنه ملك اليهود</a:t>
            </a:r>
            <a:r>
              <a:rPr lang="fr-FR"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018888437"/>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la 6ème heure, à la 9ème heure, l'obscurité se fit sur toute la terre, le soleil s'obscurcit, la lune et les étoiles furent apparents en plein jour. Alors le larron à sa droite s'écria en disant : "Souviens-Toi de moi, Seigneur, quand Tu viendras dans Ton royaume." Notre Sauveur lui dit : "Aujourd'hui, tu seras avec Moi dans mon paradis."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ومن وقت الساعة السادسة إلى وقت الساعة التاسعة صارت ظلمة على الأرض كلها. الشمس اظلمت والقمر صار دماً والكواكب ظهرت في وسط النهار واللص اليمين صرخ بصوت: اذكرني يا رب متى جئت في ملكوتك. فكلمه مخلصنا أنك اليوم تكون معي في ملكوتي</a:t>
            </a:r>
            <a:r>
              <a:rPr lang="fr-FR"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1781058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l'obscurité se fit dans tout l'univers car le Roi de la création était suspendu sur la croix. Il poussa un grand cri vers Son Père et rendit l'esprit entre Ses mains. Joseph d'</a:t>
            </a:r>
            <a:r>
              <a:rPr lang="fr-FR" sz="2800" b="1" dirty="0" err="1"/>
              <a:t>Arimathie</a:t>
            </a:r>
            <a:r>
              <a:rPr lang="fr-FR" sz="2800" b="1" dirty="0"/>
              <a:t> vint trouver Pilate pour lui réclamer le corps de Jésus en disant : "donne-moi le corps de mon Seigneur Jésus pour que je l'ensevelisse, afin que Sa miséricorde me parvienne." Nicodème vint et apporta avec lui un mélange de myrrhe et d'aloès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صارت الظلمة في المسكونة من أجل ملك البرية معلق على الصليب صرخ نحو أبيه بصوت عظيم وأسلم الروح في يديه</a:t>
            </a:r>
            <a:r>
              <a:rPr lang="fr-FR" sz="3600" b="1" dirty="0"/>
              <a:t>. </a:t>
            </a:r>
            <a:r>
              <a:rPr lang="ar-SA" sz="3600" b="1" dirty="0"/>
              <a:t>جاء يوسف الرامي </a:t>
            </a:r>
            <a:r>
              <a:rPr lang="ar-SA" sz="3600" b="1" dirty="0" err="1"/>
              <a:t>ونيقوديموس</a:t>
            </a:r>
            <a:r>
              <a:rPr lang="ar-SA" sz="3600" b="1" dirty="0"/>
              <a:t> الأرخنان الأجلان جابا بخوراً وصبراً وجعلاهما على جسد الوحيد. دخل يوسف الرامي إلى بيلاطس وسأله قائلا: </a:t>
            </a:r>
            <a:r>
              <a:rPr lang="ar-SA" sz="3600" b="1" dirty="0" err="1"/>
              <a:t>أعطنى</a:t>
            </a:r>
            <a:r>
              <a:rPr lang="ar-SA" sz="3600" b="1" dirty="0"/>
              <a:t> جسد ربي يسوع لكي أدفنه لتدركني رحمته. </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312541590"/>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les mettre sur le Corps du Fils Unique. Ces deux nobles honorés ensevelirent notre Sauveur avec des linges de lin propres et recouvrirent Sa tête avec un linge ; ils versèrent les aromates sur Sa tête et le déposèrent dans un tombeau hors de la ville. Il ressuscita d'entre les morts le troisième jour et sauva le monde de ses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كفنوا مخلصنا بلفائف نقية ووجهه لفوه بمنديل افاضوا طيباً على رأسه ووضعوه في قبر خارج المدينة</a:t>
            </a:r>
            <a:r>
              <a:rPr lang="fr-FR" sz="3600" b="1" dirty="0"/>
              <a:t>. </a:t>
            </a:r>
            <a:r>
              <a:rPr lang="ar-SA" sz="3600" b="1" dirty="0"/>
              <a:t>قام من الأموات في اليوم الثالث وخلص العالم من خطاياهم</a:t>
            </a:r>
            <a:r>
              <a:rPr lang="fr-FR"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1296054931"/>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718630"/>
            <a:ext cx="5164616" cy="2800767"/>
          </a:xfrm>
          <a:prstGeom prst="rect">
            <a:avLst/>
          </a:prstGeom>
        </p:spPr>
        <p:txBody>
          <a:bodyPr wrap="square">
            <a:spAutoFit/>
          </a:bodyPr>
          <a:lstStyle/>
          <a:p>
            <a:pPr algn="just" rtl="1"/>
            <a:r>
              <a:rPr lang="ar-SA" sz="4400" b="1" dirty="0"/>
              <a:t>من أجل هذا نمجده صارخين قائلين: مبارك يا ربي يسوع لأنك </a:t>
            </a:r>
            <a:r>
              <a:rPr lang="ar-SA" sz="4400" b="1" dirty="0">
                <a:solidFill>
                  <a:srgbClr val="C00000"/>
                </a:solidFill>
              </a:rPr>
              <a:t>صُلِبتَ</a:t>
            </a:r>
            <a:r>
              <a:rPr lang="ar-SA" sz="4400" b="1" dirty="0"/>
              <a:t> وخلَّصتنا</a:t>
            </a:r>
            <a:r>
              <a:rPr lang="fr-FR" sz="4400" b="1" dirty="0"/>
              <a:t>.</a:t>
            </a:r>
          </a:p>
        </p:txBody>
      </p:sp>
      <p:sp>
        <p:nvSpPr>
          <p:cNvPr id="6" name="Rectangle 5"/>
          <p:cNvSpPr/>
          <p:nvPr/>
        </p:nvSpPr>
        <p:spPr>
          <a:xfrm>
            <a:off x="431371" y="710694"/>
            <a:ext cx="6240693" cy="2554545"/>
          </a:xfrm>
          <a:prstGeom prst="rect">
            <a:avLst/>
          </a:prstGeom>
        </p:spPr>
        <p:txBody>
          <a:bodyPr wrap="square">
            <a:spAutoFit/>
          </a:bodyPr>
          <a:lstStyle/>
          <a:p>
            <a:pPr algn="just"/>
            <a:r>
              <a:rPr lang="en-US" sz="4000" b="1" dirty="0">
                <a:latin typeface="Avva_Marcos" panose="04020500000000000000" pitchFamily="82" charset="0"/>
              </a:rPr>
              <a:t>E</a:t>
            </a:r>
            <a:r>
              <a:rPr lang="fr-FR" sz="4000" b="1" dirty="0" err="1">
                <a:latin typeface="Athanasius" pitchFamily="2" charset="0"/>
              </a:rPr>
              <a:t>qbe</a:t>
            </a:r>
            <a:r>
              <a:rPr lang="fr-FR" sz="4000" b="1" dirty="0">
                <a:latin typeface="Athanasius" pitchFamily="2" charset="0"/>
              </a:rPr>
              <a:t> </a:t>
            </a:r>
            <a:r>
              <a:rPr lang="fr-FR" sz="4000" b="1" dirty="0" err="1">
                <a:latin typeface="Athanasius" pitchFamily="2" charset="0"/>
              </a:rPr>
              <a:t>vai</a:t>
            </a:r>
            <a:r>
              <a:rPr lang="fr-FR" sz="4000" b="1" dirty="0">
                <a:latin typeface="Athanasius" pitchFamily="2" charset="0"/>
              </a:rPr>
              <a:t> </a:t>
            </a:r>
            <a:r>
              <a:rPr lang="fr-FR" sz="4000" b="1" dirty="0" err="1">
                <a:latin typeface="Athanasius" pitchFamily="2" charset="0"/>
              </a:rPr>
              <a:t>ten</a:t>
            </a:r>
            <a:r>
              <a:rPr lang="fr-FR" sz="4000" b="1" dirty="0">
                <a:latin typeface="Athanasius" pitchFamily="2" charset="0"/>
              </a:rPr>
              <a:t>;`</a:t>
            </a:r>
            <a:r>
              <a:rPr lang="fr-FR" sz="4000" b="1" dirty="0" err="1">
                <a:latin typeface="Athanasius" pitchFamily="2" charset="0"/>
              </a:rPr>
              <a:t>wounaf</a:t>
            </a:r>
            <a:r>
              <a:rPr lang="fr-FR" sz="4000" b="1" dirty="0">
                <a:latin typeface="Athanasius" pitchFamily="2" charset="0"/>
              </a:rPr>
              <a:t> &gt; </a:t>
            </a:r>
            <a:r>
              <a:rPr lang="fr-FR" sz="4000" b="1" dirty="0" err="1">
                <a:latin typeface="Athanasius" pitchFamily="2" charset="0"/>
              </a:rPr>
              <a:t>tenw</a:t>
            </a:r>
            <a:r>
              <a:rPr lang="fr-FR" sz="4000" b="1" dirty="0">
                <a:latin typeface="Athanasius" pitchFamily="2" charset="0"/>
              </a:rPr>
              <a:t>] `</a:t>
            </a:r>
            <a:r>
              <a:rPr lang="fr-FR" sz="4000" b="1" dirty="0" err="1">
                <a:latin typeface="Athanasius" pitchFamily="2" charset="0"/>
              </a:rPr>
              <a:t>ebol</a:t>
            </a:r>
            <a:r>
              <a:rPr lang="fr-FR" sz="4000" b="1" dirty="0">
                <a:latin typeface="Athanasius" pitchFamily="2" charset="0"/>
              </a:rPr>
              <a:t> </a:t>
            </a:r>
            <a:r>
              <a:rPr lang="fr-FR" sz="4000" b="1" dirty="0" err="1">
                <a:latin typeface="Athanasius" pitchFamily="2" charset="0"/>
              </a:rPr>
              <a:t>enjw</a:t>
            </a:r>
            <a:r>
              <a:rPr lang="fr-FR" sz="4000" b="1" dirty="0">
                <a:latin typeface="Athanasius" pitchFamily="2" charset="0"/>
              </a:rPr>
              <a:t> `</a:t>
            </a:r>
            <a:r>
              <a:rPr lang="fr-FR" sz="4000" b="1" dirty="0" err="1">
                <a:latin typeface="Athanasius" pitchFamily="2" charset="0"/>
              </a:rPr>
              <a:t>mmoc</a:t>
            </a:r>
            <a:r>
              <a:rPr lang="fr-FR" sz="4000" b="1" dirty="0">
                <a:latin typeface="Athanasius" pitchFamily="2" charset="0"/>
              </a:rPr>
              <a:t> &gt; je `</a:t>
            </a:r>
            <a:r>
              <a:rPr lang="fr-FR" sz="4000" b="1" dirty="0" err="1">
                <a:latin typeface="Athanasius" pitchFamily="2" charset="0"/>
              </a:rPr>
              <a:t>k`cmarwout</a:t>
            </a:r>
            <a:r>
              <a:rPr lang="fr-FR" sz="4000" b="1" dirty="0">
                <a:latin typeface="Athanasius" pitchFamily="2" charset="0"/>
              </a:rPr>
              <a:t> `</a:t>
            </a:r>
            <a:r>
              <a:rPr lang="fr-FR" sz="4000" b="1" dirty="0" err="1">
                <a:latin typeface="Athanasius" pitchFamily="2" charset="0"/>
              </a:rPr>
              <a:t>wPa</a:t>
            </a:r>
            <a:r>
              <a:rPr lang="fr-FR" sz="4000" b="1" dirty="0">
                <a:latin typeface="Athanasius" pitchFamily="2" charset="0"/>
              </a:rPr>
              <a:t>_ </a:t>
            </a:r>
            <a:r>
              <a:rPr lang="fr-FR" sz="4000" b="1" dirty="0" err="1">
                <a:latin typeface="Athanasius" pitchFamily="2" charset="0"/>
              </a:rPr>
              <a:t>Ihc</a:t>
            </a:r>
            <a:r>
              <a:rPr lang="fr-FR" sz="4000" b="1" dirty="0">
                <a:latin typeface="Athanasius" pitchFamily="2" charset="0"/>
              </a:rPr>
              <a:t>? &gt; je </a:t>
            </a:r>
            <a:r>
              <a:rPr lang="fr-FR" sz="4000" b="1" dirty="0" err="1">
                <a:solidFill>
                  <a:srgbClr val="C00000"/>
                </a:solidFill>
                <a:latin typeface="Athanasius" pitchFamily="2" charset="0"/>
              </a:rPr>
              <a:t>aua</a:t>
            </a:r>
            <a:r>
              <a:rPr lang="fr-FR" sz="4000" b="1" dirty="0">
                <a:solidFill>
                  <a:srgbClr val="C00000"/>
                </a:solidFill>
                <a:latin typeface="Athanasius" pitchFamily="2" charset="0"/>
              </a:rPr>
              <a:t>]k</a:t>
            </a:r>
            <a:r>
              <a:rPr lang="fr-FR" sz="4000" b="1" dirty="0">
                <a:latin typeface="Athanasius" pitchFamily="2" charset="0"/>
              </a:rPr>
              <a:t> </a:t>
            </a:r>
            <a:r>
              <a:rPr lang="fr-FR" sz="4000" b="1" dirty="0" err="1">
                <a:latin typeface="Athanasius" pitchFamily="2" charset="0"/>
              </a:rPr>
              <a:t>akcw</a:t>
            </a:r>
            <a:r>
              <a:rPr lang="fr-FR" sz="4000" b="1" dirty="0">
                <a:latin typeface="Athanasius" pitchFamily="2" charset="0"/>
              </a:rPr>
              <a:t>; `</a:t>
            </a:r>
            <a:r>
              <a:rPr lang="fr-FR" sz="4000" b="1" dirty="0" err="1">
                <a:latin typeface="Athanasius" pitchFamily="2" charset="0"/>
              </a:rPr>
              <a:t>mmon</a:t>
            </a:r>
            <a:r>
              <a:rPr lang="fr-FR" sz="4000" b="1" dirty="0">
                <a:latin typeface="Athanasius" pitchFamily="2" charset="0"/>
              </a:rPr>
              <a:t>.</a:t>
            </a:r>
          </a:p>
        </p:txBody>
      </p:sp>
      <p:sp>
        <p:nvSpPr>
          <p:cNvPr id="7" name="Rectangle 6"/>
          <p:cNvSpPr/>
          <p:nvPr/>
        </p:nvSpPr>
        <p:spPr>
          <a:xfrm>
            <a:off x="335361" y="4082296"/>
            <a:ext cx="11449271" cy="2062103"/>
          </a:xfrm>
          <a:prstGeom prst="rect">
            <a:avLst/>
          </a:prstGeom>
        </p:spPr>
        <p:txBody>
          <a:bodyPr wrap="square">
            <a:spAutoFit/>
          </a:bodyPr>
          <a:lstStyle/>
          <a:p>
            <a:pPr algn="ctr"/>
            <a:r>
              <a:rPr lang="fr-FR" sz="3200" b="1" dirty="0"/>
              <a:t>C’est pourquoi nous le glorifions</a:t>
            </a:r>
          </a:p>
          <a:p>
            <a:pPr algn="ctr"/>
            <a:r>
              <a:rPr lang="fr-FR" sz="3200" b="1" dirty="0"/>
              <a:t>En clamant et disant</a:t>
            </a:r>
          </a:p>
          <a:p>
            <a:pPr algn="ctr"/>
            <a:r>
              <a:rPr lang="fr-FR" sz="3200" b="1" dirty="0"/>
              <a:t>Béni sois-tu Seigneur Jésus,</a:t>
            </a:r>
          </a:p>
          <a:p>
            <a:pPr algn="ctr"/>
            <a:r>
              <a:rPr lang="fr-FR" sz="3200" b="1" dirty="0"/>
              <a:t>Car tu fus </a:t>
            </a:r>
            <a:r>
              <a:rPr lang="fr-FR" sz="3200" b="1" dirty="0">
                <a:solidFill>
                  <a:srgbClr val="C00000"/>
                </a:solidFill>
              </a:rPr>
              <a:t>crucifié</a:t>
            </a:r>
            <a:r>
              <a:rPr lang="fr-FR" sz="3200" b="1" dirty="0"/>
              <a:t> et nous sauvas</a:t>
            </a:r>
            <a:endParaRPr lang="fr-FR" sz="3000" b="1" dirty="0">
              <a:latin typeface="Book Antiqua" pitchFamily="18" charset="0"/>
            </a:endParaRPr>
          </a:p>
        </p:txBody>
      </p:sp>
    </p:spTree>
    <p:extLst>
      <p:ext uri="{BB962C8B-B14F-4D97-AF65-F5344CB8AC3E}">
        <p14:creationId xmlns:p14="http://schemas.microsoft.com/office/powerpoint/2010/main" val="509652106"/>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186811036"/>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22244015"/>
      </p:ext>
    </p:extLst>
  </p:cSld>
  <p:clrMapOvr>
    <a:masterClrMapping/>
  </p:clrMapOvr>
  <p:transition/>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3564076094"/>
              </p:ext>
            </p:extLst>
          </p:nvPr>
        </p:nvGraphicFramePr>
        <p:xfrm>
          <a:off x="407368" y="548680"/>
          <a:ext cx="11305251" cy="6030664"/>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1296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optic1" pitchFamily="2" charset="0"/>
                          <a:cs typeface="Arial" charset="0"/>
                        </a:rPr>
                        <a:t>Qen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P,#c</a:t>
                      </a:r>
                      <a:r>
                        <a:rPr kumimoji="0" lang="en-US" sz="1800" b="1" i="0" u="none" strike="noStrike" cap="none" normalizeH="0" baseline="0" dirty="0">
                          <a:ln>
                            <a:noFill/>
                          </a:ln>
                          <a:solidFill>
                            <a:schemeClr val="tx1"/>
                          </a:solidFill>
                          <a:effectLst/>
                          <a:latin typeface="Coptic1" pitchFamily="2" charset="0"/>
                          <a:cs typeface="Arial" charset="0"/>
                        </a:rPr>
                        <a:t># I/#</a:t>
                      </a:r>
                      <a:r>
                        <a:rPr kumimoji="0" lang="en-US" sz="1800" b="1" i="0" u="none" strike="noStrike" cap="none" normalizeH="0" baseline="0" dirty="0" err="1">
                          <a:ln>
                            <a:noFill/>
                          </a:ln>
                          <a:solidFill>
                            <a:schemeClr val="tx1"/>
                          </a:solidFill>
                          <a:effectLst/>
                          <a:latin typeface="Coptic1" pitchFamily="2" charset="0"/>
                          <a:cs typeface="Arial" charset="0"/>
                        </a:rPr>
                        <a:t>c#</a:t>
                      </a:r>
                      <a:r>
                        <a:rPr kumimoji="0" lang="en-US" sz="1800" b="1" i="0" u="none" strike="noStrike" cap="none" normalizeH="0" baseline="0" dirty="0">
                          <a:ln>
                            <a:noFill/>
                          </a:ln>
                          <a:solidFill>
                            <a:schemeClr val="tx1"/>
                          </a:solidFill>
                          <a:effectLst/>
                          <a:latin typeface="Coptic1" pitchFamily="2" charset="0"/>
                          <a:cs typeface="Arial" charset="0"/>
                        </a:rPr>
                        <a:t> pen[</a:t>
                      </a:r>
                      <a:r>
                        <a:rPr kumimoji="0" lang="en-US" sz="1800" b="1" i="0" u="none" strike="noStrike" cap="none" normalizeH="0" baseline="0" dirty="0" err="1">
                          <a:ln>
                            <a:noFill/>
                          </a:ln>
                          <a:solidFill>
                            <a:schemeClr val="tx1"/>
                          </a:solidFill>
                          <a:effectLst/>
                          <a:latin typeface="Coptic1" pitchFamily="2" charset="0"/>
                          <a:cs typeface="Arial" charset="0"/>
                        </a:rPr>
                        <a:t>oic</a:t>
                      </a:r>
                      <a:endParaRPr kumimoji="0" lang="en-US" sz="1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Par le Christ Jesus notre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بالمسيح يسوع ربنا</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5461814"/>
                  </a:ext>
                </a:extLst>
              </a:tr>
              <a:tr h="15121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optic1" pitchFamily="2" charset="0"/>
                          <a:cs typeface="Arial" charset="0"/>
                        </a:rPr>
                        <a:t>Tac </a:t>
                      </a:r>
                      <a:r>
                        <a:rPr kumimoji="0" lang="en-US" sz="1800" b="1" i="0" u="none" strike="noStrike" cap="none" normalizeH="0" baseline="0" dirty="0" err="1">
                          <a:ln>
                            <a:noFill/>
                          </a:ln>
                          <a:solidFill>
                            <a:schemeClr val="tx1"/>
                          </a:solidFill>
                          <a:effectLst/>
                          <a:latin typeface="Coptic1" pitchFamily="2" charset="0"/>
                          <a:cs typeface="Arial" charset="0"/>
                        </a:rPr>
                        <a:t>kevalac</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u~mwn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tw</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Kuriw</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k~linate</a:t>
                      </a:r>
                      <a:endParaRPr kumimoji="0" lang="en-US" sz="1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Inclinez vos têtes devant Le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algn="ctr"/>
                      <a:r>
                        <a:rPr lang="ar-SA" sz="2400" b="0" kern="1200" dirty="0">
                          <a:solidFill>
                            <a:schemeClr val="tx1"/>
                          </a:solidFill>
                          <a:effectLst/>
                          <a:latin typeface="+mn-lt"/>
                          <a:ea typeface="+mn-ea"/>
                          <a:cs typeface="+mn-cs"/>
                        </a:rPr>
                        <a:t>احنوا رؤوسكم للرب.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898481"/>
                  </a:ext>
                </a:extLst>
              </a:tr>
              <a:tr h="1368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optic1" pitchFamily="2" charset="0"/>
                          <a:cs typeface="Arial" charset="0"/>
                        </a:rPr>
                        <a:t>Enwpion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cou</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Kurie</a:t>
                      </a:r>
                      <a:endParaRPr kumimoji="0" lang="en-US" sz="1800" b="1" i="1" u="none" strike="noStrike" cap="none" normalizeH="0" baseline="0" dirty="0">
                        <a:ln>
                          <a:noFill/>
                        </a:ln>
                        <a:solidFill>
                          <a:schemeClr val="tx1"/>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000" b="1" kern="1200" dirty="0">
                          <a:solidFill>
                            <a:schemeClr val="dk1"/>
                          </a:solidFill>
                          <a:effectLst/>
                          <a:latin typeface="+mn-lt"/>
                          <a:ea typeface="+mn-ea"/>
                          <a:cs typeface="+mn-cs"/>
                        </a:rPr>
                        <a:t>Devant Toi,  Seigneur.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2400" b="1" kern="1200" dirty="0">
                        <a:solidFill>
                          <a:srgbClr val="C00000"/>
                        </a:solidFill>
                        <a:effectLst/>
                        <a:latin typeface="+mn-lt"/>
                        <a:ea typeface="+mn-ea"/>
                        <a:cs typeface="+mn-cs"/>
                      </a:endParaRPr>
                    </a:p>
                    <a:p>
                      <a:pPr algn="ctr"/>
                      <a:r>
                        <a:rPr lang="ar-SA" sz="2400" b="0" kern="1200" dirty="0">
                          <a:solidFill>
                            <a:schemeClr val="dk1"/>
                          </a:solidFill>
                          <a:effectLst/>
                          <a:latin typeface="+mn-lt"/>
                          <a:ea typeface="+mn-ea"/>
                          <a:cs typeface="+mn-cs"/>
                        </a:rPr>
                        <a:t>بالمسيح يسوع ربنا</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2424180"/>
                  </a:ext>
                </a:extLst>
              </a:tr>
              <a:tr h="185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Pidi`akwn</a:t>
                      </a:r>
                      <a:endParaRPr lang="fr-FR" sz="2000" b="1" kern="1200" dirty="0">
                        <a:solidFill>
                          <a:srgbClr val="C00000"/>
                        </a:solidFill>
                        <a:latin typeface="CS Avva Shenouda" panose="020B7200000000000000"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chemeClr val="tx1"/>
                          </a:solidFill>
                          <a:effectLst/>
                          <a:latin typeface="Coptic1" pitchFamily="2" charset="0"/>
                          <a:cs typeface="Arial" charset="0"/>
                        </a:rPr>
                        <a:t>Proc,wmen</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Yeou</a:t>
                      </a:r>
                      <a:r>
                        <a:rPr kumimoji="0" lang="en-US" sz="1800" b="1" i="0" u="none" strike="noStrike" cap="none" normalizeH="0" baseline="0" dirty="0">
                          <a:ln>
                            <a:noFill/>
                          </a:ln>
                          <a:solidFill>
                            <a:schemeClr val="tx1"/>
                          </a:solidFill>
                          <a:effectLst/>
                          <a:latin typeface="Coptic1" pitchFamily="2" charset="0"/>
                          <a:cs typeface="Arial" charset="0"/>
                        </a:rPr>
                        <a:t> meta </a:t>
                      </a:r>
                      <a:r>
                        <a:rPr kumimoji="0" lang="en-US" sz="1800" b="1" i="0" u="none" strike="noStrike" cap="none" normalizeH="0" baseline="0" dirty="0" err="1">
                          <a:ln>
                            <a:noFill/>
                          </a:ln>
                          <a:solidFill>
                            <a:schemeClr val="tx1"/>
                          </a:solidFill>
                          <a:effectLst/>
                          <a:latin typeface="Coptic1" pitchFamily="2" charset="0"/>
                          <a:cs typeface="Arial" charset="0"/>
                        </a:rPr>
                        <a:t>vobou</a:t>
                      </a:r>
                      <a:r>
                        <a:rPr kumimoji="0" lang="en-US" sz="1800" b="1" i="0" u="none" strike="noStrike" cap="none" normalizeH="0" baseline="0" dirty="0">
                          <a:ln>
                            <a:noFill/>
                          </a:ln>
                          <a:solidFill>
                            <a:schemeClr val="tx1"/>
                          </a:solidFill>
                          <a:effectLst/>
                          <a:latin typeface="Coptic1" pitchFamily="2" charset="0"/>
                          <a:cs typeface="Arial" charset="0"/>
                        </a:rPr>
                        <a:t>: </a:t>
                      </a:r>
                      <a:r>
                        <a:rPr kumimoji="0" lang="en-US" sz="1800" b="1" i="0" u="none" strike="noStrike" cap="none" normalizeH="0" baseline="0" dirty="0" err="1">
                          <a:ln>
                            <a:noFill/>
                          </a:ln>
                          <a:solidFill>
                            <a:schemeClr val="tx1"/>
                          </a:solidFill>
                          <a:effectLst/>
                          <a:latin typeface="Coptic1" pitchFamily="2" charset="0"/>
                          <a:cs typeface="Arial" charset="0"/>
                        </a:rPr>
                        <a:t>a~m</a:t>
                      </a:r>
                      <a:r>
                        <a:rPr kumimoji="0" lang="en-US" sz="1800" b="1" i="0" u="none" strike="noStrike" cap="none" normalizeH="0" baseline="0" dirty="0">
                          <a:ln>
                            <a:noFill/>
                          </a:ln>
                          <a:solidFill>
                            <a:schemeClr val="tx1"/>
                          </a:solidFill>
                          <a:effectLst/>
                          <a:latin typeface="Coptic1" pitchFamily="2" charset="0"/>
                          <a:cs typeface="Arial" charset="0"/>
                        </a:rPr>
                        <a:t>/n.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kern="1200" dirty="0">
                          <a:solidFill>
                            <a:srgbClr val="C00000"/>
                          </a:solidFill>
                          <a:latin typeface="+mn-lt"/>
                          <a:ea typeface="+mn-ea"/>
                          <a:cs typeface="+mn-cs"/>
                        </a:rPr>
                        <a:t>Le diacre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effectLst/>
                          <a:latin typeface="+mn-lt"/>
                          <a:ea typeface="+mn-ea"/>
                          <a:cs typeface="+mn-cs"/>
                        </a:rPr>
                        <a:t>Soyons attentifs dans la crainte de Dieu. Amen.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الشماس</a:t>
                      </a:r>
                      <a:endParaRPr lang="fr-FR" sz="3000" b="1" kern="1200" dirty="0">
                        <a:solidFill>
                          <a:srgbClr val="C00000"/>
                        </a:solidFill>
                        <a:effectLst/>
                        <a:latin typeface="+mn-lt"/>
                        <a:ea typeface="+mn-ea"/>
                        <a:cs typeface="+mn-cs"/>
                      </a:endParaRPr>
                    </a:p>
                    <a:p>
                      <a:pPr marL="0" marR="0" lvl="0" indent="0" algn="ctr" defTabSz="914400" rtl="1" eaLnBrk="1" fontAlgn="base" latinLnBrk="0" hangingPunct="1">
                        <a:lnSpc>
                          <a:spcPct val="100000"/>
                        </a:lnSpc>
                        <a:spcBef>
                          <a:spcPct val="20000"/>
                        </a:spcBef>
                        <a:spcAft>
                          <a:spcPct val="0"/>
                        </a:spcAft>
                        <a:buClrTx/>
                        <a:buSzTx/>
                        <a:buFontTx/>
                        <a:buNone/>
                        <a:tabLst/>
                      </a:pPr>
                      <a:r>
                        <a:rPr lang="ar-SA" sz="2400" b="0" kern="1200" dirty="0">
                          <a:solidFill>
                            <a:schemeClr val="dk1"/>
                          </a:solidFill>
                          <a:effectLst/>
                          <a:latin typeface="+mn-lt"/>
                          <a:ea typeface="+mn-ea"/>
                          <a:cs typeface="+mn-cs"/>
                        </a:rPr>
                        <a:t>انصتوا بخوف الله. آمين</a:t>
                      </a:r>
                      <a:endParaRPr kumimoji="0" lang="en-US" sz="2400" b="1" i="0" u="none" strike="noStrike" cap="none" normalizeH="0" baseline="0" dirty="0">
                        <a:ln>
                          <a:noFill/>
                        </a:ln>
                        <a:solidFill>
                          <a:schemeClr val="tx1"/>
                        </a:solidFill>
                        <a:effectLst/>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2459841"/>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2030714772"/>
              </p:ext>
            </p:extLst>
          </p:nvPr>
        </p:nvGraphicFramePr>
        <p:xfrm>
          <a:off x="407368" y="548680"/>
          <a:ext cx="11305251" cy="382520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1904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a:solidFill>
                            <a:srgbClr val="C00000"/>
                          </a:solidFill>
                          <a:latin typeface="CS Avva Shenouda" panose="020B7200000000000000" pitchFamily="34" charset="0"/>
                        </a:rPr>
                        <a:t>Piouyb</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a:solidFill>
                            <a:schemeClr val="dk1"/>
                          </a:solidFill>
                          <a:effectLst/>
                          <a:latin typeface="CS Avva Shenouda" panose="020B7200000000000000" pitchFamily="34" charset="0"/>
                          <a:ea typeface="+mn-ea"/>
                          <a:cs typeface="+mn-cs"/>
                        </a:rPr>
                        <a:t>Iryny paci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r>
                        <a:rPr lang="fr-FR" sz="2800" b="1" kern="1200" dirty="0">
                          <a:solidFill>
                            <a:schemeClr val="dk1"/>
                          </a:solidFill>
                          <a:effectLst/>
                          <a:latin typeface="+mn-lt"/>
                          <a:ea typeface="+mn-ea"/>
                          <a:cs typeface="+mn-cs"/>
                        </a:rPr>
                        <a:t>La Paix soit avec vous</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a:solidFill>
                            <a:srgbClr val="C00000"/>
                          </a:solidFill>
                          <a:effectLst/>
                          <a:latin typeface="+mn-lt"/>
                          <a:ea typeface="+mn-ea"/>
                          <a:cs typeface="+mn-cs"/>
                        </a:rPr>
                        <a:t>الكاهن</a:t>
                      </a:r>
                      <a:endParaRPr lang="fr-FR" sz="3000" b="1" kern="1200">
                        <a:solidFill>
                          <a:srgbClr val="C00000"/>
                        </a:solidFill>
                        <a:effectLst/>
                        <a:latin typeface="+mn-lt"/>
                        <a:ea typeface="+mn-ea"/>
                        <a:cs typeface="+mn-cs"/>
                      </a:endParaRPr>
                    </a:p>
                    <a:p>
                      <a:pPr algn="ctr"/>
                      <a:r>
                        <a:rPr lang="ar-SA" sz="3200" b="1" kern="1200">
                          <a:solidFill>
                            <a:schemeClr val="dk1"/>
                          </a:solidFill>
                          <a:effectLst/>
                          <a:latin typeface="+mn-lt"/>
                          <a:ea typeface="+mn-ea"/>
                          <a:cs typeface="+mn-cs"/>
                        </a:rPr>
                        <a:t>السلام لجميعكم</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kern="1200" dirty="0" err="1">
                          <a:solidFill>
                            <a:schemeClr val="dk1"/>
                          </a:solidFill>
                          <a:effectLst/>
                          <a:latin typeface="CS Avva Shenouda" panose="020B7200000000000000" pitchFamily="34" charset="0"/>
                          <a:ea typeface="+mn-ea"/>
                          <a:cs typeface="+mn-cs"/>
                        </a:rPr>
                        <a:t>Ke</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tw</a:t>
                      </a:r>
                      <a:r>
                        <a:rPr lang="fr-FR" sz="2400" b="1" kern="1200" dirty="0">
                          <a:solidFill>
                            <a:schemeClr val="dk1"/>
                          </a:solidFill>
                          <a:effectLst/>
                          <a:latin typeface="CS Avva Shenouda" panose="020B7200000000000000" pitchFamily="34" charset="0"/>
                          <a:ea typeface="+mn-ea"/>
                          <a:cs typeface="+mn-cs"/>
                        </a:rPr>
                        <a:t> `</a:t>
                      </a:r>
                      <a:r>
                        <a:rPr lang="fr-FR" sz="2400" b="1" kern="1200" dirty="0" err="1">
                          <a:solidFill>
                            <a:schemeClr val="dk1"/>
                          </a:solidFill>
                          <a:effectLst/>
                          <a:latin typeface="CS Avva Shenouda" panose="020B7200000000000000" pitchFamily="34" charset="0"/>
                          <a:ea typeface="+mn-ea"/>
                          <a:cs typeface="+mn-cs"/>
                        </a:rPr>
                        <a:t>pneumati</a:t>
                      </a:r>
                      <a:r>
                        <a:rPr lang="fr-FR" sz="2400" b="1" kern="1200" dirty="0">
                          <a:solidFill>
                            <a:schemeClr val="dk1"/>
                          </a:solidFill>
                          <a:effectLst/>
                          <a:latin typeface="CS Avva Shenouda" panose="020B7200000000000000" pitchFamily="34" charset="0"/>
                          <a:ea typeface="+mn-ea"/>
                          <a:cs typeface="+mn-cs"/>
                        </a:rPr>
                        <a:t> cou</a:t>
                      </a:r>
                      <a:endParaRPr lang="fr-FR" sz="36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Et avec votre esprit</a:t>
                      </a:r>
                      <a:endParaRPr lang="fr-FR" sz="40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algn="ctr"/>
                      <a:r>
                        <a:rPr lang="ar-SA" sz="3200" b="1" kern="1200" dirty="0">
                          <a:solidFill>
                            <a:schemeClr val="dk1"/>
                          </a:solidFill>
                          <a:effectLst/>
                          <a:latin typeface="+mn-lt"/>
                          <a:ea typeface="+mn-ea"/>
                          <a:cs typeface="+mn-cs"/>
                        </a:rPr>
                        <a:t>ولروحك أيضا</a:t>
                      </a:r>
                      <a:endParaRPr lang="fr-FR" sz="32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4037302450"/>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570716670"/>
              </p:ext>
            </p:extLst>
          </p:nvPr>
        </p:nvGraphicFramePr>
        <p:xfrm>
          <a:off x="407368" y="548680"/>
          <a:ext cx="11305251" cy="51816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643898362"/>
                    </a:ext>
                  </a:extLst>
                </a:gridCol>
                <a:gridCol w="5616619">
                  <a:extLst>
                    <a:ext uri="{9D8B030D-6E8A-4147-A177-3AD203B41FA5}">
                      <a16:colId xmlns:a16="http://schemas.microsoft.com/office/drawing/2014/main" val="2709813572"/>
                    </a:ext>
                  </a:extLst>
                </a:gridCol>
              </a:tblGrid>
              <a:tr h="370840">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846615821"/>
              </p:ext>
            </p:extLst>
          </p:nvPr>
        </p:nvGraphicFramePr>
        <p:xfrm>
          <a:off x="435402" y="1235928"/>
          <a:ext cx="11277213" cy="5245200"/>
        </p:xfrm>
        <a:graphic>
          <a:graphicData uri="http://schemas.openxmlformats.org/drawingml/2006/table">
            <a:tbl>
              <a:tblPr firstRow="1" bandRow="1">
                <a:tableStyleId>{5C22544A-7EE6-4342-B048-85BDC9FD1C3A}</a:tableStyleId>
              </a:tblPr>
              <a:tblGrid>
                <a:gridCol w="5660598">
                  <a:extLst>
                    <a:ext uri="{9D8B030D-6E8A-4147-A177-3AD203B41FA5}">
                      <a16:colId xmlns:a16="http://schemas.microsoft.com/office/drawing/2014/main" val="4000093288"/>
                    </a:ext>
                  </a:extLst>
                </a:gridCol>
                <a:gridCol w="5616615">
                  <a:extLst>
                    <a:ext uri="{9D8B030D-6E8A-4147-A177-3AD203B41FA5}">
                      <a16:colId xmlns:a16="http://schemas.microsoft.com/office/drawing/2014/main" val="3812654652"/>
                    </a:ext>
                  </a:extLst>
                </a:gridCol>
              </a:tblGrid>
              <a:tr h="514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lang="fr-CA" sz="2200" b="1" kern="1200" dirty="0">
                          <a:solidFill>
                            <a:schemeClr val="tx1"/>
                          </a:solidFill>
                          <a:latin typeface="+mn-lt"/>
                          <a:ea typeface="+mn-ea"/>
                          <a:cs typeface="+mn-cs"/>
                        </a:rPr>
                        <a:t>O Maître Seigneur Jésus Christ Fils unique de Dieu et Logos du Père qui nous a délié de tous les liens du péché par Sa souffrance salvatrice et vivifiante, qui a soufflé sur le visage de Ses saints disciples et  purs apôtres, en leur disant: “Recevez L’Esprit Saint.  Ceux à qui vous pardonnerez les péchés, ils leur seront pardonnés, et ceux à qui vous les retiendrez, ils leur seront retenus.” Toi, encore maintenant, notre Seigneur par l’intermédiaire de Tes purs apôtres Tu as accordé en tout temps à ceux qui œuvrent dans le sacerdoce de Ton église sainte de pardonner les péchés sur terre et de lier et délier tous les liens du mal. </a:t>
                      </a:r>
                      <a:endParaRPr kumimoji="0" lang="en-US" sz="22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800" b="1" i="0" u="none" strike="noStrike" cap="none" normalizeH="0" baseline="0" dirty="0">
                          <a:ln>
                            <a:noFill/>
                          </a:ln>
                          <a:solidFill>
                            <a:schemeClr val="tx1"/>
                          </a:solidFill>
                          <a:effectLst/>
                          <a:latin typeface="Arial" charset="0"/>
                          <a:cs typeface="Arial" charset="0"/>
                        </a:rPr>
                        <a:t>أيها السيد الرب يسوع المسيح ابن الله الوحيد وكلمة الآب الذى قطع كل </a:t>
                      </a:r>
                      <a:r>
                        <a:rPr kumimoji="0" lang="ar-EG" sz="2800" b="1" i="0" u="none" strike="noStrike" cap="none" normalizeH="0" baseline="0" dirty="0" err="1">
                          <a:ln>
                            <a:noFill/>
                          </a:ln>
                          <a:solidFill>
                            <a:schemeClr val="tx1"/>
                          </a:solidFill>
                          <a:effectLst/>
                          <a:latin typeface="Arial" charset="0"/>
                          <a:cs typeface="Arial" charset="0"/>
                        </a:rPr>
                        <a:t>رباطات</a:t>
                      </a:r>
                      <a:r>
                        <a:rPr kumimoji="0" lang="ar-EG" sz="2800" b="1" i="0" u="none" strike="noStrike" cap="none" normalizeH="0" baseline="0" dirty="0">
                          <a:ln>
                            <a:noFill/>
                          </a:ln>
                          <a:solidFill>
                            <a:schemeClr val="tx1"/>
                          </a:solidFill>
                          <a:effectLst/>
                          <a:latin typeface="Arial" charset="0"/>
                          <a:cs typeface="Arial" charset="0"/>
                        </a:rPr>
                        <a:t> خطايانا من قبل آلامه المخلصة </a:t>
                      </a:r>
                      <a:r>
                        <a:rPr kumimoji="0" lang="ar-EG" sz="2800" b="1" i="0" u="none" strike="noStrike" cap="none" normalizeH="0" baseline="0" dirty="0" err="1">
                          <a:ln>
                            <a:noFill/>
                          </a:ln>
                          <a:solidFill>
                            <a:schemeClr val="tx1"/>
                          </a:solidFill>
                          <a:effectLst/>
                          <a:latin typeface="Arial" charset="0"/>
                          <a:cs typeface="Arial" charset="0"/>
                        </a:rPr>
                        <a:t>المحيية</a:t>
                      </a:r>
                      <a:r>
                        <a:rPr kumimoji="0" lang="ar-EG" sz="2800" b="1" i="0" u="none" strike="noStrike" cap="none" normalizeH="0" baseline="0" dirty="0">
                          <a:ln>
                            <a:noFill/>
                          </a:ln>
                          <a:solidFill>
                            <a:schemeClr val="tx1"/>
                          </a:solidFill>
                          <a:effectLst/>
                          <a:latin typeface="Arial" charset="0"/>
                          <a:cs typeface="Arial" charset="0"/>
                        </a:rPr>
                        <a:t>٬ الذى نفخ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وجه تلاميذه القديسين ورسله الأطهار وقال لهم اقبلوا الروح القدس من غفرتم خطاياهم غُفرت</a:t>
                      </a:r>
                      <a:r>
                        <a:rPr kumimoji="0" lang="en-US" sz="2800" b="1" i="0" u="none" strike="noStrike" cap="none" normalizeH="0" baseline="0" dirty="0">
                          <a:ln>
                            <a:noFill/>
                          </a:ln>
                          <a:solidFill>
                            <a:srgbClr val="FFFF99"/>
                          </a:solidFill>
                          <a:effectLst/>
                          <a:latin typeface="Arial" charset="0"/>
                          <a:cs typeface="Arial" charset="0"/>
                        </a:rPr>
                        <a:t> </a:t>
                      </a:r>
                      <a:r>
                        <a:rPr kumimoji="0" lang="ar-EG" sz="2800" b="1" i="0" u="none" strike="noStrike" cap="none" normalizeH="0" baseline="0" dirty="0">
                          <a:ln>
                            <a:noFill/>
                          </a:ln>
                          <a:solidFill>
                            <a:schemeClr val="tx1"/>
                          </a:solidFill>
                          <a:effectLst/>
                          <a:latin typeface="Arial" charset="0"/>
                          <a:cs typeface="Arial" charset="0"/>
                        </a:rPr>
                        <a:t>ومن أمسكتموها عليهم أمسكت . أنت الآن </a:t>
                      </a:r>
                      <a:r>
                        <a:rPr kumimoji="0" lang="ar-EG" sz="2800" b="1" i="0" u="none" strike="noStrike" cap="none" normalizeH="0" baseline="0" dirty="0" err="1">
                          <a:ln>
                            <a:noFill/>
                          </a:ln>
                          <a:solidFill>
                            <a:schemeClr val="tx1"/>
                          </a:solidFill>
                          <a:effectLst/>
                          <a:latin typeface="Arial" charset="0"/>
                          <a:cs typeface="Arial" charset="0"/>
                        </a:rPr>
                        <a:t>ياسيدنا</a:t>
                      </a:r>
                      <a:r>
                        <a:rPr kumimoji="0" lang="ar-EG" sz="2800" b="1" i="0" u="none" strike="noStrike" cap="none" normalizeH="0" baseline="0" dirty="0">
                          <a:ln>
                            <a:noFill/>
                          </a:ln>
                          <a:solidFill>
                            <a:schemeClr val="tx1"/>
                          </a:solidFill>
                          <a:effectLst/>
                          <a:latin typeface="Arial" charset="0"/>
                          <a:cs typeface="Arial" charset="0"/>
                        </a:rPr>
                        <a:t> من قبل رسلك الأطهار أنعمت على الذين يعملون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الكهنوت كل زمان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كنيستك المقدسة أن يغفروا الخطايا على الأرض ويربطوا ويحلوا كل </a:t>
                      </a:r>
                      <a:r>
                        <a:rPr kumimoji="0" lang="ar-EG" sz="2800" b="1" i="0" u="none" strike="noStrike" cap="none" normalizeH="0" baseline="0" dirty="0" err="1">
                          <a:ln>
                            <a:noFill/>
                          </a:ln>
                          <a:solidFill>
                            <a:schemeClr val="tx1"/>
                          </a:solidFill>
                          <a:effectLst/>
                          <a:latin typeface="Arial" charset="0"/>
                          <a:cs typeface="Arial" charset="0"/>
                        </a:rPr>
                        <a:t>رباطات</a:t>
                      </a:r>
                      <a:r>
                        <a:rPr kumimoji="0" lang="ar-EG" sz="2800" b="1" i="0" u="none" strike="noStrike" cap="none" normalizeH="0" baseline="0" dirty="0">
                          <a:ln>
                            <a:noFill/>
                          </a:ln>
                          <a:solidFill>
                            <a:schemeClr val="tx1"/>
                          </a:solidFill>
                          <a:effectLst/>
                          <a:latin typeface="Arial" charset="0"/>
                          <a:cs typeface="Arial" charset="0"/>
                        </a:rPr>
                        <a:t> الظلم. </a:t>
                      </a:r>
                      <a:endParaRPr kumimoji="0" lang="en-CA" sz="28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2848067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s'est engraissé et il a regimbé. Tu as engraissé, épaissi, élargi. Il a repoussé le Dieu qui l'avait fait et déshonoré le Rocher son salut. Ils l'ont rendu jaloux avec des étrangers, ils l'ont irrité par des abominations. Ils sacrifiaient à des démons qui ne sont pas Dieu, à des dieux qu'ils ne connaissaient pas, à des nouveaux venus d'hier que leurs pères n'avaient pas redoutés. Tu oublies le Rocher qui t'a mis au monde, tu ne te souviens plus du Dieu qui t'a engendré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وَرَفَسَ. سَمِنْتَ وَغَلُظْتَ </a:t>
            </a:r>
            <a:r>
              <a:rPr lang="ar-SA" sz="3600" b="1" dirty="0" err="1">
                <a:solidFill>
                  <a:prstClr val="black"/>
                </a:solidFill>
                <a:latin typeface="Times New Roman" panose="02020603050405020304" pitchFamily="18" charset="0"/>
                <a:cs typeface="Arial" panose="020B0604020202020204" pitchFamily="34" charset="0"/>
              </a:rPr>
              <a:t>وَٱكْتَسَيْتَ</a:t>
            </a:r>
            <a:r>
              <a:rPr lang="ar-SA" sz="3600" b="1" dirty="0">
                <a:solidFill>
                  <a:prstClr val="black"/>
                </a:solidFill>
                <a:latin typeface="Times New Roman" panose="02020603050405020304" pitchFamily="18" charset="0"/>
                <a:cs typeface="Arial" panose="020B0604020202020204" pitchFamily="34" charset="0"/>
              </a:rPr>
              <a:t> شَحْمًا! فَرَفَضَ </a:t>
            </a:r>
            <a:r>
              <a:rPr lang="ar-SA" sz="3600" b="1" dirty="0" err="1">
                <a:solidFill>
                  <a:prstClr val="black"/>
                </a:solidFill>
                <a:latin typeface="Times New Roman" panose="02020603050405020304" pitchFamily="18" charset="0"/>
                <a:cs typeface="Arial" panose="020B0604020202020204" pitchFamily="34" charset="0"/>
              </a:rPr>
              <a:t>ٱلْإِلَهَ</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ٱلَّذِي</a:t>
            </a:r>
            <a:r>
              <a:rPr lang="ar-SA" sz="3600" b="1" dirty="0">
                <a:solidFill>
                  <a:prstClr val="black"/>
                </a:solidFill>
                <a:latin typeface="Times New Roman" panose="02020603050405020304" pitchFamily="18" charset="0"/>
                <a:cs typeface="Arial" panose="020B0604020202020204" pitchFamily="34" charset="0"/>
              </a:rPr>
              <a:t> عَمِلَهُ، وَغَبِيَ عَنْ صَخْرَةِ خَلَاصِهِ. أَغَارُوهُ </a:t>
            </a:r>
            <a:r>
              <a:rPr lang="ar-SA" sz="3600" b="1" dirty="0" err="1">
                <a:solidFill>
                  <a:prstClr val="black"/>
                </a:solidFill>
                <a:latin typeface="Times New Roman" panose="02020603050405020304" pitchFamily="18" charset="0"/>
                <a:cs typeface="Arial" panose="020B0604020202020204" pitchFamily="34" charset="0"/>
              </a:rPr>
              <a:t>بِٱلْأَجَانِبِ</a:t>
            </a:r>
            <a:r>
              <a:rPr lang="ar-SA" sz="3600" b="1" dirty="0">
                <a:solidFill>
                  <a:prstClr val="black"/>
                </a:solidFill>
                <a:latin typeface="Times New Roman" panose="02020603050405020304" pitchFamily="18" charset="0"/>
                <a:cs typeface="Arial" panose="020B0604020202020204" pitchFamily="34" charset="0"/>
              </a:rPr>
              <a:t>، وَأَغَاظُوهُ </a:t>
            </a:r>
            <a:r>
              <a:rPr lang="ar-SA" sz="3600" b="1" dirty="0" err="1">
                <a:solidFill>
                  <a:prstClr val="black"/>
                </a:solidFill>
                <a:latin typeface="Times New Roman" panose="02020603050405020304" pitchFamily="18" charset="0"/>
                <a:cs typeface="Arial" panose="020B0604020202020204" pitchFamily="34" charset="0"/>
              </a:rPr>
              <a:t>بِٱلْأَرْجَاسِ</a:t>
            </a:r>
            <a:r>
              <a:rPr lang="ar-SA" sz="3600" b="1" dirty="0">
                <a:solidFill>
                  <a:prstClr val="black"/>
                </a:solidFill>
                <a:latin typeface="Times New Roman" panose="02020603050405020304" pitchFamily="18" charset="0"/>
                <a:cs typeface="Arial" panose="020B0604020202020204" pitchFamily="34" charset="0"/>
              </a:rPr>
              <a:t>. ذَبَحُوا لِأَوْثَانٍ لَيْسَتِ </a:t>
            </a:r>
            <a:r>
              <a:rPr lang="ar-SA" sz="3600" b="1" dirty="0" err="1">
                <a:solidFill>
                  <a:prstClr val="black"/>
                </a:solidFill>
                <a:latin typeface="Times New Roman" panose="02020603050405020304" pitchFamily="18" charset="0"/>
                <a:cs typeface="Arial" panose="020B0604020202020204" pitchFamily="34" charset="0"/>
              </a:rPr>
              <a:t>ٱللهَ</a:t>
            </a:r>
            <a:r>
              <a:rPr lang="ar-SA" sz="3600" b="1" dirty="0">
                <a:solidFill>
                  <a:prstClr val="black"/>
                </a:solidFill>
                <a:latin typeface="Times New Roman" panose="02020603050405020304" pitchFamily="18" charset="0"/>
                <a:cs typeface="Arial" panose="020B0604020202020204" pitchFamily="34" charset="0"/>
              </a:rPr>
              <a:t>. لِآلِهَةٍ لَمْ يَعْرِفُوهَا، أَحْدَاثٍ قَدْ جَاءَتْ مِنْ قَرِيبٍ لَمْ يَرْهَبْهَا آبَاؤُكُمْ. </a:t>
            </a:r>
            <a:r>
              <a:rPr lang="ar-SA" sz="3600" b="1" dirty="0" err="1">
                <a:solidFill>
                  <a:prstClr val="black"/>
                </a:solidFill>
                <a:latin typeface="Times New Roman" panose="02020603050405020304" pitchFamily="18" charset="0"/>
                <a:cs typeface="Arial" panose="020B0604020202020204" pitchFamily="34" charset="0"/>
              </a:rPr>
              <a:t>ٱلصَّخْرُ</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ٱلَّذِي</a:t>
            </a:r>
            <a:r>
              <a:rPr lang="ar-SA" sz="3600" b="1" dirty="0">
                <a:solidFill>
                  <a:prstClr val="black"/>
                </a:solidFill>
                <a:latin typeface="Times New Roman" panose="02020603050405020304" pitchFamily="18" charset="0"/>
                <a:cs typeface="Arial" panose="020B0604020202020204" pitchFamily="34" charset="0"/>
              </a:rPr>
              <a:t> وَلَدَكَ تَرَكْتَهُ، وَنَسِيتَ </a:t>
            </a:r>
            <a:r>
              <a:rPr lang="ar-SA" sz="3600" b="1" dirty="0" err="1">
                <a:solidFill>
                  <a:prstClr val="black"/>
                </a:solidFill>
                <a:latin typeface="Times New Roman" panose="02020603050405020304" pitchFamily="18" charset="0"/>
                <a:cs typeface="Arial" panose="020B0604020202020204" pitchFamily="34" charset="0"/>
              </a:rPr>
              <a:t>ٱللهَ</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ٱلَّذِي</a:t>
            </a:r>
            <a:r>
              <a:rPr lang="ar-SA" sz="3600" b="1" dirty="0">
                <a:solidFill>
                  <a:prstClr val="black"/>
                </a:solidFill>
                <a:latin typeface="Times New Roman" panose="02020603050405020304" pitchFamily="18" charset="0"/>
                <a:cs typeface="Arial" panose="020B0604020202020204" pitchFamily="34" charset="0"/>
              </a:rPr>
              <a:t> أَبْدَأَكَ.</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908170752"/>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1816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643898362"/>
                    </a:ext>
                  </a:extLst>
                </a:gridCol>
                <a:gridCol w="5616619">
                  <a:extLst>
                    <a:ext uri="{9D8B030D-6E8A-4147-A177-3AD203B41FA5}">
                      <a16:colId xmlns:a16="http://schemas.microsoft.com/office/drawing/2014/main" val="2709813572"/>
                    </a:ext>
                  </a:extLst>
                </a:gridCol>
              </a:tblGrid>
              <a:tr h="370840">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689046581"/>
              </p:ext>
            </p:extLst>
          </p:nvPr>
        </p:nvGraphicFramePr>
        <p:xfrm>
          <a:off x="435402" y="1235928"/>
          <a:ext cx="11277213" cy="5145400"/>
        </p:xfrm>
        <a:graphic>
          <a:graphicData uri="http://schemas.openxmlformats.org/drawingml/2006/table">
            <a:tbl>
              <a:tblPr firstRow="1" bandRow="1">
                <a:tableStyleId>{5C22544A-7EE6-4342-B048-85BDC9FD1C3A}</a:tableStyleId>
              </a:tblPr>
              <a:tblGrid>
                <a:gridCol w="5660598">
                  <a:extLst>
                    <a:ext uri="{9D8B030D-6E8A-4147-A177-3AD203B41FA5}">
                      <a16:colId xmlns:a16="http://schemas.microsoft.com/office/drawing/2014/main" val="4000093288"/>
                    </a:ext>
                  </a:extLst>
                </a:gridCol>
                <a:gridCol w="5616615">
                  <a:extLst>
                    <a:ext uri="{9D8B030D-6E8A-4147-A177-3AD203B41FA5}">
                      <a16:colId xmlns:a16="http://schemas.microsoft.com/office/drawing/2014/main" val="3812654652"/>
                    </a:ext>
                  </a:extLst>
                </a:gridCol>
              </a:tblGrid>
              <a:tr h="514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200" b="1" kern="1200" dirty="0">
                          <a:solidFill>
                            <a:schemeClr val="tx1"/>
                          </a:solidFill>
                          <a:latin typeface="+mn-lt"/>
                          <a:ea typeface="+mn-ea"/>
                          <a:cs typeface="+mn-cs"/>
                        </a:rPr>
                        <a:t>Maintenant encore nous prions et réclamons dans Ta bonté, O Philanthrope pour Tes serviteurs mes pères, mes frères et ma faiblesse, ceux-ci qui ont incliné leurs têtes devant Ta sainte gloire, accorde-nous Ta miséricorde et coupe tous les liens de nos péchés, et si nous avons péché à Ton égard consciemment ou inconsciemment par  panique ou par faiblesse du cœur, par un acte, ou par une parole ou par rapetissement du cœur.  Toi Seigneur, qui connait les faiblesses des hommes, bon et Philanthrope, O Dieu accorde-nous la rémission de nos péchés. </a:t>
                      </a:r>
                      <a:endParaRPr kumimoji="0" lang="en-US" sz="22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EG" sz="2800" b="1" i="0" u="none" strike="noStrike" cap="none" normalizeH="0" baseline="0" dirty="0">
                          <a:ln>
                            <a:noFill/>
                          </a:ln>
                          <a:solidFill>
                            <a:schemeClr val="tx1"/>
                          </a:solidFill>
                          <a:effectLst/>
                          <a:latin typeface="Arial" charset="0"/>
                          <a:cs typeface="Arial" charset="0"/>
                        </a:rPr>
                        <a:t>الآن أيضاً نسأل ونطلب من صلاحك يا محب البشر عن عبيدك </a:t>
                      </a:r>
                      <a:r>
                        <a:rPr kumimoji="0" lang="ar-EG" sz="2800" b="1" i="0" u="none" strike="noStrike" cap="none" normalizeH="0" baseline="0" dirty="0" err="1">
                          <a:ln>
                            <a:noFill/>
                          </a:ln>
                          <a:solidFill>
                            <a:schemeClr val="tx1"/>
                          </a:solidFill>
                          <a:effectLst/>
                          <a:latin typeface="Arial" charset="0"/>
                          <a:cs typeface="Arial" charset="0"/>
                        </a:rPr>
                        <a:t>آبائى</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وإخواتى</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وضعفى</a:t>
                      </a:r>
                      <a:r>
                        <a:rPr kumimoji="0" lang="ar-EG" sz="2800" b="1" i="0" u="none" strike="noStrike" cap="none" normalizeH="0" baseline="0" dirty="0">
                          <a:ln>
                            <a:noFill/>
                          </a:ln>
                          <a:solidFill>
                            <a:schemeClr val="tx1"/>
                          </a:solidFill>
                          <a:effectLst/>
                          <a:latin typeface="Arial" charset="0"/>
                          <a:cs typeface="Arial" charset="0"/>
                        </a:rPr>
                        <a:t> هؤلاء المنحنين </a:t>
                      </a:r>
                      <a:r>
                        <a:rPr kumimoji="0" lang="ar-EG" sz="2800" b="1" i="0" u="none" strike="noStrike" cap="none" normalizeH="0" baseline="0" dirty="0" err="1">
                          <a:ln>
                            <a:noFill/>
                          </a:ln>
                          <a:solidFill>
                            <a:schemeClr val="tx1"/>
                          </a:solidFill>
                          <a:effectLst/>
                          <a:latin typeface="Arial" charset="0"/>
                          <a:cs typeface="Arial" charset="0"/>
                        </a:rPr>
                        <a:t>برؤسهم</a:t>
                      </a:r>
                      <a:r>
                        <a:rPr kumimoji="0" lang="ar-EG" sz="2800" b="1" i="0" u="none" strike="noStrike" cap="none" normalizeH="0" baseline="0" dirty="0">
                          <a:ln>
                            <a:noFill/>
                          </a:ln>
                          <a:solidFill>
                            <a:schemeClr val="tx1"/>
                          </a:solidFill>
                          <a:effectLst/>
                          <a:latin typeface="Arial" charset="0"/>
                          <a:cs typeface="Arial" charset="0"/>
                        </a:rPr>
                        <a:t> أمام مجدك المقدس</a:t>
                      </a:r>
                      <a:r>
                        <a:rPr kumimoji="0" lang="en-CA"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a:ln>
                            <a:noFill/>
                          </a:ln>
                          <a:solidFill>
                            <a:schemeClr val="tx1"/>
                          </a:solidFill>
                          <a:effectLst/>
                          <a:latin typeface="Arial" charset="0"/>
                          <a:cs typeface="Arial" charset="0"/>
                        </a:rPr>
                        <a:t>ارزقنا رحمتك واقطع كل </a:t>
                      </a:r>
                      <a:r>
                        <a:rPr kumimoji="0" lang="ar-EG" sz="2800" b="1" i="0" u="none" strike="noStrike" cap="none" normalizeH="0" baseline="0" dirty="0" err="1">
                          <a:ln>
                            <a:noFill/>
                          </a:ln>
                          <a:solidFill>
                            <a:schemeClr val="tx1"/>
                          </a:solidFill>
                          <a:effectLst/>
                          <a:latin typeface="Arial" charset="0"/>
                          <a:cs typeface="Arial" charset="0"/>
                        </a:rPr>
                        <a:t>رباطات</a:t>
                      </a:r>
                      <a:r>
                        <a:rPr kumimoji="0" lang="ar-EG" sz="2800" b="1" i="0" u="none" strike="noStrike" cap="none" normalizeH="0" baseline="0" dirty="0">
                          <a:ln>
                            <a:noFill/>
                          </a:ln>
                          <a:solidFill>
                            <a:schemeClr val="tx1"/>
                          </a:solidFill>
                          <a:effectLst/>
                          <a:latin typeface="Arial" charset="0"/>
                          <a:cs typeface="Arial" charset="0"/>
                        </a:rPr>
                        <a:t> خطايانا٬ وإن كنا اخطأنا إليك </a:t>
                      </a:r>
                      <a:r>
                        <a:rPr kumimoji="0" lang="ar-EG" sz="2800" b="1" i="0" u="none" strike="noStrike" cap="none" normalizeH="0" baseline="0" dirty="0" err="1">
                          <a:ln>
                            <a:noFill/>
                          </a:ln>
                          <a:solidFill>
                            <a:schemeClr val="tx1"/>
                          </a:solidFill>
                          <a:effectLst/>
                          <a:latin typeface="Arial" charset="0"/>
                          <a:cs typeface="Arial" charset="0"/>
                        </a:rPr>
                        <a:t>فى</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شئ</a:t>
                      </a:r>
                      <a:r>
                        <a:rPr kumimoji="0" lang="ar-EG" sz="2800" b="1" i="0" u="none" strike="noStrike" cap="none" normalizeH="0" baseline="0" dirty="0">
                          <a:ln>
                            <a:noFill/>
                          </a:ln>
                          <a:solidFill>
                            <a:schemeClr val="tx1"/>
                          </a:solidFill>
                          <a:effectLst/>
                          <a:latin typeface="Arial" charset="0"/>
                          <a:cs typeface="Arial" charset="0"/>
                        </a:rPr>
                        <a:t> بعلم أو بغير علم أو بجزع القلب </a:t>
                      </a:r>
                      <a:r>
                        <a:rPr kumimoji="0" lang="ar-EG" sz="2800" b="1" i="0" u="none" strike="noStrike" cap="none" normalizeH="0" baseline="0" dirty="0" err="1">
                          <a:ln>
                            <a:noFill/>
                          </a:ln>
                          <a:solidFill>
                            <a:schemeClr val="tx1"/>
                          </a:solidFill>
                          <a:effectLst/>
                          <a:latin typeface="Arial" charset="0"/>
                          <a:cs typeface="Arial" charset="0"/>
                        </a:rPr>
                        <a:t>أوبالفعل</a:t>
                      </a:r>
                      <a:r>
                        <a:rPr kumimoji="0" lang="ar-EG" sz="2800" b="1" i="0" u="none" strike="noStrike" cap="none" normalizeH="0" baseline="0" dirty="0">
                          <a:ln>
                            <a:noFill/>
                          </a:ln>
                          <a:solidFill>
                            <a:schemeClr val="tx1"/>
                          </a:solidFill>
                          <a:effectLst/>
                          <a:latin typeface="Arial" charset="0"/>
                          <a:cs typeface="Arial" charset="0"/>
                        </a:rPr>
                        <a:t> أو بالقول </a:t>
                      </a:r>
                      <a:r>
                        <a:rPr kumimoji="0" lang="ar-EG" sz="2800" b="1" i="0" u="none" strike="noStrike" cap="none" normalizeH="0" baseline="0" dirty="0" err="1">
                          <a:ln>
                            <a:noFill/>
                          </a:ln>
                          <a:solidFill>
                            <a:schemeClr val="tx1"/>
                          </a:solidFill>
                          <a:effectLst/>
                          <a:latin typeface="Arial" charset="0"/>
                          <a:cs typeface="Arial" charset="0"/>
                        </a:rPr>
                        <a:t>أوبصغر</a:t>
                      </a:r>
                      <a:r>
                        <a:rPr kumimoji="0" lang="ar-EG" sz="2800" b="1" i="0" u="none" strike="noStrike" cap="none" normalizeH="0" baseline="0" dirty="0">
                          <a:ln>
                            <a:noFill/>
                          </a:ln>
                          <a:solidFill>
                            <a:schemeClr val="tx1"/>
                          </a:solidFill>
                          <a:effectLst/>
                          <a:latin typeface="Arial" charset="0"/>
                          <a:cs typeface="Arial" charset="0"/>
                        </a:rPr>
                        <a:t> القلب ٬ فأنت أيها السيد العارف بضعف البشر كصالح ومحب البشر اللهم أنعم علينا بغفران خطايانا . </a:t>
                      </a:r>
                      <a:endParaRPr kumimoji="0" lang="en-CA" sz="28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894217127"/>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nvGraphicFramePr>
        <p:xfrm>
          <a:off x="407368" y="548680"/>
          <a:ext cx="11305251" cy="51816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643898362"/>
                    </a:ext>
                  </a:extLst>
                </a:gridCol>
                <a:gridCol w="5616619">
                  <a:extLst>
                    <a:ext uri="{9D8B030D-6E8A-4147-A177-3AD203B41FA5}">
                      <a16:colId xmlns:a16="http://schemas.microsoft.com/office/drawing/2014/main" val="2709813572"/>
                    </a:ext>
                  </a:extLst>
                </a:gridCol>
              </a:tblGrid>
              <a:tr h="370840">
                <a:tc>
                  <a:txBody>
                    <a:bodyPr/>
                    <a:lstStyle/>
                    <a:p>
                      <a:pPr algn="ctr"/>
                      <a:r>
                        <a:rPr lang="fr-FR" sz="2800" dirty="0">
                          <a:solidFill>
                            <a:srgbClr val="C00000"/>
                          </a:solidFill>
                        </a:rPr>
                        <a:t>Le Prêtre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800" b="1" kern="1200" dirty="0">
                          <a:solidFill>
                            <a:srgbClr val="C00000"/>
                          </a:solidFill>
                          <a:effectLst/>
                          <a:latin typeface="+mn-lt"/>
                          <a:ea typeface="+mn-ea"/>
                          <a:cs typeface="+mn-cs"/>
                        </a:rPr>
                        <a:t>الكاهن</a:t>
                      </a:r>
                      <a:endParaRPr lang="fr-FR"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bl>
          </a:graphicData>
        </a:graphic>
      </p:graphicFrame>
      <p:graphicFrame>
        <p:nvGraphicFramePr>
          <p:cNvPr id="12" name="Tableau 11">
            <a:extLst>
              <a:ext uri="{FF2B5EF4-FFF2-40B4-BE49-F238E27FC236}">
                <a16:creationId xmlns:a16="http://schemas.microsoft.com/office/drawing/2014/main" id="{23B5C5BD-6EB6-4F33-9C21-03AB01B882EA}"/>
              </a:ext>
            </a:extLst>
          </p:cNvPr>
          <p:cNvGraphicFramePr>
            <a:graphicFrameLocks noGrp="1"/>
          </p:cNvGraphicFramePr>
          <p:nvPr>
            <p:extLst>
              <p:ext uri="{D42A27DB-BD31-4B8C-83A1-F6EECF244321}">
                <p14:modId xmlns:p14="http://schemas.microsoft.com/office/powerpoint/2010/main" val="3839195214"/>
              </p:ext>
            </p:extLst>
          </p:nvPr>
        </p:nvGraphicFramePr>
        <p:xfrm>
          <a:off x="435402" y="1235928"/>
          <a:ext cx="11277213" cy="5145400"/>
        </p:xfrm>
        <a:graphic>
          <a:graphicData uri="http://schemas.openxmlformats.org/drawingml/2006/table">
            <a:tbl>
              <a:tblPr firstRow="1" bandRow="1">
                <a:tableStyleId>{5C22544A-7EE6-4342-B048-85BDC9FD1C3A}</a:tableStyleId>
              </a:tblPr>
              <a:tblGrid>
                <a:gridCol w="5660598">
                  <a:extLst>
                    <a:ext uri="{9D8B030D-6E8A-4147-A177-3AD203B41FA5}">
                      <a16:colId xmlns:a16="http://schemas.microsoft.com/office/drawing/2014/main" val="4000093288"/>
                    </a:ext>
                  </a:extLst>
                </a:gridCol>
                <a:gridCol w="5616615">
                  <a:extLst>
                    <a:ext uri="{9D8B030D-6E8A-4147-A177-3AD203B41FA5}">
                      <a16:colId xmlns:a16="http://schemas.microsoft.com/office/drawing/2014/main" val="3812654652"/>
                    </a:ext>
                  </a:extLst>
                </a:gridCol>
              </a:tblGrid>
              <a:tr h="51454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fr-CA" sz="2200" b="1" kern="1200" dirty="0">
                          <a:solidFill>
                            <a:schemeClr val="tx1"/>
                          </a:solidFill>
                          <a:latin typeface="+mn-lt"/>
                          <a:ea typeface="+mn-ea"/>
                          <a:cs typeface="+mn-cs"/>
                        </a:rPr>
                        <a:t>Bénis-nous,</a:t>
                      </a:r>
                      <a:r>
                        <a:rPr lang="fr-CA" sz="2200" b="1" kern="1200" baseline="0" dirty="0">
                          <a:solidFill>
                            <a:schemeClr val="tx1"/>
                          </a:solidFill>
                          <a:latin typeface="+mn-lt"/>
                          <a:ea typeface="+mn-ea"/>
                          <a:cs typeface="+mn-cs"/>
                        </a:rPr>
                        <a:t> </a:t>
                      </a:r>
                      <a:r>
                        <a:rPr lang="fr-CA" sz="2200" b="1" kern="1200" dirty="0">
                          <a:solidFill>
                            <a:schemeClr val="tx1"/>
                          </a:solidFill>
                          <a:latin typeface="+mn-lt"/>
                          <a:ea typeface="+mn-ea"/>
                          <a:cs typeface="+mn-cs"/>
                        </a:rPr>
                        <a:t>purifie-nous,</a:t>
                      </a:r>
                      <a:r>
                        <a:rPr lang="fr-CA" sz="2200" b="1" kern="1200" baseline="0" dirty="0">
                          <a:solidFill>
                            <a:schemeClr val="tx1"/>
                          </a:solidFill>
                          <a:latin typeface="+mn-lt"/>
                          <a:ea typeface="+mn-ea"/>
                          <a:cs typeface="+mn-cs"/>
                        </a:rPr>
                        <a:t> </a:t>
                      </a:r>
                      <a:r>
                        <a:rPr lang="fr-CA" sz="2200" b="1" kern="1200" dirty="0">
                          <a:solidFill>
                            <a:schemeClr val="tx1"/>
                          </a:solidFill>
                          <a:latin typeface="+mn-lt"/>
                          <a:ea typeface="+mn-ea"/>
                          <a:cs typeface="+mn-cs"/>
                        </a:rPr>
                        <a:t>donne-nous l’absolution, et absous tout Ton peuple.  Remplis-nous de Ta crainte, et ressuscite-nous selon Ta sainte volonté. Car Tu es notre Seigneur qui mérite la gloire, la dignité, la richesse et l’adoration avec Ton bon Père et Le Saint Esprit vivifiant et consubstantiel  avec Toi, maintenant, toujours et dans les siècles des siècles.  </a:t>
                      </a:r>
                      <a:r>
                        <a:rPr lang="en-US" sz="2200" b="1" kern="1200" dirty="0">
                          <a:solidFill>
                            <a:schemeClr val="tx1"/>
                          </a:solidFill>
                          <a:latin typeface="+mn-lt"/>
                          <a:ea typeface="+mn-ea"/>
                          <a:cs typeface="+mn-cs"/>
                        </a:rPr>
                        <a:t>Amen.</a:t>
                      </a:r>
                      <a:endParaRPr kumimoji="0" lang="en-US" sz="22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Arial" charset="0"/>
                          <a:cs typeface="Arial" charset="0"/>
                        </a:rPr>
                        <a:t>باركنا  طهرنا </a:t>
                      </a:r>
                      <a:r>
                        <a:rPr kumimoji="0" lang="ar-EG" sz="2800" b="1" i="0" u="none" strike="noStrike" cap="none" normalizeH="0" baseline="0" dirty="0" err="1">
                          <a:ln>
                            <a:noFill/>
                          </a:ln>
                          <a:solidFill>
                            <a:schemeClr val="tx1"/>
                          </a:solidFill>
                          <a:effectLst/>
                          <a:latin typeface="Arial" charset="0"/>
                          <a:cs typeface="Arial" charset="0"/>
                        </a:rPr>
                        <a:t>حاللنا</a:t>
                      </a:r>
                      <a:r>
                        <a:rPr kumimoji="0" lang="ar-EG" sz="2800" b="1" i="0" u="none" strike="noStrike" cap="none" normalizeH="0" baseline="0" dirty="0">
                          <a:ln>
                            <a:noFill/>
                          </a:ln>
                          <a:solidFill>
                            <a:schemeClr val="tx1"/>
                          </a:solidFill>
                          <a:effectLst/>
                          <a:latin typeface="Arial" charset="0"/>
                          <a:cs typeface="Arial" charset="0"/>
                        </a:rPr>
                        <a:t>  </a:t>
                      </a:r>
                      <a:r>
                        <a:rPr kumimoji="0" lang="ar-EG" sz="2800" b="1" i="0" u="none" strike="noStrike" cap="none" normalizeH="0" baseline="0" dirty="0" err="1">
                          <a:ln>
                            <a:noFill/>
                          </a:ln>
                          <a:solidFill>
                            <a:schemeClr val="tx1"/>
                          </a:solidFill>
                          <a:effectLst/>
                          <a:latin typeface="Arial" charset="0"/>
                          <a:cs typeface="Arial" charset="0"/>
                        </a:rPr>
                        <a:t>وحالل</a:t>
                      </a:r>
                      <a:r>
                        <a:rPr kumimoji="0" lang="ar-EG" sz="2800" b="1" i="0" u="none" strike="noStrike" cap="none" normalizeH="0" baseline="0" dirty="0">
                          <a:ln>
                            <a:noFill/>
                          </a:ln>
                          <a:solidFill>
                            <a:schemeClr val="tx1"/>
                          </a:solidFill>
                          <a:effectLst/>
                          <a:latin typeface="Arial" charset="0"/>
                          <a:cs typeface="Arial" charset="0"/>
                        </a:rPr>
                        <a:t> سائر شعبك. </a:t>
                      </a:r>
                      <a:r>
                        <a:rPr kumimoji="0" lang="ar-EG" sz="2800" b="1" i="0" u="none" strike="noStrike" cap="none" normalizeH="0" baseline="0" dirty="0" err="1">
                          <a:ln>
                            <a:noFill/>
                          </a:ln>
                          <a:solidFill>
                            <a:schemeClr val="tx1"/>
                          </a:solidFill>
                          <a:effectLst/>
                          <a:latin typeface="Arial" charset="0"/>
                          <a:cs typeface="Arial" charset="0"/>
                        </a:rPr>
                        <a:t>املأنا</a:t>
                      </a:r>
                      <a:r>
                        <a:rPr kumimoji="0" lang="ar-EG" sz="2800" b="1" i="0" u="none" strike="noStrike" cap="none" normalizeH="0" baseline="0" dirty="0">
                          <a:ln>
                            <a:noFill/>
                          </a:ln>
                          <a:solidFill>
                            <a:schemeClr val="tx1"/>
                          </a:solidFill>
                          <a:effectLst/>
                          <a:latin typeface="Arial" charset="0"/>
                          <a:cs typeface="Arial" charset="0"/>
                        </a:rPr>
                        <a:t> من خوفك وقوّمنا إلى إرادتك المقدسة الصالحة ٬ لأنك أنت إلهنا ويليق بك المجد والكرامة والعز والسجود مع أبيك الصالح والروح القدس المحيي المساوي لك الآن وكل أوان وإلى دهر الدهور آمين</a:t>
                      </a:r>
                      <a:endParaRPr kumimoji="0" lang="en-CA" sz="2800" b="1" i="0" u="none" strike="noStrike" cap="none" normalizeH="0" baseline="0" dirty="0">
                        <a:ln>
                          <a:noFill/>
                        </a:ln>
                        <a:solidFill>
                          <a:schemeClr val="tx1"/>
                        </a:solidFill>
                        <a:effectLst/>
                        <a:latin typeface="Arial" charset="0"/>
                        <a:cs typeface="Arial" charset="0"/>
                      </a:endParaRPr>
                    </a:p>
                  </a:txBody>
                  <a:tcPr marL="108000" marR="108000" marT="108000" marB="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232855"/>
                  </a:ext>
                </a:extLst>
              </a:tr>
            </a:tbl>
          </a:graphicData>
        </a:graphic>
      </p:graphicFrame>
    </p:spTree>
    <p:extLst>
      <p:ext uri="{BB962C8B-B14F-4D97-AF65-F5344CB8AC3E}">
        <p14:creationId xmlns:p14="http://schemas.microsoft.com/office/powerpoint/2010/main" val="1216560200"/>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2062103"/>
          </a:xfrm>
          <a:prstGeom prst="rect">
            <a:avLst/>
          </a:prstGeom>
        </p:spPr>
        <p:txBody>
          <a:bodyPr wrap="square">
            <a:spAutoFit/>
          </a:bodyPr>
          <a:lstStyle/>
          <a:p>
            <a:pPr algn="just" rtl="1"/>
            <a:r>
              <a:rPr lang="ar-SA" sz="3200" b="1" dirty="0" err="1">
                <a:solidFill>
                  <a:srgbClr val="C00000"/>
                </a:solidFill>
              </a:rPr>
              <a:t>يارب</a:t>
            </a:r>
            <a:r>
              <a:rPr lang="ar-SA" sz="3200" b="1" dirty="0">
                <a:solidFill>
                  <a:srgbClr val="C00000"/>
                </a:solidFill>
              </a:rPr>
              <a:t> </a:t>
            </a:r>
            <a:r>
              <a:rPr lang="ar-SA" sz="3200" b="1" dirty="0" err="1">
                <a:solidFill>
                  <a:srgbClr val="C00000"/>
                </a:solidFill>
              </a:rPr>
              <a:t>يارب</a:t>
            </a:r>
            <a:r>
              <a:rPr lang="ar-SA" sz="3200" b="1" dirty="0">
                <a:solidFill>
                  <a:srgbClr val="C00000"/>
                </a:solidFill>
              </a:rPr>
              <a:t> </a:t>
            </a:r>
            <a:r>
              <a:rPr lang="ar-SA" sz="3200" b="1" dirty="0" err="1">
                <a:solidFill>
                  <a:srgbClr val="C00000"/>
                </a:solidFill>
              </a:rPr>
              <a:t>يارب</a:t>
            </a:r>
            <a:r>
              <a:rPr lang="ar-SA" sz="3200" b="1" dirty="0">
                <a:solidFill>
                  <a:srgbClr val="C00000"/>
                </a:solidFill>
              </a:rPr>
              <a:t> </a:t>
            </a:r>
            <a:r>
              <a:rPr lang="ar-SA" sz="3200" b="1" dirty="0"/>
              <a:t>أن كنت صرت مثل الأموات واليهود طرحوك في قبر وبختم ختموا عليك حتى يحرسوا المقبرة لكي تخلص نفوسنا</a:t>
            </a:r>
            <a:r>
              <a:rPr lang="fr-FR" sz="3200" b="1" dirty="0"/>
              <a:t>.</a:t>
            </a:r>
          </a:p>
        </p:txBody>
      </p:sp>
      <p:sp>
        <p:nvSpPr>
          <p:cNvPr id="6" name="Rectangle 5"/>
          <p:cNvSpPr/>
          <p:nvPr/>
        </p:nvSpPr>
        <p:spPr>
          <a:xfrm>
            <a:off x="431371" y="710694"/>
            <a:ext cx="11281253" cy="2800767"/>
          </a:xfrm>
          <a:prstGeom prst="rect">
            <a:avLst/>
          </a:prstGeom>
        </p:spPr>
        <p:txBody>
          <a:bodyPr wrap="square">
            <a:spAutoFit/>
          </a:bodyPr>
          <a:lstStyle/>
          <a:p>
            <a:pPr algn="just"/>
            <a:r>
              <a:rPr lang="en-US" sz="4400" b="1" dirty="0">
                <a:solidFill>
                  <a:srgbClr val="C00000"/>
                </a:solidFill>
                <a:latin typeface="Avva_Marcos" panose="04020500000000000000" pitchFamily="82" charset="0"/>
              </a:rPr>
              <a:t>P</a:t>
            </a:r>
            <a:r>
              <a:rPr lang="fr-FR" sz="4400" b="1" dirty="0">
                <a:solidFill>
                  <a:srgbClr val="C00000"/>
                </a:solidFill>
                <a:latin typeface="Athanasius" pitchFamily="2" charset="0"/>
              </a:rPr>
              <a:t>_ P_ P_ </a:t>
            </a:r>
            <a:r>
              <a:rPr lang="fr-FR" sz="4400" b="1" dirty="0" err="1">
                <a:latin typeface="Athanasius" pitchFamily="2" charset="0"/>
              </a:rPr>
              <a:t>icje</a:t>
            </a:r>
            <a:r>
              <a:rPr lang="fr-FR" sz="4400" b="1" dirty="0">
                <a:latin typeface="Athanasius" pitchFamily="2" charset="0"/>
              </a:rPr>
              <a:t> </a:t>
            </a:r>
            <a:r>
              <a:rPr lang="fr-FR" sz="4400" b="1" dirty="0" err="1">
                <a:latin typeface="Athanasius" pitchFamily="2" charset="0"/>
              </a:rPr>
              <a:t>ekoi</a:t>
            </a:r>
            <a:r>
              <a:rPr lang="fr-FR" sz="4400" b="1" dirty="0">
                <a:latin typeface="Athanasius" pitchFamily="2" charset="0"/>
              </a:rPr>
              <a:t> `m`</a:t>
            </a:r>
            <a:r>
              <a:rPr lang="fr-FR" sz="4400" b="1" dirty="0" err="1">
                <a:latin typeface="Athanasius" pitchFamily="2" charset="0"/>
              </a:rPr>
              <a:t>vrh</a:t>
            </a:r>
            <a:r>
              <a:rPr lang="fr-FR" sz="4400" b="1" dirty="0">
                <a:latin typeface="Athanasius" pitchFamily="2" charset="0"/>
              </a:rPr>
              <a:t>; `</a:t>
            </a:r>
            <a:r>
              <a:rPr lang="fr-FR" sz="4400" b="1" dirty="0" err="1">
                <a:latin typeface="Athanasius" pitchFamily="2" charset="0"/>
              </a:rPr>
              <a:t>nourefmwout</a:t>
            </a:r>
            <a:r>
              <a:rPr lang="fr-FR" sz="4400" b="1" dirty="0">
                <a:latin typeface="Athanasius" pitchFamily="2" charset="0"/>
              </a:rPr>
              <a:t> &gt; `</a:t>
            </a:r>
            <a:r>
              <a:rPr lang="fr-FR" sz="4400" b="1" dirty="0" err="1">
                <a:latin typeface="Athanasius" pitchFamily="2" charset="0"/>
              </a:rPr>
              <a:t>aniIoudai</a:t>
            </a:r>
            <a:r>
              <a:rPr lang="fr-FR" sz="4400" b="1" dirty="0">
                <a:latin typeface="Athanasius" pitchFamily="2" charset="0"/>
              </a:rPr>
              <a:t> \</a:t>
            </a:r>
            <a:r>
              <a:rPr lang="fr-FR" sz="4400" b="1" dirty="0" err="1">
                <a:latin typeface="Athanasius" pitchFamily="2" charset="0"/>
              </a:rPr>
              <a:t>itk</a:t>
            </a:r>
            <a:r>
              <a:rPr lang="fr-FR" sz="4400" b="1" dirty="0">
                <a:latin typeface="Athanasius" pitchFamily="2" charset="0"/>
              </a:rPr>
              <a:t> `</a:t>
            </a:r>
            <a:r>
              <a:rPr lang="fr-FR" sz="4400" b="1" dirty="0" err="1">
                <a:latin typeface="Athanasius" pitchFamily="2" charset="0"/>
              </a:rPr>
              <a:t>eou`m</a:t>
            </a:r>
            <a:r>
              <a:rPr lang="fr-FR" sz="4400" b="1" dirty="0">
                <a:latin typeface="Athanasius" pitchFamily="2" charset="0"/>
              </a:rPr>
              <a:t>\au 'en </a:t>
            </a:r>
            <a:r>
              <a:rPr lang="fr-FR" sz="4400" b="1" dirty="0" err="1">
                <a:latin typeface="Athanasius" pitchFamily="2" charset="0"/>
              </a:rPr>
              <a:t>outebc</a:t>
            </a:r>
            <a:r>
              <a:rPr lang="fr-FR" sz="4400" b="1" dirty="0">
                <a:latin typeface="Athanasius" pitchFamily="2" charset="0"/>
              </a:rPr>
              <a:t> au\</a:t>
            </a:r>
            <a:r>
              <a:rPr lang="fr-FR" sz="4400" b="1" dirty="0" err="1">
                <a:latin typeface="Athanasius" pitchFamily="2" charset="0"/>
              </a:rPr>
              <a:t>itebc</a:t>
            </a:r>
            <a:r>
              <a:rPr lang="fr-FR" sz="4400" b="1" dirty="0">
                <a:latin typeface="Athanasius" pitchFamily="2" charset="0"/>
              </a:rPr>
              <a:t> `</a:t>
            </a:r>
            <a:r>
              <a:rPr lang="fr-FR" sz="4400" b="1" dirty="0" err="1">
                <a:latin typeface="Athanasius" pitchFamily="2" charset="0"/>
              </a:rPr>
              <a:t>ejwk</a:t>
            </a:r>
            <a:r>
              <a:rPr lang="fr-FR" sz="4400" b="1" dirty="0">
                <a:latin typeface="Athanasius" pitchFamily="2" charset="0"/>
              </a:rPr>
              <a:t> \</a:t>
            </a:r>
            <a:r>
              <a:rPr lang="fr-FR" sz="4400" b="1" dirty="0" err="1">
                <a:latin typeface="Athanasius" pitchFamily="2" charset="0"/>
              </a:rPr>
              <a:t>wc</a:t>
            </a:r>
            <a:r>
              <a:rPr lang="fr-FR" sz="4400" b="1" dirty="0">
                <a:latin typeface="Athanasius" pitchFamily="2" charset="0"/>
              </a:rPr>
              <a:t> de </a:t>
            </a:r>
            <a:r>
              <a:rPr lang="fr-FR" sz="4400" b="1" dirty="0" err="1">
                <a:latin typeface="Athanasius" pitchFamily="2" charset="0"/>
              </a:rPr>
              <a:t>eurwic</a:t>
            </a:r>
            <a:r>
              <a:rPr lang="fr-FR" sz="4400" b="1" dirty="0">
                <a:latin typeface="Athanasius" pitchFamily="2" charset="0"/>
              </a:rPr>
              <a:t> `e;`]</a:t>
            </a:r>
            <a:r>
              <a:rPr lang="fr-FR" sz="4400" b="1" dirty="0" err="1">
                <a:latin typeface="Athanasius" pitchFamily="2" charset="0"/>
              </a:rPr>
              <a:t>fw</a:t>
            </a:r>
            <a:r>
              <a:rPr lang="fr-FR" sz="4400" b="1" dirty="0">
                <a:latin typeface="Athanasius" pitchFamily="2" charset="0"/>
              </a:rPr>
              <a:t> je \</a:t>
            </a:r>
            <a:r>
              <a:rPr lang="fr-FR" sz="4400" b="1" dirty="0" err="1">
                <a:latin typeface="Athanasius" pitchFamily="2" charset="0"/>
              </a:rPr>
              <a:t>ina</a:t>
            </a:r>
            <a:r>
              <a:rPr lang="fr-FR" sz="4400" b="1" dirty="0">
                <a:latin typeface="Athanasius" pitchFamily="2" charset="0"/>
              </a:rPr>
              <a:t> `</a:t>
            </a:r>
            <a:r>
              <a:rPr lang="fr-FR" sz="4400" b="1" dirty="0" err="1">
                <a:latin typeface="Athanasius" pitchFamily="2" charset="0"/>
              </a:rPr>
              <a:t>ntekna</a:t>
            </a:r>
            <a:r>
              <a:rPr lang="fr-FR" sz="4400" b="1" dirty="0">
                <a:latin typeface="Athanasius" pitchFamily="2" charset="0"/>
              </a:rPr>
              <a:t>\</a:t>
            </a:r>
            <a:r>
              <a:rPr lang="fr-FR" sz="4400" b="1" dirty="0" err="1">
                <a:latin typeface="Athanasius" pitchFamily="2" charset="0"/>
              </a:rPr>
              <a:t>em</a:t>
            </a:r>
            <a:r>
              <a:rPr lang="fr-FR" sz="4400" b="1" dirty="0">
                <a:latin typeface="Athanasius" pitchFamily="2" charset="0"/>
              </a:rPr>
              <a:t> </a:t>
            </a:r>
            <a:r>
              <a:rPr lang="fr-FR" sz="4400" b="1" dirty="0" err="1">
                <a:latin typeface="Athanasius" pitchFamily="2" charset="0"/>
              </a:rPr>
              <a:t>nh`etenoun</a:t>
            </a:r>
            <a:r>
              <a:rPr lang="fr-FR" sz="4400" b="1" dirty="0">
                <a:latin typeface="Athanasius" pitchFamily="2" charset="0"/>
              </a:rPr>
              <a:t> `</a:t>
            </a:r>
            <a:r>
              <a:rPr lang="fr-FR" sz="4400" b="1" dirty="0" err="1">
                <a:latin typeface="Athanasius" pitchFamily="2" charset="0"/>
              </a:rPr>
              <a:t>myuxh</a:t>
            </a:r>
            <a:r>
              <a:rPr lang="fr-FR" sz="4400" b="1" dirty="0">
                <a:latin typeface="Athanasius" pitchFamily="2" charset="0"/>
              </a:rPr>
              <a:t>.</a:t>
            </a:r>
          </a:p>
        </p:txBody>
      </p:sp>
      <p:sp>
        <p:nvSpPr>
          <p:cNvPr id="7" name="Rectangle 6"/>
          <p:cNvSpPr/>
          <p:nvPr/>
        </p:nvSpPr>
        <p:spPr>
          <a:xfrm>
            <a:off x="335361" y="4082296"/>
            <a:ext cx="5832647" cy="1938992"/>
          </a:xfrm>
          <a:prstGeom prst="rect">
            <a:avLst/>
          </a:prstGeom>
        </p:spPr>
        <p:txBody>
          <a:bodyPr wrap="square">
            <a:spAutoFit/>
          </a:bodyPr>
          <a:lstStyle/>
          <a:p>
            <a:pPr algn="just"/>
            <a:r>
              <a:rPr lang="fr-FR" sz="2400" b="1" dirty="0">
                <a:solidFill>
                  <a:srgbClr val="C00000"/>
                </a:solidFill>
              </a:rPr>
              <a:t>Seigneur, Seigneur, Seigneur, </a:t>
            </a:r>
            <a:r>
              <a:rPr lang="fr-FR" sz="2400" b="1" dirty="0"/>
              <a:t>si Tu es devenu comme les morts et que les juifs T'ont jeté au tombeau, et l'ont scellé avec un sceau pour garder le tombeau, c'est pour que Tu sauves nos âmes.</a:t>
            </a:r>
            <a:endParaRPr lang="fr-FR" sz="2400" b="1" dirty="0">
              <a:latin typeface="Book Antiqua" pitchFamily="18" charset="0"/>
            </a:endParaRPr>
          </a:p>
        </p:txBody>
      </p:sp>
    </p:spTree>
    <p:extLst>
      <p:ext uri="{BB962C8B-B14F-4D97-AF65-F5344CB8AC3E}">
        <p14:creationId xmlns:p14="http://schemas.microsoft.com/office/powerpoint/2010/main" val="3839351469"/>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1569660"/>
          </a:xfrm>
          <a:prstGeom prst="rect">
            <a:avLst/>
          </a:prstGeom>
        </p:spPr>
        <p:txBody>
          <a:bodyPr wrap="square">
            <a:spAutoFit/>
          </a:bodyPr>
          <a:lstStyle/>
          <a:p>
            <a:pPr algn="just" rtl="1"/>
            <a:r>
              <a:rPr lang="ar-SA" sz="3200" b="1" dirty="0"/>
              <a:t>المجد للآب والابن والروح القدس الآن وكل أوان وإلى دهر الدهور آمين</a:t>
            </a:r>
            <a:r>
              <a:rPr lang="fr-FR" sz="3200" b="1" dirty="0"/>
              <a:t>.</a:t>
            </a:r>
          </a:p>
        </p:txBody>
      </p:sp>
      <p:sp>
        <p:nvSpPr>
          <p:cNvPr id="6" name="Rectangle 5"/>
          <p:cNvSpPr/>
          <p:nvPr/>
        </p:nvSpPr>
        <p:spPr>
          <a:xfrm>
            <a:off x="431371" y="710694"/>
            <a:ext cx="11281253" cy="2585323"/>
          </a:xfrm>
          <a:prstGeom prst="rect">
            <a:avLst/>
          </a:prstGeom>
        </p:spPr>
        <p:txBody>
          <a:bodyPr wrap="square">
            <a:spAutoFit/>
          </a:bodyPr>
          <a:lstStyle/>
          <a:p>
            <a:pPr algn="just"/>
            <a:r>
              <a:rPr lang="en-US" sz="5400" b="1" dirty="0">
                <a:latin typeface="Athanasius" pitchFamily="2" charset="0"/>
              </a:rPr>
              <a:t>Do[a </a:t>
            </a:r>
            <a:r>
              <a:rPr lang="en-US" sz="5400" b="1" dirty="0" err="1">
                <a:latin typeface="Athanasius" pitchFamily="2" charset="0"/>
              </a:rPr>
              <a:t>Patri</a:t>
            </a:r>
            <a:r>
              <a:rPr lang="en-US" sz="5400" b="1" dirty="0">
                <a:latin typeface="Athanasius" pitchFamily="2" charset="0"/>
              </a:rPr>
              <a:t>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Uiw</a:t>
            </a:r>
            <a:r>
              <a:rPr lang="en-US" sz="5400" b="1" dirty="0">
                <a:latin typeface="Athanasius" pitchFamily="2" charset="0"/>
              </a:rPr>
              <a:t>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agiw</a:t>
            </a:r>
            <a:r>
              <a:rPr lang="en-US" sz="5400" b="1" dirty="0">
                <a:latin typeface="Athanasius" pitchFamily="2" charset="0"/>
              </a:rPr>
              <a:t> </a:t>
            </a:r>
            <a:r>
              <a:rPr lang="en-US" sz="5400" b="1" dirty="0" err="1">
                <a:latin typeface="Athanasius" pitchFamily="2" charset="0"/>
              </a:rPr>
              <a:t>Pneumati</a:t>
            </a:r>
            <a:r>
              <a:rPr lang="en-US" sz="5400" b="1" dirty="0">
                <a:latin typeface="Athanasius" pitchFamily="2" charset="0"/>
              </a:rPr>
              <a:t>&gt; </a:t>
            </a:r>
            <a:r>
              <a:rPr lang="en-US" sz="5400" b="1" dirty="0" err="1">
                <a:latin typeface="Athanasius" pitchFamily="2" charset="0"/>
              </a:rPr>
              <a:t>ke</a:t>
            </a:r>
            <a:r>
              <a:rPr lang="en-US" sz="5400" b="1" dirty="0">
                <a:latin typeface="Athanasius" pitchFamily="2" charset="0"/>
              </a:rPr>
              <a:t> nun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a`i</a:t>
            </a:r>
            <a:r>
              <a:rPr lang="en-US" sz="5400" b="1" dirty="0">
                <a:latin typeface="Athanasius" pitchFamily="2" charset="0"/>
              </a:rPr>
              <a:t> </a:t>
            </a:r>
            <a:r>
              <a:rPr lang="en-US" sz="5400" b="1" dirty="0" err="1">
                <a:latin typeface="Athanasius" pitchFamily="2" charset="0"/>
              </a:rPr>
              <a:t>ke</a:t>
            </a:r>
            <a:r>
              <a:rPr lang="en-US" sz="5400" b="1" dirty="0">
                <a:latin typeface="Athanasius" pitchFamily="2" charset="0"/>
              </a:rPr>
              <a:t> </a:t>
            </a:r>
            <a:r>
              <a:rPr lang="en-US" sz="5400" b="1" dirty="0" err="1">
                <a:latin typeface="Athanasius" pitchFamily="2" charset="0"/>
              </a:rPr>
              <a:t>ic</a:t>
            </a:r>
            <a:r>
              <a:rPr lang="en-US" sz="5400" b="1" dirty="0">
                <a:latin typeface="Athanasius" pitchFamily="2" charset="0"/>
              </a:rPr>
              <a:t> </a:t>
            </a:r>
            <a:r>
              <a:rPr lang="en-US" sz="5400" b="1" dirty="0" err="1">
                <a:latin typeface="Athanasius" pitchFamily="2" charset="0"/>
              </a:rPr>
              <a:t>touc</a:t>
            </a:r>
            <a:r>
              <a:rPr lang="en-US" sz="5400" b="1" dirty="0">
                <a:latin typeface="Athanasius" pitchFamily="2" charset="0"/>
              </a:rPr>
              <a:t> `</a:t>
            </a:r>
            <a:r>
              <a:rPr lang="en-US" sz="5400" b="1" dirty="0" err="1">
                <a:latin typeface="Athanasius" pitchFamily="2" charset="0"/>
              </a:rPr>
              <a:t>e`wnac</a:t>
            </a:r>
            <a:r>
              <a:rPr lang="en-US" sz="5400" b="1" dirty="0">
                <a:latin typeface="Athanasius" pitchFamily="2" charset="0"/>
              </a:rPr>
              <a:t> </a:t>
            </a:r>
            <a:r>
              <a:rPr lang="en-US" sz="5400" b="1" dirty="0" err="1">
                <a:latin typeface="Athanasius" pitchFamily="2" charset="0"/>
              </a:rPr>
              <a:t>twn</a:t>
            </a:r>
            <a:r>
              <a:rPr lang="en-US" sz="5400" b="1" dirty="0">
                <a:latin typeface="Athanasius" pitchFamily="2" charset="0"/>
              </a:rPr>
              <a:t> `</a:t>
            </a:r>
            <a:r>
              <a:rPr lang="en-US" sz="5400" b="1" dirty="0" err="1">
                <a:latin typeface="Athanasius" pitchFamily="2" charset="0"/>
              </a:rPr>
              <a:t>e`wnwn</a:t>
            </a:r>
            <a:r>
              <a:rPr lang="en-US" sz="5400" b="1" dirty="0">
                <a:latin typeface="Athanasius" pitchFamily="2" charset="0"/>
              </a:rPr>
              <a:t> `</a:t>
            </a:r>
            <a:r>
              <a:rPr lang="en-US" sz="5400" b="1" dirty="0" err="1">
                <a:latin typeface="Athanasius" pitchFamily="2" charset="0"/>
              </a:rPr>
              <a:t>amhn</a:t>
            </a:r>
            <a:r>
              <a:rPr lang="en-US" sz="5400" b="1" dirty="0">
                <a:latin typeface="Athanasius" pitchFamily="2" charset="0"/>
              </a:rPr>
              <a:t>.</a:t>
            </a:r>
            <a:endParaRPr lang="fr-FR" sz="5400" b="1" dirty="0">
              <a:latin typeface="Athanasius" pitchFamily="2" charset="0"/>
            </a:endParaRPr>
          </a:p>
        </p:txBody>
      </p:sp>
      <p:sp>
        <p:nvSpPr>
          <p:cNvPr id="7" name="Rectangle 6"/>
          <p:cNvSpPr/>
          <p:nvPr/>
        </p:nvSpPr>
        <p:spPr>
          <a:xfrm>
            <a:off x="335361" y="4082296"/>
            <a:ext cx="5832647" cy="1200329"/>
          </a:xfrm>
          <a:prstGeom prst="rect">
            <a:avLst/>
          </a:prstGeom>
        </p:spPr>
        <p:txBody>
          <a:bodyPr wrap="square">
            <a:spAutoFit/>
          </a:bodyPr>
          <a:lstStyle/>
          <a:p>
            <a:pPr algn="just"/>
            <a:r>
              <a:rPr lang="fr-FR" sz="2400" b="1" dirty="0"/>
              <a:t>Gloire au Père, au Fils et au Saint-Esprit, maintenant et toujours et pour les siècles des siècles amen.</a:t>
            </a:r>
            <a:endParaRPr lang="fr-FR" sz="2400" b="1" dirty="0">
              <a:latin typeface="Book Antiqua" pitchFamily="18" charset="0"/>
            </a:endParaRPr>
          </a:p>
        </p:txBody>
      </p:sp>
    </p:spTree>
    <p:extLst>
      <p:ext uri="{BB962C8B-B14F-4D97-AF65-F5344CB8AC3E}">
        <p14:creationId xmlns:p14="http://schemas.microsoft.com/office/powerpoint/2010/main" val="1270254894"/>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1569660"/>
          </a:xfrm>
          <a:prstGeom prst="rect">
            <a:avLst/>
          </a:prstGeom>
        </p:spPr>
        <p:txBody>
          <a:bodyPr wrap="square">
            <a:spAutoFit/>
          </a:bodyPr>
          <a:lstStyle/>
          <a:p>
            <a:pPr algn="just" rtl="1"/>
            <a:r>
              <a:rPr lang="ar-SA" sz="3200" b="1" dirty="0"/>
              <a:t>ونصرخ قائلين </a:t>
            </a:r>
            <a:r>
              <a:rPr lang="ar-SA" sz="3200" b="1" dirty="0">
                <a:solidFill>
                  <a:srgbClr val="C00000"/>
                </a:solidFill>
              </a:rPr>
              <a:t>ارحمنا يا الله مخلصنا يا من وضع في القبر اسحق عنا شوكة الموت</a:t>
            </a:r>
            <a:r>
              <a:rPr lang="fr-FR" sz="3200" b="1" dirty="0">
                <a:solidFill>
                  <a:srgbClr val="C00000"/>
                </a:solidFill>
              </a:rPr>
              <a:t> </a:t>
            </a:r>
            <a:r>
              <a:rPr lang="fr-FR" sz="3200" b="1" dirty="0"/>
              <a:t>.</a:t>
            </a:r>
            <a:r>
              <a:rPr lang="ar-SA" sz="3200" b="1" dirty="0"/>
              <a:t>خلصنا وارحمنا</a:t>
            </a:r>
            <a:r>
              <a:rPr lang="fr-FR" sz="3200" b="1" dirty="0"/>
              <a:t>.</a:t>
            </a:r>
          </a:p>
        </p:txBody>
      </p:sp>
      <p:sp>
        <p:nvSpPr>
          <p:cNvPr id="6" name="Rectangle 5"/>
          <p:cNvSpPr/>
          <p:nvPr/>
        </p:nvSpPr>
        <p:spPr>
          <a:xfrm>
            <a:off x="431371" y="710694"/>
            <a:ext cx="11281253" cy="3046988"/>
          </a:xfrm>
          <a:prstGeom prst="rect">
            <a:avLst/>
          </a:prstGeom>
        </p:spPr>
        <p:txBody>
          <a:bodyPr wrap="square">
            <a:spAutoFit/>
          </a:bodyPr>
          <a:lstStyle/>
          <a:p>
            <a:pPr algn="just"/>
            <a:r>
              <a:rPr lang="fr-FR" sz="4800" b="1" dirty="0" err="1">
                <a:latin typeface="Athanasius" pitchFamily="2" charset="0"/>
              </a:rPr>
              <a:t>Enw</a:t>
            </a:r>
            <a:r>
              <a:rPr lang="fr-FR" sz="4800" b="1" dirty="0">
                <a:latin typeface="Athanasius" pitchFamily="2" charset="0"/>
              </a:rPr>
              <a:t>] `</a:t>
            </a:r>
            <a:r>
              <a:rPr lang="fr-FR" sz="4800" b="1" dirty="0" err="1">
                <a:latin typeface="Athanasius" pitchFamily="2" charset="0"/>
              </a:rPr>
              <a:t>ebol</a:t>
            </a:r>
            <a:r>
              <a:rPr lang="fr-FR" sz="4800" b="1" dirty="0">
                <a:latin typeface="Athanasius" pitchFamily="2" charset="0"/>
              </a:rPr>
              <a:t> </a:t>
            </a:r>
            <a:r>
              <a:rPr lang="fr-FR" sz="4800" b="1" dirty="0" err="1">
                <a:latin typeface="Athanasius" pitchFamily="2" charset="0"/>
              </a:rPr>
              <a:t>enjw</a:t>
            </a:r>
            <a:r>
              <a:rPr lang="fr-FR" sz="4800" b="1" dirty="0">
                <a:latin typeface="Athanasius" pitchFamily="2" charset="0"/>
              </a:rPr>
              <a:t> `</a:t>
            </a:r>
            <a:r>
              <a:rPr lang="fr-FR" sz="4800" b="1" dirty="0" err="1">
                <a:latin typeface="Athanasius" pitchFamily="2" charset="0"/>
              </a:rPr>
              <a:t>mmoc</a:t>
            </a:r>
            <a:r>
              <a:rPr lang="fr-FR" sz="4800" b="1" dirty="0">
                <a:latin typeface="Athanasius" pitchFamily="2" charset="0"/>
              </a:rPr>
              <a:t> </a:t>
            </a:r>
            <a:r>
              <a:rPr lang="fr-FR" sz="4800" b="1" dirty="0">
                <a:solidFill>
                  <a:schemeClr val="accent2"/>
                </a:solidFill>
                <a:latin typeface="Athanasius" pitchFamily="2" charset="0"/>
              </a:rPr>
              <a:t>je </a:t>
            </a:r>
            <a:r>
              <a:rPr lang="fr-FR" sz="4800" b="1" dirty="0" err="1">
                <a:solidFill>
                  <a:schemeClr val="accent2"/>
                </a:solidFill>
                <a:latin typeface="Athanasius" pitchFamily="2" charset="0"/>
              </a:rPr>
              <a:t>nai</a:t>
            </a:r>
            <a:r>
              <a:rPr lang="fr-FR" sz="4800" b="1" dirty="0">
                <a:solidFill>
                  <a:schemeClr val="accent2"/>
                </a:solidFill>
                <a:latin typeface="Athanasius" pitchFamily="2" charset="0"/>
              </a:rPr>
              <a:t> nan V</a:t>
            </a:r>
            <a:r>
              <a:rPr lang="fr-FR" sz="4800" b="1" dirty="0">
                <a:solidFill>
                  <a:srgbClr val="C00000"/>
                </a:solidFill>
                <a:latin typeface="Athanasius" pitchFamily="2" charset="0"/>
              </a:rPr>
              <a:t>;  </a:t>
            </a:r>
            <a:r>
              <a:rPr lang="fr-FR" sz="4800" b="1" dirty="0" err="1">
                <a:solidFill>
                  <a:srgbClr val="C00000"/>
                </a:solidFill>
                <a:latin typeface="Athanasius" pitchFamily="2" charset="0"/>
              </a:rPr>
              <a:t>Pencwthr</a:t>
            </a:r>
            <a:r>
              <a:rPr lang="fr-FR" sz="4800" b="1" dirty="0">
                <a:latin typeface="Athanasius" pitchFamily="2" charset="0"/>
              </a:rPr>
              <a:t> </a:t>
            </a:r>
            <a:r>
              <a:rPr lang="fr-FR" sz="4800" b="1" dirty="0" err="1">
                <a:solidFill>
                  <a:srgbClr val="C00000"/>
                </a:solidFill>
                <a:latin typeface="Athanasius" pitchFamily="2" charset="0"/>
              </a:rPr>
              <a:t>Vh`etauxaf</a:t>
            </a:r>
            <a:r>
              <a:rPr lang="fr-FR" sz="4800" b="1" dirty="0">
                <a:solidFill>
                  <a:srgbClr val="C00000"/>
                </a:solidFill>
                <a:latin typeface="Athanasius" pitchFamily="2" charset="0"/>
              </a:rPr>
              <a:t> 'en </a:t>
            </a:r>
            <a:r>
              <a:rPr lang="fr-FR" sz="4800" b="1" dirty="0" err="1">
                <a:solidFill>
                  <a:srgbClr val="C00000"/>
                </a:solidFill>
                <a:latin typeface="Athanasius" pitchFamily="2" charset="0"/>
              </a:rPr>
              <a:t>pi`m</a:t>
            </a:r>
            <a:r>
              <a:rPr lang="fr-FR" sz="4800" b="1" dirty="0">
                <a:solidFill>
                  <a:srgbClr val="C00000"/>
                </a:solidFill>
                <a:latin typeface="Athanasius" pitchFamily="2" charset="0"/>
              </a:rPr>
              <a:t>\au </a:t>
            </a:r>
            <a:r>
              <a:rPr lang="fr-FR" sz="4800" b="1" dirty="0" err="1">
                <a:solidFill>
                  <a:srgbClr val="C00000"/>
                </a:solidFill>
                <a:latin typeface="Athanasius" pitchFamily="2" charset="0"/>
              </a:rPr>
              <a:t>ek`e'om'em</a:t>
            </a:r>
            <a:r>
              <a:rPr lang="fr-FR" sz="4800" b="1" dirty="0">
                <a:solidFill>
                  <a:srgbClr val="C00000"/>
                </a:solidFill>
                <a:latin typeface="Athanasius" pitchFamily="2" charset="0"/>
              </a:rPr>
              <a:t> `n`'</a:t>
            </a:r>
            <a:r>
              <a:rPr lang="fr-FR" sz="4800" b="1" dirty="0" err="1">
                <a:solidFill>
                  <a:srgbClr val="C00000"/>
                </a:solidFill>
                <a:latin typeface="Athanasius" pitchFamily="2" charset="0"/>
              </a:rPr>
              <a:t>rhi</a:t>
            </a:r>
            <a:r>
              <a:rPr lang="fr-FR" sz="4800" b="1" dirty="0">
                <a:solidFill>
                  <a:srgbClr val="C00000"/>
                </a:solidFill>
                <a:latin typeface="Athanasius" pitchFamily="2" charset="0"/>
              </a:rPr>
              <a:t> `n'</a:t>
            </a:r>
            <a:r>
              <a:rPr lang="fr-FR" sz="4800" b="1" dirty="0" err="1">
                <a:solidFill>
                  <a:srgbClr val="C00000"/>
                </a:solidFill>
                <a:latin typeface="Athanasius" pitchFamily="2" charset="0"/>
              </a:rPr>
              <a:t>hten</a:t>
            </a:r>
            <a:r>
              <a:rPr lang="fr-FR" sz="4800" b="1" dirty="0">
                <a:solidFill>
                  <a:srgbClr val="C00000"/>
                </a:solidFill>
                <a:latin typeface="Athanasius" pitchFamily="2" charset="0"/>
              </a:rPr>
              <a:t> `</a:t>
            </a:r>
            <a:r>
              <a:rPr lang="fr-FR" sz="4800" b="1" dirty="0" err="1">
                <a:solidFill>
                  <a:srgbClr val="C00000"/>
                </a:solidFill>
                <a:latin typeface="Athanasius" pitchFamily="2" charset="0"/>
              </a:rPr>
              <a:t>n;couri</a:t>
            </a:r>
            <a:r>
              <a:rPr lang="fr-FR" sz="4800" b="1" dirty="0">
                <a:solidFill>
                  <a:srgbClr val="C00000"/>
                </a:solidFill>
                <a:latin typeface="Athanasius" pitchFamily="2" charset="0"/>
              </a:rPr>
              <a:t> `</a:t>
            </a:r>
            <a:r>
              <a:rPr lang="fr-FR" sz="4800" b="1" dirty="0" err="1">
                <a:solidFill>
                  <a:srgbClr val="C00000"/>
                </a:solidFill>
                <a:latin typeface="Athanasius" pitchFamily="2" charset="0"/>
              </a:rPr>
              <a:t>nte</a:t>
            </a:r>
            <a:r>
              <a:rPr lang="fr-FR" sz="4800" b="1" dirty="0">
                <a:solidFill>
                  <a:srgbClr val="C00000"/>
                </a:solidFill>
                <a:latin typeface="Athanasius" pitchFamily="2" charset="0"/>
              </a:rPr>
              <a:t> `</a:t>
            </a:r>
            <a:r>
              <a:rPr lang="fr-FR" sz="4800" b="1" dirty="0" err="1">
                <a:solidFill>
                  <a:srgbClr val="C00000"/>
                </a:solidFill>
                <a:latin typeface="Athanasius" pitchFamily="2" charset="0"/>
              </a:rPr>
              <a:t>vmou</a:t>
            </a:r>
            <a:r>
              <a:rPr lang="fr-FR" sz="4800" b="1" dirty="0">
                <a:solidFill>
                  <a:srgbClr val="C00000"/>
                </a:solidFill>
                <a:latin typeface="Athanasius" pitchFamily="2" charset="0"/>
              </a:rPr>
              <a:t>. </a:t>
            </a:r>
            <a:r>
              <a:rPr lang="fr-FR" sz="4800" b="1" dirty="0" err="1">
                <a:latin typeface="Athanasius" pitchFamily="2" charset="0"/>
              </a:rPr>
              <a:t>Cw;è</a:t>
            </a:r>
            <a:r>
              <a:rPr lang="fr-FR" sz="4800" b="1" dirty="0">
                <a:latin typeface="Athanasius" pitchFamily="2" charset="0"/>
              </a:rPr>
              <a:t> </a:t>
            </a:r>
            <a:r>
              <a:rPr lang="fr-FR" sz="4800" b="1" dirty="0" err="1">
                <a:latin typeface="Athanasius" pitchFamily="2" charset="0"/>
              </a:rPr>
              <a:t>è`èmmon</a:t>
            </a:r>
            <a:r>
              <a:rPr lang="fr-FR" sz="4800" b="1" dirty="0">
                <a:latin typeface="Athanasius" pitchFamily="2" charset="0"/>
              </a:rPr>
              <a:t> </a:t>
            </a:r>
            <a:r>
              <a:rPr lang="fr-FR" sz="4800" b="1" dirty="0" err="1">
                <a:latin typeface="Athanasius" pitchFamily="2" charset="0"/>
              </a:rPr>
              <a:t>ouo</a:t>
            </a:r>
            <a:r>
              <a:rPr lang="fr-FR" sz="4800" b="1" dirty="0">
                <a:latin typeface="Athanasius" pitchFamily="2" charset="0"/>
              </a:rPr>
              <a:t>\ </a:t>
            </a:r>
            <a:r>
              <a:rPr lang="fr-FR" sz="4800" b="1" dirty="0" err="1">
                <a:latin typeface="Athanasius" pitchFamily="2" charset="0"/>
              </a:rPr>
              <a:t>nai</a:t>
            </a:r>
            <a:r>
              <a:rPr lang="fr-FR" sz="4800" b="1" dirty="0">
                <a:latin typeface="Athanasius" pitchFamily="2" charset="0"/>
              </a:rPr>
              <a:t> nan</a:t>
            </a:r>
          </a:p>
        </p:txBody>
      </p:sp>
      <p:sp>
        <p:nvSpPr>
          <p:cNvPr id="7" name="Rectangle 6"/>
          <p:cNvSpPr/>
          <p:nvPr/>
        </p:nvSpPr>
        <p:spPr>
          <a:xfrm>
            <a:off x="335361" y="4082296"/>
            <a:ext cx="5832647" cy="1569660"/>
          </a:xfrm>
          <a:prstGeom prst="rect">
            <a:avLst/>
          </a:prstGeom>
        </p:spPr>
        <p:txBody>
          <a:bodyPr wrap="square">
            <a:spAutoFit/>
          </a:bodyPr>
          <a:lstStyle/>
          <a:p>
            <a:pPr algn="just"/>
            <a:r>
              <a:rPr lang="fr-FR" sz="2400" b="1" dirty="0"/>
              <a:t>Nous proclamons en disant : </a:t>
            </a:r>
            <a:r>
              <a:rPr lang="fr-FR" sz="2400" b="1" dirty="0">
                <a:solidFill>
                  <a:srgbClr val="C00000"/>
                </a:solidFill>
              </a:rPr>
              <a:t>Aie pitié de nous notre Dieu et sauveur, qui a été mis au tombeau, brise pour nous l'épine de la mort. </a:t>
            </a:r>
            <a:r>
              <a:rPr lang="fr-FR" sz="2400" b="1" dirty="0"/>
              <a:t>Sauve-nous et aie pitié de nous</a:t>
            </a:r>
            <a:endParaRPr lang="fr-FR" sz="2400" b="1" dirty="0">
              <a:latin typeface="Book Antiqua" pitchFamily="18" charset="0"/>
            </a:endParaRPr>
          </a:p>
        </p:txBody>
      </p:sp>
    </p:spTree>
    <p:extLst>
      <p:ext uri="{BB962C8B-B14F-4D97-AF65-F5344CB8AC3E}">
        <p14:creationId xmlns:p14="http://schemas.microsoft.com/office/powerpoint/2010/main" val="2799107881"/>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0056" y="4077072"/>
            <a:ext cx="5164616" cy="1077218"/>
          </a:xfrm>
          <a:prstGeom prst="rect">
            <a:avLst/>
          </a:prstGeom>
        </p:spPr>
        <p:txBody>
          <a:bodyPr wrap="square">
            <a:spAutoFit/>
          </a:bodyPr>
          <a:lstStyle/>
          <a:p>
            <a:pPr algn="just" rtl="1"/>
            <a:r>
              <a:rPr lang="ar-SA" sz="3200" b="1" dirty="0" err="1"/>
              <a:t>يارب</a:t>
            </a:r>
            <a:r>
              <a:rPr lang="ar-SA" sz="3200" b="1" dirty="0"/>
              <a:t> ارحم </a:t>
            </a:r>
            <a:r>
              <a:rPr lang="ar-SA" sz="3200" b="1" dirty="0" err="1"/>
              <a:t>يارب</a:t>
            </a:r>
            <a:r>
              <a:rPr lang="ar-SA" sz="3200" b="1" dirty="0"/>
              <a:t> ارحم </a:t>
            </a:r>
            <a:r>
              <a:rPr lang="ar-SA" sz="3200" b="1" dirty="0" err="1"/>
              <a:t>يارب</a:t>
            </a:r>
            <a:r>
              <a:rPr lang="ar-SA" sz="3200" b="1" dirty="0"/>
              <a:t> بارك ها </a:t>
            </a:r>
            <a:r>
              <a:rPr lang="ar-SA" sz="3200" b="1" dirty="0" err="1"/>
              <a:t>مطانية</a:t>
            </a:r>
            <a:r>
              <a:rPr lang="ar-SA" sz="3200" b="1" dirty="0"/>
              <a:t> قل البركة</a:t>
            </a:r>
            <a:endParaRPr lang="fr-FR" sz="3200" b="1" dirty="0"/>
          </a:p>
        </p:txBody>
      </p:sp>
      <p:sp>
        <p:nvSpPr>
          <p:cNvPr id="6" name="Rectangle 5"/>
          <p:cNvSpPr/>
          <p:nvPr/>
        </p:nvSpPr>
        <p:spPr>
          <a:xfrm>
            <a:off x="431371" y="710694"/>
            <a:ext cx="11281253" cy="2308324"/>
          </a:xfrm>
          <a:prstGeom prst="rect">
            <a:avLst/>
          </a:prstGeom>
        </p:spPr>
        <p:txBody>
          <a:bodyPr wrap="square">
            <a:spAutoFit/>
          </a:bodyPr>
          <a:lstStyle/>
          <a:p>
            <a:pPr algn="just"/>
            <a:r>
              <a:rPr lang="fr-FR" sz="4800" b="1" dirty="0" err="1">
                <a:latin typeface="Athanasius" pitchFamily="2" charset="0"/>
              </a:rPr>
              <a:t>Kuri`e</a:t>
            </a:r>
            <a:r>
              <a:rPr lang="fr-FR" sz="4800" b="1" dirty="0">
                <a:latin typeface="Athanasius" pitchFamily="2" charset="0"/>
              </a:rPr>
              <a:t> `</a:t>
            </a:r>
            <a:r>
              <a:rPr lang="fr-FR" sz="4800" b="1" dirty="0" err="1">
                <a:latin typeface="Athanasius" pitchFamily="2" charset="0"/>
              </a:rPr>
              <a:t>ele`hcon</a:t>
            </a:r>
            <a:r>
              <a:rPr lang="fr-FR" sz="4800" b="1" dirty="0">
                <a:latin typeface="Athanasius" pitchFamily="2" charset="0"/>
              </a:rPr>
              <a:t> </a:t>
            </a:r>
            <a:r>
              <a:rPr lang="fr-FR" sz="4800" b="1" dirty="0" err="1">
                <a:latin typeface="Athanasius" pitchFamily="2" charset="0"/>
              </a:rPr>
              <a:t>Kuri`e</a:t>
            </a:r>
            <a:r>
              <a:rPr lang="fr-FR" sz="4800" b="1" dirty="0">
                <a:latin typeface="Athanasius" pitchFamily="2" charset="0"/>
              </a:rPr>
              <a:t> `</a:t>
            </a:r>
            <a:r>
              <a:rPr lang="fr-FR" sz="4800" b="1" dirty="0" err="1">
                <a:latin typeface="Athanasius" pitchFamily="2" charset="0"/>
              </a:rPr>
              <a:t>ele`hcon</a:t>
            </a:r>
            <a:r>
              <a:rPr lang="fr-FR" sz="4800" b="1" dirty="0">
                <a:latin typeface="Athanasius" pitchFamily="2" charset="0"/>
              </a:rPr>
              <a:t> </a:t>
            </a:r>
            <a:r>
              <a:rPr lang="fr-FR" sz="4800" b="1" dirty="0" err="1">
                <a:latin typeface="Athanasius" pitchFamily="2" charset="0"/>
              </a:rPr>
              <a:t>Kurie</a:t>
            </a:r>
            <a:r>
              <a:rPr lang="fr-FR" sz="4800" b="1" dirty="0">
                <a:latin typeface="Athanasius" pitchFamily="2" charset="0"/>
              </a:rPr>
              <a:t> </a:t>
            </a:r>
            <a:r>
              <a:rPr lang="fr-FR" sz="4800" b="1" dirty="0" err="1">
                <a:latin typeface="Athanasius" pitchFamily="2" charset="0"/>
              </a:rPr>
              <a:t>euloghcon</a:t>
            </a:r>
            <a:r>
              <a:rPr lang="fr-FR" sz="4800" b="1" dirty="0">
                <a:latin typeface="Athanasius" pitchFamily="2" charset="0"/>
              </a:rPr>
              <a:t> `</a:t>
            </a:r>
            <a:r>
              <a:rPr lang="fr-FR" sz="4800" b="1" dirty="0" err="1">
                <a:latin typeface="Athanasius" pitchFamily="2" charset="0"/>
              </a:rPr>
              <a:t>amhn</a:t>
            </a:r>
            <a:r>
              <a:rPr lang="fr-FR" sz="4800" b="1" dirty="0">
                <a:latin typeface="Athanasius" pitchFamily="2" charset="0"/>
              </a:rPr>
              <a:t>&gt; `</a:t>
            </a:r>
            <a:r>
              <a:rPr lang="fr-FR" sz="4800" b="1" dirty="0" err="1">
                <a:latin typeface="Athanasius" pitchFamily="2" charset="0"/>
              </a:rPr>
              <a:t>cmou</a:t>
            </a:r>
            <a:r>
              <a:rPr lang="fr-FR" sz="4800" b="1" dirty="0">
                <a:latin typeface="Athanasius" pitchFamily="2" charset="0"/>
              </a:rPr>
              <a:t> `</a:t>
            </a:r>
            <a:r>
              <a:rPr lang="fr-FR" sz="4800" b="1" dirty="0" err="1">
                <a:latin typeface="Athanasius" pitchFamily="2" charset="0"/>
              </a:rPr>
              <a:t>eroi</a:t>
            </a:r>
            <a:r>
              <a:rPr lang="fr-FR" sz="4800" b="1" dirty="0">
                <a:latin typeface="Athanasius" pitchFamily="2" charset="0"/>
              </a:rPr>
              <a:t> &gt; `</a:t>
            </a:r>
            <a:r>
              <a:rPr lang="fr-FR" sz="4800" b="1" dirty="0" err="1">
                <a:latin typeface="Athanasius" pitchFamily="2" charset="0"/>
              </a:rPr>
              <a:t>cmou</a:t>
            </a:r>
            <a:r>
              <a:rPr lang="fr-FR" sz="4800" b="1" dirty="0">
                <a:latin typeface="Athanasius" pitchFamily="2" charset="0"/>
              </a:rPr>
              <a:t> `</a:t>
            </a:r>
            <a:r>
              <a:rPr lang="fr-FR" sz="4800" b="1" dirty="0" err="1">
                <a:latin typeface="Athanasius" pitchFamily="2" charset="0"/>
              </a:rPr>
              <a:t>eroi</a:t>
            </a:r>
            <a:r>
              <a:rPr lang="fr-FR" sz="4800" b="1" dirty="0">
                <a:latin typeface="Athanasius" pitchFamily="2" charset="0"/>
              </a:rPr>
              <a:t> &gt; </a:t>
            </a:r>
            <a:r>
              <a:rPr lang="fr-FR" sz="4800" b="1" dirty="0" err="1">
                <a:latin typeface="Athanasius" pitchFamily="2" charset="0"/>
              </a:rPr>
              <a:t>ic</a:t>
            </a:r>
            <a:r>
              <a:rPr lang="fr-FR" sz="4800" b="1" dirty="0">
                <a:latin typeface="Athanasius" pitchFamily="2" charset="0"/>
              </a:rPr>
              <a:t> ;</a:t>
            </a:r>
            <a:r>
              <a:rPr lang="fr-FR" sz="4800" b="1" dirty="0" err="1">
                <a:latin typeface="Athanasius" pitchFamily="2" charset="0"/>
              </a:rPr>
              <a:t>metanoi`a</a:t>
            </a:r>
            <a:r>
              <a:rPr lang="fr-FR" sz="4800" b="1" dirty="0">
                <a:latin typeface="Athanasius" pitchFamily="2" charset="0"/>
              </a:rPr>
              <a:t> &gt; </a:t>
            </a:r>
            <a:r>
              <a:rPr lang="fr-FR" sz="4800" b="1" dirty="0" err="1">
                <a:latin typeface="Athanasius" pitchFamily="2" charset="0"/>
              </a:rPr>
              <a:t>xw</a:t>
            </a:r>
            <a:r>
              <a:rPr lang="fr-FR" sz="4800" b="1" dirty="0">
                <a:latin typeface="Athanasius" pitchFamily="2" charset="0"/>
              </a:rPr>
              <a:t> </a:t>
            </a:r>
            <a:r>
              <a:rPr lang="fr-FR" sz="4800" b="1" dirty="0" err="1">
                <a:latin typeface="Athanasius" pitchFamily="2" charset="0"/>
              </a:rPr>
              <a:t>nhi</a:t>
            </a:r>
            <a:r>
              <a:rPr lang="fr-FR" sz="4800" b="1" dirty="0">
                <a:latin typeface="Athanasius" pitchFamily="2" charset="0"/>
              </a:rPr>
              <a:t> `</a:t>
            </a:r>
            <a:r>
              <a:rPr lang="fr-FR" sz="4800" b="1" dirty="0" err="1">
                <a:latin typeface="Athanasius" pitchFamily="2" charset="0"/>
              </a:rPr>
              <a:t>ebol</a:t>
            </a:r>
            <a:r>
              <a:rPr lang="fr-FR" sz="4800" b="1" dirty="0">
                <a:latin typeface="Athanasius" pitchFamily="2" charset="0"/>
              </a:rPr>
              <a:t> </a:t>
            </a:r>
            <a:r>
              <a:rPr lang="fr-FR" sz="4800" b="1" dirty="0" err="1">
                <a:latin typeface="Athanasius" pitchFamily="2" charset="0"/>
              </a:rPr>
              <a:t>jw</a:t>
            </a:r>
            <a:r>
              <a:rPr lang="fr-FR" sz="4800" b="1" dirty="0">
                <a:latin typeface="Athanasius" pitchFamily="2" charset="0"/>
              </a:rPr>
              <a:t> `</a:t>
            </a:r>
            <a:r>
              <a:rPr lang="fr-FR" sz="4800" b="1" dirty="0" err="1">
                <a:latin typeface="Athanasius" pitchFamily="2" charset="0"/>
              </a:rPr>
              <a:t>mpi`cmou</a:t>
            </a:r>
            <a:r>
              <a:rPr lang="fr-FR" sz="4800" b="1" dirty="0">
                <a:latin typeface="Athanasius" pitchFamily="2" charset="0"/>
              </a:rPr>
              <a:t>.</a:t>
            </a:r>
          </a:p>
        </p:txBody>
      </p:sp>
      <p:sp>
        <p:nvSpPr>
          <p:cNvPr id="7" name="Rectangle 6"/>
          <p:cNvSpPr/>
          <p:nvPr/>
        </p:nvSpPr>
        <p:spPr>
          <a:xfrm>
            <a:off x="335361" y="4082296"/>
            <a:ext cx="5832647" cy="1569660"/>
          </a:xfrm>
          <a:prstGeom prst="rect">
            <a:avLst/>
          </a:prstGeom>
        </p:spPr>
        <p:txBody>
          <a:bodyPr wrap="square">
            <a:spAutoFit/>
          </a:bodyPr>
          <a:lstStyle/>
          <a:p>
            <a:pPr algn="just"/>
            <a:r>
              <a:rPr lang="fr-FR" sz="2400" b="1" dirty="0"/>
              <a:t>Pitié Seigneur, Pitié Seigneur, Seigneur bénis-nous, amen, Bénissez-moi, bénissez-moi, voici la </a:t>
            </a:r>
            <a:r>
              <a:rPr lang="fr-FR" sz="2400" b="1" dirty="0" err="1"/>
              <a:t>métonia</a:t>
            </a:r>
            <a:r>
              <a:rPr lang="fr-FR" sz="2400" b="1" dirty="0"/>
              <a:t>, pardonnez-moi et dites la bénédiction.</a:t>
            </a:r>
            <a:endParaRPr lang="fr-FR" sz="2400" b="1" dirty="0">
              <a:latin typeface="Book Antiqua" pitchFamily="18" charset="0"/>
            </a:endParaRPr>
          </a:p>
        </p:txBody>
      </p:sp>
    </p:spTree>
    <p:extLst>
      <p:ext uri="{BB962C8B-B14F-4D97-AF65-F5344CB8AC3E}">
        <p14:creationId xmlns:p14="http://schemas.microsoft.com/office/powerpoint/2010/main" val="167147583"/>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a:extLst>
              <a:ext uri="{FF2B5EF4-FFF2-40B4-BE49-F238E27FC236}">
                <a16:creationId xmlns:a16="http://schemas.microsoft.com/office/drawing/2014/main" id="{126B1987-611D-41BD-9F08-E35F26AD5672}"/>
              </a:ext>
            </a:extLst>
          </p:cNvPr>
          <p:cNvCxnSpPr>
            <a:cxnSpLocks/>
          </p:cNvCxnSpPr>
          <p:nvPr/>
        </p:nvCxnSpPr>
        <p:spPr>
          <a:xfrm flipV="1">
            <a:off x="415178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6FCAE597-4702-47B1-A0B0-F545200A3E96}"/>
              </a:ext>
            </a:extLst>
          </p:cNvPr>
          <p:cNvCxnSpPr>
            <a:cxnSpLocks/>
          </p:cNvCxnSpPr>
          <p:nvPr/>
        </p:nvCxnSpPr>
        <p:spPr>
          <a:xfrm>
            <a:off x="7932204" y="548680"/>
            <a:ext cx="0" cy="5832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1" name="Tableau 10">
            <a:extLst>
              <a:ext uri="{FF2B5EF4-FFF2-40B4-BE49-F238E27FC236}">
                <a16:creationId xmlns:a16="http://schemas.microsoft.com/office/drawing/2014/main" id="{064030C8-D926-485C-8E3C-04B79300FA76}"/>
              </a:ext>
            </a:extLst>
          </p:cNvPr>
          <p:cNvGraphicFramePr>
            <a:graphicFrameLocks noGrp="1"/>
          </p:cNvGraphicFramePr>
          <p:nvPr>
            <p:extLst>
              <p:ext uri="{D42A27DB-BD31-4B8C-83A1-F6EECF244321}">
                <p14:modId xmlns:p14="http://schemas.microsoft.com/office/powerpoint/2010/main" val="874521506"/>
              </p:ext>
            </p:extLst>
          </p:nvPr>
        </p:nvGraphicFramePr>
        <p:xfrm>
          <a:off x="407368" y="548680"/>
          <a:ext cx="11305251" cy="3764240"/>
        </p:xfrm>
        <a:graphic>
          <a:graphicData uri="http://schemas.openxmlformats.org/drawingml/2006/table">
            <a:tbl>
              <a:tblPr firstRow="1" bandRow="1">
                <a:tableStyleId>{5C22544A-7EE6-4342-B048-85BDC9FD1C3A}</a:tableStyleId>
              </a:tblPr>
              <a:tblGrid>
                <a:gridCol w="3768417">
                  <a:extLst>
                    <a:ext uri="{9D8B030D-6E8A-4147-A177-3AD203B41FA5}">
                      <a16:colId xmlns:a16="http://schemas.microsoft.com/office/drawing/2014/main" val="643898362"/>
                    </a:ext>
                  </a:extLst>
                </a:gridCol>
                <a:gridCol w="3768417">
                  <a:extLst>
                    <a:ext uri="{9D8B030D-6E8A-4147-A177-3AD203B41FA5}">
                      <a16:colId xmlns:a16="http://schemas.microsoft.com/office/drawing/2014/main" val="928857037"/>
                    </a:ext>
                  </a:extLst>
                </a:gridCol>
                <a:gridCol w="3768417">
                  <a:extLst>
                    <a:ext uri="{9D8B030D-6E8A-4147-A177-3AD203B41FA5}">
                      <a16:colId xmlns:a16="http://schemas.microsoft.com/office/drawing/2014/main" val="27098135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effectLst/>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8321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kern="1200" dirty="0">
                        <a:solidFill>
                          <a:srgbClr val="C00000"/>
                        </a:solidFill>
                        <a:latin typeface="CS Avva Shenouda" panose="020B7200000000000000" pitchFamily="34"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000" b="1" kern="1200" dirty="0">
                        <a:solidFill>
                          <a:schemeClr val="tx1"/>
                        </a:solidFill>
                        <a:effectLst/>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fr-FR" sz="28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317180"/>
                  </a:ext>
                </a:extLst>
              </a:tr>
              <a:tr h="1904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dirty="0" err="1">
                          <a:solidFill>
                            <a:srgbClr val="C00000"/>
                          </a:solidFill>
                          <a:latin typeface="CS Avva Shenouda" panose="020B7200000000000000" pitchFamily="34" charset="0"/>
                        </a:rPr>
                        <a:t>Piouyb</a:t>
                      </a:r>
                      <a:endParaRPr lang="fr-FR" sz="2000" b="1" dirty="0">
                        <a:solidFill>
                          <a:srgbClr val="C00000"/>
                        </a:solidFill>
                        <a:latin typeface="CS Avva Shenouda" panose="020B7200000000000000"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a:ln>
                            <a:noFill/>
                          </a:ln>
                          <a:solidFill>
                            <a:schemeClr val="tx1"/>
                          </a:solidFill>
                          <a:effectLst/>
                          <a:latin typeface="Coptic1" pitchFamily="2" charset="0"/>
                          <a:cs typeface="Arial" pitchFamily="34" charset="0"/>
                        </a:rPr>
                        <a:t>P,#c</a:t>
                      </a:r>
                      <a:r>
                        <a:rPr kumimoji="0" lang="en-US" sz="2400" b="1" i="0" u="none" strike="noStrike" cap="none" normalizeH="0" baseline="0" dirty="0">
                          <a:ln>
                            <a:noFill/>
                          </a:ln>
                          <a:solidFill>
                            <a:schemeClr val="tx1"/>
                          </a:solidFill>
                          <a:effectLst/>
                          <a:latin typeface="Coptic1" pitchFamily="2" charset="0"/>
                          <a:cs typeface="Arial" pitchFamily="34" charset="0"/>
                        </a:rPr>
                        <a:t># </a:t>
                      </a:r>
                      <a:r>
                        <a:rPr kumimoji="0" lang="en-US" sz="2400" b="1" i="0" u="none" strike="noStrike" cap="none" normalizeH="0" baseline="0" dirty="0" err="1">
                          <a:ln>
                            <a:noFill/>
                          </a:ln>
                          <a:solidFill>
                            <a:schemeClr val="tx1"/>
                          </a:solidFill>
                          <a:effectLst/>
                          <a:latin typeface="Coptic1" pitchFamily="2" charset="0"/>
                          <a:cs typeface="Arial" pitchFamily="34" charset="0"/>
                        </a:rPr>
                        <a:t>Pennou</a:t>
                      </a:r>
                      <a:r>
                        <a:rPr kumimoji="0" lang="en-US" sz="2400" b="1" i="0" u="none" strike="noStrike" cap="none" normalizeH="0" baseline="0" dirty="0">
                          <a:ln>
                            <a:noFill/>
                          </a:ln>
                          <a:solidFill>
                            <a:schemeClr val="tx1"/>
                          </a:solidFill>
                          <a:effectLst/>
                          <a:latin typeface="Coptic1" pitchFamily="2" charset="0"/>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dirty="0">
                        <a:solidFill>
                          <a:srgbClr val="C00000"/>
                        </a:solidFill>
                        <a:latin typeface="CS Avva Shenouda" panose="020B7200000000000000"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r-FR" sz="2000" b="1" dirty="0">
                          <a:solidFill>
                            <a:srgbClr val="C00000"/>
                          </a:solidFill>
                        </a:rPr>
                        <a:t>Le Prêtre</a:t>
                      </a:r>
                    </a:p>
                    <a:p>
                      <a:pPr algn="ctr"/>
                      <a:r>
                        <a:rPr lang="fr-FR" sz="2800" b="1" kern="1200" dirty="0">
                          <a:solidFill>
                            <a:schemeClr val="dk1"/>
                          </a:solidFill>
                          <a:effectLst/>
                          <a:latin typeface="+mn-lt"/>
                          <a:ea typeface="+mn-ea"/>
                          <a:cs typeface="+mn-cs"/>
                        </a:rPr>
                        <a:t>Ô Christ notre Dieu</a:t>
                      </a:r>
                    </a:p>
                    <a:p>
                      <a:pPr algn="ctr"/>
                      <a:endParaRPr lang="fr-FR" sz="2400" b="1" dirty="0">
                        <a:solidFill>
                          <a:srgbClr val="C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الكاهن</a:t>
                      </a:r>
                      <a:endParaRPr lang="fr-FR" sz="3000" b="1" kern="1200" dirty="0">
                        <a:solidFill>
                          <a:srgbClr val="C00000"/>
                        </a:solidFill>
                        <a:effectLst/>
                        <a:latin typeface="+mn-lt"/>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Coptic1" pitchFamily="2" charset="0"/>
                          <a:cs typeface="Arial" charset="0"/>
                        </a:rPr>
                        <a:t>أيها المسيح الهنا.</a:t>
                      </a:r>
                      <a:endParaRPr kumimoji="0" lang="en-US" sz="2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019928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1" kern="1200" dirty="0" err="1">
                          <a:solidFill>
                            <a:srgbClr val="C00000"/>
                          </a:solidFill>
                          <a:latin typeface="CS Avva Shenouda" panose="020B7200000000000000" pitchFamily="34" charset="0"/>
                          <a:ea typeface="+mn-ea"/>
                          <a:cs typeface="+mn-cs"/>
                        </a:rPr>
                        <a:t>Pilaoc</a:t>
                      </a:r>
                      <a:endParaRPr lang="fr-FR" sz="2800" b="1" kern="1200" dirty="0">
                        <a:solidFill>
                          <a:srgbClr val="C00000"/>
                        </a:solidFill>
                        <a:latin typeface="CS Avva Shenouda" panose="020B7200000000000000"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optic1" pitchFamily="2" charset="0"/>
                          <a:cs typeface="Arial" pitchFamily="34" charset="0"/>
                        </a:rPr>
                        <a:t>Am/n </a:t>
                      </a:r>
                      <a:r>
                        <a:rPr kumimoji="0" lang="en-US" sz="2400" b="1" i="0" u="none" strike="noStrike" cap="none" normalizeH="0" baseline="0" dirty="0" err="1">
                          <a:ln>
                            <a:noFill/>
                          </a:ln>
                          <a:solidFill>
                            <a:schemeClr val="tx1"/>
                          </a:solidFill>
                          <a:effectLst/>
                          <a:latin typeface="Coptic1" pitchFamily="2" charset="0"/>
                          <a:cs typeface="Arial" pitchFamily="34" charset="0"/>
                        </a:rPr>
                        <a:t>ece~swpi</a:t>
                      </a:r>
                      <a:endParaRPr kumimoji="0" lang="en-US" sz="2400" b="1" i="0" u="none" strike="noStrike" cap="none" normalizeH="0" baseline="0" dirty="0">
                        <a:ln>
                          <a:noFill/>
                        </a:ln>
                        <a:solidFill>
                          <a:schemeClr val="tx1"/>
                        </a:solidFill>
                        <a:effectLst/>
                        <a:latin typeface="Coptic1" pitchFamily="2"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914400" rtl="0" eaLnBrk="1" latinLnBrk="0" hangingPunct="1"/>
                      <a:r>
                        <a:rPr lang="fr-FR" sz="2000" b="1" kern="1200" dirty="0">
                          <a:solidFill>
                            <a:srgbClr val="C00000"/>
                          </a:solidFill>
                          <a:latin typeface="+mn-lt"/>
                          <a:ea typeface="+mn-ea"/>
                          <a:cs typeface="+mn-cs"/>
                        </a:rPr>
                        <a:t>L’assemblée</a:t>
                      </a:r>
                      <a:endParaRPr lang="fr-FR" sz="2800" b="1" kern="1200" dirty="0">
                        <a:solidFill>
                          <a:srgbClr val="C00000"/>
                        </a:solidFill>
                        <a:latin typeface="+mn-lt"/>
                        <a:ea typeface="+mn-ea"/>
                        <a:cs typeface="+mn-cs"/>
                      </a:endParaRPr>
                    </a:p>
                    <a:p>
                      <a:pPr algn="ctr"/>
                      <a:r>
                        <a:rPr lang="fr-FR" sz="2800" b="1" kern="1200" dirty="0">
                          <a:solidFill>
                            <a:schemeClr val="dk1"/>
                          </a:solidFill>
                          <a:effectLst/>
                          <a:latin typeface="+mn-lt"/>
                          <a:ea typeface="+mn-ea"/>
                          <a:cs typeface="+mn-cs"/>
                        </a:rPr>
                        <a:t>Amen, ainsi soit- il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ar-SA" sz="2400" b="1" kern="1200" dirty="0">
                          <a:solidFill>
                            <a:srgbClr val="C00000"/>
                          </a:solidFill>
                          <a:effectLst/>
                          <a:latin typeface="+mn-lt"/>
                          <a:ea typeface="+mn-ea"/>
                          <a:cs typeface="+mn-cs"/>
                        </a:rPr>
                        <a:t>الشعب</a:t>
                      </a:r>
                      <a:endParaRPr lang="fr-FR" sz="3000" b="1" kern="1200" dirty="0">
                        <a:solidFill>
                          <a:srgbClr val="C00000"/>
                        </a:solidFill>
                        <a:effectLst/>
                        <a:latin typeface="+mn-lt"/>
                        <a:ea typeface="+mn-ea"/>
                        <a:cs typeface="+mn-cs"/>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EG" sz="2800" b="1" i="0" u="none" strike="noStrike" cap="none" normalizeH="0" baseline="0" dirty="0">
                          <a:ln>
                            <a:noFill/>
                          </a:ln>
                          <a:solidFill>
                            <a:schemeClr val="tx1"/>
                          </a:solidFill>
                          <a:effectLst/>
                          <a:latin typeface="Coptic1" pitchFamily="2" charset="0"/>
                          <a:cs typeface="Arial" charset="0"/>
                        </a:rPr>
                        <a:t>آمين يكون.</a:t>
                      </a:r>
                      <a:endParaRPr kumimoji="0" lang="en-US" sz="2800" b="1" i="0" u="none" strike="noStrike" cap="none" normalizeH="0" baseline="0" dirty="0">
                        <a:ln>
                          <a:noFill/>
                        </a:ln>
                        <a:solidFill>
                          <a:schemeClr val="tx1"/>
                        </a:solidFill>
                        <a:effectLst/>
                        <a:latin typeface="Coptic1" pitchFamily="2"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00468116"/>
                  </a:ext>
                </a:extLst>
              </a:tr>
            </a:tbl>
          </a:graphicData>
        </a:graphic>
      </p:graphicFrame>
    </p:spTree>
    <p:extLst>
      <p:ext uri="{BB962C8B-B14F-4D97-AF65-F5344CB8AC3E}">
        <p14:creationId xmlns:p14="http://schemas.microsoft.com/office/powerpoint/2010/main" val="2786876552"/>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143566497"/>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02281126"/>
      </p:ext>
    </p:extLst>
  </p:cSld>
  <p:clrMapOvr>
    <a:masterClrMapping/>
  </p:clrMapOvr>
  <p:transition/>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a:t>
            </a:r>
          </a:p>
        </p:txBody>
      </p:sp>
    </p:spTree>
    <p:extLst>
      <p:ext uri="{BB962C8B-B14F-4D97-AF65-F5344CB8AC3E}">
        <p14:creationId xmlns:p14="http://schemas.microsoft.com/office/powerpoint/2010/main" val="693748069"/>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Jérémie 13 : 15 – 22</a:t>
            </a:r>
          </a:p>
          <a:p>
            <a:pPr marL="0" indent="0" algn="ctr">
              <a:buNone/>
            </a:pPr>
            <a:endParaRPr lang="fr-FR" sz="2800" b="1" i="1" dirty="0">
              <a:solidFill>
                <a:srgbClr val="C00000"/>
              </a:solidFill>
            </a:endParaRPr>
          </a:p>
          <a:p>
            <a:pPr marL="0" indent="0" algn="just">
              <a:buNone/>
            </a:pPr>
            <a:r>
              <a:rPr lang="fr-FR" sz="2800" b="1" dirty="0"/>
              <a:t>Ecoutez, tendez l'oreille, plus d'orgueil c'est Le Seigneur qui parle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إرمياء </a:t>
            </a:r>
            <a:r>
              <a:rPr lang="ar-SA" sz="3600" b="1" i="1" dirty="0">
                <a:solidFill>
                  <a:srgbClr val="C00000"/>
                </a:solidFill>
              </a:rPr>
              <a:t>١٣</a:t>
            </a:r>
            <a:r>
              <a:rPr lang="ar-EG" altLang="fr-FR" sz="3600" b="1" i="1" dirty="0">
                <a:solidFill>
                  <a:srgbClr val="C00000"/>
                </a:solidFill>
                <a:latin typeface="Times New Roman" panose="02020603050405020304" pitchFamily="18" charset="0"/>
              </a:rPr>
              <a:t>: </a:t>
            </a:r>
            <a:r>
              <a:rPr lang="ar-SA" sz="3600" b="1" i="1" dirty="0">
                <a:solidFill>
                  <a:srgbClr val="C00000"/>
                </a:solidFill>
              </a:rPr>
              <a:t>١٥</a:t>
            </a:r>
            <a:r>
              <a:rPr lang="ar-EG" altLang="fr-FR" sz="3600" b="1" i="1" dirty="0">
                <a:solidFill>
                  <a:srgbClr val="C00000"/>
                </a:solidFill>
                <a:latin typeface="Times New Roman" panose="02020603050405020304" pitchFamily="18" charset="0"/>
              </a:rPr>
              <a:t> -</a:t>
            </a:r>
            <a:r>
              <a:rPr lang="ar-SA" sz="3600" b="1" i="1" dirty="0">
                <a:solidFill>
                  <a:srgbClr val="C00000"/>
                </a:solidFill>
              </a:rPr>
              <a:t>٢٢</a:t>
            </a:r>
            <a:r>
              <a:rPr lang="ar-EG" altLang="fr-FR" sz="3600" b="1" i="1" dirty="0">
                <a:solidFill>
                  <a:srgbClr val="C00000"/>
                </a:solidFill>
                <a:latin typeface="Times New Roman" panose="02020603050405020304" pitchFamily="18" charset="0"/>
              </a:rPr>
              <a:t> </a:t>
            </a:r>
            <a:endParaRPr lang="fr-FR" altLang="fr-FR" sz="3600" b="1" i="1" dirty="0">
              <a:solidFill>
                <a:srgbClr val="C00000"/>
              </a:solidFill>
              <a:latin typeface="Times New Roman" panose="02020603050405020304" pitchFamily="18" charset="0"/>
            </a:endParaRPr>
          </a:p>
          <a:p>
            <a:pPr algn="ctr" rtl="1" fontAlgn="base">
              <a:spcBef>
                <a:spcPct val="20000"/>
              </a:spcBef>
              <a:spcAft>
                <a:spcPct val="0"/>
              </a:spcAft>
            </a:pPr>
            <a:endParaRPr lang="fr-FR" altLang="fr-FR" sz="3600" b="1" i="1" dirty="0">
              <a:solidFill>
                <a:srgbClr val="C00000"/>
              </a:solidFill>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t>اِسْمَعُوا </a:t>
            </a:r>
            <a:r>
              <a:rPr lang="ar-SA" sz="3600" b="1" dirty="0" err="1"/>
              <a:t>وَٱصْغَوْا</a:t>
            </a:r>
            <a:r>
              <a:rPr lang="ar-SA" sz="3600" b="1" dirty="0"/>
              <a:t>. لَا تَتَعَظَّمُوا لِأَنَّ </a:t>
            </a:r>
            <a:r>
              <a:rPr lang="ar-SA" sz="3600" b="1" dirty="0" err="1"/>
              <a:t>ٱلرَّبَّ</a:t>
            </a:r>
            <a:r>
              <a:rPr lang="ar-SA" sz="3600" b="1" dirty="0"/>
              <a:t> تَكَلَّمَ.</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30425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endParaRPr lang="en-US" sz="1400" b="1" dirty="0">
              <a:latin typeface="Athanasius" pitchFamily="2" charset="0"/>
            </a:endParaRPr>
          </a:p>
          <a:p>
            <a:pPr marL="0" indent="0" algn="just">
              <a:buNone/>
            </a:pPr>
            <a:r>
              <a:rPr lang="en-US" sz="3800" b="1" dirty="0">
                <a:latin typeface="Athanasius" pitchFamily="2" charset="0"/>
              </a:rPr>
              <a:t>C</a:t>
            </a:r>
            <a:r>
              <a:rPr lang="fr-FR" sz="3800" b="1" dirty="0" err="1">
                <a:latin typeface="Athanasius" pitchFamily="2" charset="0"/>
              </a:rPr>
              <a:t>wtem</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maè`è</a:t>
            </a:r>
            <a:r>
              <a:rPr lang="fr-FR" sz="3800" b="1" dirty="0">
                <a:latin typeface="Athanasius" pitchFamily="2" charset="0"/>
              </a:rPr>
              <a:t>\</a:t>
            </a:r>
            <a:r>
              <a:rPr lang="fr-FR" sz="3800" b="1" dirty="0" err="1">
                <a:latin typeface="Athanasius" pitchFamily="2" charset="0"/>
              </a:rPr>
              <a:t>qhten</a:t>
            </a:r>
            <a:r>
              <a:rPr lang="fr-FR" sz="3800" b="1" dirty="0">
                <a:latin typeface="Athanasius" pitchFamily="2" charset="0"/>
              </a:rPr>
              <a:t> </a:t>
            </a:r>
            <a:r>
              <a:rPr lang="fr-FR" sz="3800" b="1" dirty="0" err="1">
                <a:latin typeface="Athanasius" pitchFamily="2" charset="0"/>
              </a:rPr>
              <a:t>è`ènteten`è</a:t>
            </a:r>
            <a:r>
              <a:rPr lang="fr-FR" sz="3800" b="1" dirty="0">
                <a:latin typeface="Athanasius" pitchFamily="2" charset="0"/>
              </a:rPr>
              <a:t>]</a:t>
            </a:r>
            <a:r>
              <a:rPr lang="fr-FR" sz="3800" b="1" dirty="0" err="1">
                <a:latin typeface="Athanasius" pitchFamily="2" charset="0"/>
              </a:rPr>
              <a:t>temsici</a:t>
            </a:r>
            <a:r>
              <a:rPr lang="fr-FR" sz="3800" b="1" dirty="0">
                <a:latin typeface="Athanasius" pitchFamily="2" charset="0"/>
              </a:rPr>
              <a:t> </a:t>
            </a:r>
            <a:r>
              <a:rPr lang="fr-FR" sz="3800" b="1" dirty="0" err="1">
                <a:latin typeface="Athanasius" pitchFamily="2" charset="0"/>
              </a:rPr>
              <a:t>è`èmmwten</a:t>
            </a:r>
            <a:r>
              <a:rPr lang="fr-FR" sz="3800" b="1" dirty="0">
                <a:latin typeface="Athanasius" pitchFamily="2" charset="0"/>
              </a:rPr>
              <a:t> &gt; je P_ </a:t>
            </a:r>
            <a:r>
              <a:rPr lang="fr-FR" sz="3800" b="1" dirty="0" err="1">
                <a:latin typeface="Athanasius" pitchFamily="2" charset="0"/>
              </a:rPr>
              <a:t>afcaji</a:t>
            </a:r>
            <a:r>
              <a:rPr lang="fr-FR" sz="3800" b="1" dirty="0">
                <a:latin typeface="Athanasius" pitchFamily="2" charset="0"/>
              </a:rPr>
              <a:t>.</a:t>
            </a:r>
          </a:p>
          <a:p>
            <a:pPr marL="0" indent="0" algn="just">
              <a:buNone/>
            </a:pPr>
            <a:endParaRPr lang="fr-FR" sz="1600" b="1" dirty="0">
              <a:latin typeface="Athanasius" pitchFamily="2" charset="0"/>
            </a:endParaRP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49428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159" y="3572437"/>
            <a:ext cx="5702852" cy="3240939"/>
          </a:xfrm>
        </p:spPr>
        <p:txBody>
          <a:bodyPr numCol="1" spcCol="72000" anchor="t" anchorCtr="0">
            <a:noAutofit/>
          </a:bodyPr>
          <a:lstStyle/>
          <a:p>
            <a:pPr marL="0" indent="0" algn="just">
              <a:buNone/>
            </a:pPr>
            <a:r>
              <a:rPr lang="fr-FR" sz="2600" b="1" dirty="0">
                <a:latin typeface="Book Antiqua" panose="02040602050305030304" pitchFamily="18" charset="0"/>
              </a:rPr>
              <a:t>Mais moi, j'ai arraché son épée, je l'ai décapité, et j'ai lavé de l'affront les enfants d'Israël. </a:t>
            </a:r>
            <a:r>
              <a:rPr lang="fr-FR" sz="2800" b="1" dirty="0">
                <a:solidFill>
                  <a:srgbClr val="C00000"/>
                </a:solidFill>
                <a:latin typeface="Book Antiqua" panose="02040602050305030304" pitchFamily="18" charset="0"/>
              </a:rPr>
              <a:t>Alléluia !</a:t>
            </a:r>
            <a:endParaRPr lang="fr-FR" sz="2600" b="1" dirty="0">
              <a:solidFill>
                <a:srgbClr val="C00000"/>
              </a:solidFill>
              <a:latin typeface="Book Antiqua" panose="02040602050305030304" pitchFamily="18" charset="0"/>
            </a:endParaRPr>
          </a:p>
          <a:p>
            <a:pPr marL="0" indent="0" algn="just">
              <a:buNone/>
            </a:pPr>
            <a:r>
              <a:rPr lang="fr-FR" sz="2600" b="1" dirty="0">
                <a:solidFill>
                  <a:srgbClr val="C00000"/>
                </a:solidFill>
                <a:latin typeface="Book Antiqua" panose="02040602050305030304" pitchFamily="18" charset="0"/>
              </a:rPr>
              <a:t>Alléluia, Alléluia, Gloire à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7"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1026"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23392" y="476672"/>
            <a:ext cx="11017224" cy="22987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3600" b="1" dirty="0" err="1">
                <a:latin typeface="Athanasius" pitchFamily="2" charset="0"/>
              </a:rPr>
              <a:t>Anok</a:t>
            </a:r>
            <a:r>
              <a:rPr lang="fr-FR" sz="3600" b="1" dirty="0">
                <a:latin typeface="Athanasius" pitchFamily="2" charset="0"/>
              </a:rPr>
              <a:t> de </a:t>
            </a:r>
            <a:r>
              <a:rPr lang="fr-FR" sz="3600" b="1" dirty="0" err="1">
                <a:latin typeface="Athanasius" pitchFamily="2" charset="0"/>
              </a:rPr>
              <a:t>aiqwkem</a:t>
            </a:r>
            <a:r>
              <a:rPr lang="fr-FR" sz="3600" b="1" dirty="0">
                <a:latin typeface="Athanasius" pitchFamily="2" charset="0"/>
              </a:rPr>
              <a:t> `</a:t>
            </a:r>
            <a:r>
              <a:rPr lang="fr-FR" sz="3600" b="1" dirty="0" err="1">
                <a:latin typeface="Athanasius" pitchFamily="2" charset="0"/>
              </a:rPr>
              <a:t>ntefchfi</a:t>
            </a:r>
            <a:r>
              <a:rPr lang="fr-FR" sz="3600" b="1" dirty="0">
                <a:latin typeface="Athanasius" pitchFamily="2" charset="0"/>
              </a:rPr>
              <a:t> </a:t>
            </a:r>
            <a:r>
              <a:rPr lang="fr-FR" sz="3600" b="1" dirty="0" err="1">
                <a:latin typeface="Athanasius" pitchFamily="2" charset="0"/>
              </a:rPr>
              <a:t>etxh</a:t>
            </a:r>
            <a:r>
              <a:rPr lang="fr-FR" sz="3600" b="1" dirty="0">
                <a:latin typeface="Athanasius" pitchFamily="2" charset="0"/>
              </a:rPr>
              <a:t> `</a:t>
            </a:r>
            <a:r>
              <a:rPr lang="fr-FR" sz="3600" b="1" dirty="0" err="1">
                <a:latin typeface="Athanasius" pitchFamily="2" charset="0"/>
              </a:rPr>
              <a:t>ntotf</a:t>
            </a:r>
            <a:r>
              <a:rPr lang="fr-FR" sz="3600" b="1" dirty="0">
                <a:latin typeface="Athanasius" pitchFamily="2" charset="0"/>
              </a:rPr>
              <a:t> </a:t>
            </a:r>
            <a:r>
              <a:rPr lang="fr-FR" sz="3600" b="1" dirty="0" err="1">
                <a:latin typeface="Athanasius" pitchFamily="2" charset="0"/>
              </a:rPr>
              <a:t>ai`wli</a:t>
            </a:r>
            <a:r>
              <a:rPr lang="fr-FR" sz="3600" b="1" dirty="0">
                <a:latin typeface="Athanasius" pitchFamily="2" charset="0"/>
              </a:rPr>
              <a:t> `</a:t>
            </a:r>
            <a:r>
              <a:rPr lang="fr-FR" sz="3600" b="1" dirty="0" err="1">
                <a:latin typeface="Athanasius" pitchFamily="2" charset="0"/>
              </a:rPr>
              <a:t>ntef`ave</a:t>
            </a:r>
            <a:r>
              <a:rPr lang="fr-FR" sz="3600" b="1" dirty="0">
                <a:latin typeface="Athanasius" pitchFamily="2" charset="0"/>
              </a:rPr>
              <a:t>. </a:t>
            </a:r>
            <a:r>
              <a:rPr lang="fr-FR" sz="3600" b="1" dirty="0" err="1">
                <a:latin typeface="Athanasius" pitchFamily="2" charset="0"/>
              </a:rPr>
              <a:t>Ouo</a:t>
            </a:r>
            <a:r>
              <a:rPr lang="fr-FR" sz="3600" b="1" dirty="0">
                <a:latin typeface="Athanasius" pitchFamily="2" charset="0"/>
              </a:rPr>
              <a:t>\ </a:t>
            </a:r>
            <a:r>
              <a:rPr lang="fr-FR" sz="3600" b="1" dirty="0" err="1">
                <a:latin typeface="Athanasius" pitchFamily="2" charset="0"/>
              </a:rPr>
              <a:t>ai`wli</a:t>
            </a:r>
            <a:r>
              <a:rPr lang="fr-FR" sz="3600" b="1" dirty="0">
                <a:latin typeface="Athanasius" pitchFamily="2" charset="0"/>
              </a:rPr>
              <a:t> `</a:t>
            </a:r>
            <a:r>
              <a:rPr lang="fr-FR" sz="3600" b="1" dirty="0" err="1">
                <a:latin typeface="Athanasius" pitchFamily="2" charset="0"/>
              </a:rPr>
              <a:t>nousi</a:t>
            </a:r>
            <a:r>
              <a:rPr lang="fr-FR" sz="3600" b="1" dirty="0">
                <a:latin typeface="Athanasius" pitchFamily="2" charset="0"/>
              </a:rPr>
              <a:t>]</a:t>
            </a:r>
            <a:r>
              <a:rPr lang="fr-FR" sz="3600" b="1" dirty="0" err="1">
                <a:latin typeface="Athanasius" pitchFamily="2" charset="0"/>
              </a:rPr>
              <a:t>ipi</a:t>
            </a:r>
            <a:r>
              <a:rPr lang="fr-FR" sz="3600" b="1" dirty="0">
                <a:latin typeface="Athanasius" pitchFamily="2" charset="0"/>
              </a:rPr>
              <a:t> `</a:t>
            </a:r>
            <a:r>
              <a:rPr lang="fr-FR" sz="3600" b="1" dirty="0" err="1">
                <a:latin typeface="Athanasius" pitchFamily="2" charset="0"/>
              </a:rPr>
              <a:t>ebol'en</a:t>
            </a:r>
            <a:r>
              <a:rPr lang="fr-FR" sz="3600" b="1" dirty="0">
                <a:latin typeface="Athanasius" pitchFamily="2" charset="0"/>
              </a:rPr>
              <a:t> </a:t>
            </a:r>
            <a:r>
              <a:rPr lang="fr-FR" sz="3600" b="1" dirty="0" err="1">
                <a:latin typeface="Athanasius" pitchFamily="2" charset="0"/>
              </a:rPr>
              <a:t>nen</a:t>
            </a:r>
            <a:r>
              <a:rPr lang="fr-FR" sz="3600" b="1" dirty="0">
                <a:latin typeface="Athanasius" pitchFamily="2" charset="0"/>
              </a:rPr>
              <a:t>]</a:t>
            </a:r>
            <a:r>
              <a:rPr lang="fr-FR" sz="3600" b="1" dirty="0" err="1">
                <a:latin typeface="Athanasius" pitchFamily="2" charset="0"/>
              </a:rPr>
              <a:t>hri</a:t>
            </a:r>
            <a:r>
              <a:rPr lang="fr-FR" sz="3600" b="1" dirty="0">
                <a:latin typeface="Athanasius" pitchFamily="2" charset="0"/>
              </a:rPr>
              <a:t> `</a:t>
            </a:r>
            <a:r>
              <a:rPr lang="fr-FR" sz="3600" b="1" dirty="0" err="1">
                <a:latin typeface="Athanasius" pitchFamily="2" charset="0"/>
              </a:rPr>
              <a:t>mPicrahl</a:t>
            </a:r>
            <a:r>
              <a:rPr lang="fr-FR" sz="3600" b="1" dirty="0">
                <a:latin typeface="Athanasius" pitchFamily="2" charset="0"/>
              </a:rPr>
              <a:t>. </a:t>
            </a:r>
            <a:r>
              <a:rPr lang="fr-FR" sz="3600" b="1" dirty="0" err="1">
                <a:solidFill>
                  <a:srgbClr val="C00000"/>
                </a:solidFill>
                <a:latin typeface="Avva_Marcos" panose="04020500000000000000" pitchFamily="82" charset="0"/>
              </a:rPr>
              <a:t>A</a:t>
            </a:r>
            <a:r>
              <a:rPr lang="fr-FR" sz="3600" b="1" dirty="0" err="1">
                <a:solidFill>
                  <a:srgbClr val="C00000"/>
                </a:solidFill>
                <a:latin typeface="Athanasius" pitchFamily="2" charset="0"/>
              </a:rPr>
              <a:t>llhlouia</a:t>
            </a:r>
            <a:r>
              <a:rPr lang="fr-FR" sz="3600" b="1" dirty="0">
                <a:latin typeface="Athanasius" pitchFamily="2" charset="0"/>
              </a:rPr>
              <a:t> </a:t>
            </a:r>
          </a:p>
          <a:p>
            <a:pPr marL="0" indent="0" algn="just">
              <a:buNone/>
            </a:pP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Allhlouia</a:t>
            </a:r>
            <a:r>
              <a:rPr lang="fr-FR" sz="3600" b="1" dirty="0">
                <a:solidFill>
                  <a:srgbClr val="C00000"/>
                </a:solidFill>
                <a:latin typeface="Athanasius" pitchFamily="2" charset="0"/>
              </a:rPr>
              <a:t>    </a:t>
            </a:r>
            <a:r>
              <a:rPr lang="fr-FR" sz="3600" b="1" dirty="0" err="1">
                <a:solidFill>
                  <a:srgbClr val="C00000"/>
                </a:solidFill>
                <a:latin typeface="Athanasius" pitchFamily="2" charset="0"/>
              </a:rPr>
              <a:t>Pi`wou</a:t>
            </a:r>
            <a:r>
              <a:rPr lang="fr-FR" sz="3600" b="1" dirty="0">
                <a:solidFill>
                  <a:srgbClr val="C00000"/>
                </a:solidFill>
                <a:latin typeface="Athanasius" pitchFamily="2" charset="0"/>
              </a:rPr>
              <a:t>    va    </a:t>
            </a:r>
            <a:r>
              <a:rPr lang="fr-FR" sz="3600" b="1" dirty="0" err="1">
                <a:solidFill>
                  <a:srgbClr val="C00000"/>
                </a:solidFill>
                <a:latin typeface="Athanasius" pitchFamily="2" charset="0"/>
              </a:rPr>
              <a:t>Pennou</a:t>
            </a:r>
            <a:r>
              <a:rPr lang="fr-FR" sz="3600" b="1" dirty="0">
                <a:solidFill>
                  <a:srgbClr val="C00000"/>
                </a:solidFill>
                <a:latin typeface="Athanasius" pitchFamily="2" charset="0"/>
              </a:rPr>
              <a:t>;    </a:t>
            </a:r>
            <a:r>
              <a:rPr lang="fr-FR" sz="3600" b="1" dirty="0" err="1">
                <a:solidFill>
                  <a:srgbClr val="C00000"/>
                </a:solidFill>
                <a:latin typeface="Athanasius" pitchFamily="2" charset="0"/>
              </a:rPr>
              <a:t>pe</a:t>
            </a:r>
            <a:r>
              <a:rPr lang="fr-FR" sz="3600" b="1" dirty="0">
                <a:solidFill>
                  <a:srgbClr val="C00000"/>
                </a:solidFill>
                <a:latin typeface="Athanasius" pitchFamily="2"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6"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72064" y="3609598"/>
            <a:ext cx="5095589" cy="2123658"/>
          </a:xfrm>
          <a:prstGeom prst="rect">
            <a:avLst/>
          </a:prstGeom>
        </p:spPr>
        <p:txBody>
          <a:bodyPr wrap="square" anchor="ctr" anchorCtr="0">
            <a:spAutoFit/>
          </a:bodyPr>
          <a:lstStyle/>
          <a:p>
            <a:pPr algn="just" rtl="1"/>
            <a:r>
              <a:rPr lang="ar-AE" sz="3200" b="1" dirty="0" err="1">
                <a:latin typeface="Book Antiqua" panose="02040602050305030304" pitchFamily="18" charset="0"/>
              </a:rPr>
              <a:t>فاستَلَّيْتُ</a:t>
            </a:r>
            <a:r>
              <a:rPr lang="ar-AE" sz="3200" b="1" dirty="0">
                <a:latin typeface="Book Antiqua" panose="02040602050305030304" pitchFamily="18" charset="0"/>
              </a:rPr>
              <a:t> سَيَفَهُ الذي كان بِيَدِهِ ونَزَعْتُ رَأسَهُ عَنْهُ</a:t>
            </a:r>
            <a:r>
              <a:rPr lang="fr-FR" sz="3200" b="1" dirty="0">
                <a:latin typeface="Book Antiqua" panose="02040602050305030304" pitchFamily="18" charset="0"/>
              </a:rPr>
              <a:t>.</a:t>
            </a:r>
            <a:r>
              <a:rPr lang="ar-AE" sz="3200" b="1" dirty="0">
                <a:latin typeface="Book Antiqua" panose="02040602050305030304" pitchFamily="18" charset="0"/>
              </a:rPr>
              <a:t> ونَزَعْتُ العار عن بَنِي إسرائيل. </a:t>
            </a:r>
            <a:r>
              <a:rPr lang="ar-AE" sz="3600" b="1" dirty="0" err="1">
                <a:solidFill>
                  <a:srgbClr val="C00000"/>
                </a:solidFill>
                <a:latin typeface="Book Antiqua" panose="02040602050305030304" pitchFamily="18" charset="0"/>
              </a:rPr>
              <a:t>هلليلويا</a:t>
            </a:r>
            <a:r>
              <a:rPr lang="ar-AE" sz="3600" b="1" dirty="0">
                <a:solidFill>
                  <a:srgbClr val="C00000"/>
                </a:solidFill>
                <a:latin typeface="Book Antiqua" panose="02040602050305030304" pitchFamily="18" charset="0"/>
              </a:rPr>
              <a:t> </a:t>
            </a:r>
            <a:endParaRPr lang="fr-FR" sz="3600" b="1" dirty="0">
              <a:solidFill>
                <a:srgbClr val="C00000"/>
              </a:solidFill>
              <a:latin typeface="Book Antiqua" panose="02040602050305030304" pitchFamily="18" charset="0"/>
            </a:endParaRPr>
          </a:p>
          <a:p>
            <a:pPr algn="just" rtl="1"/>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هلليلويا</a:t>
            </a:r>
            <a:r>
              <a:rPr lang="ar-AE" sz="3200" b="1" dirty="0">
                <a:solidFill>
                  <a:srgbClr val="C00000"/>
                </a:solidFill>
                <a:latin typeface="Book Antiqua" panose="02040602050305030304" pitchFamily="18" charset="0"/>
              </a:rPr>
              <a:t>. المجد هو لإلهنا</a:t>
            </a:r>
          </a:p>
        </p:txBody>
      </p:sp>
    </p:spTree>
    <p:extLst>
      <p:ext uri="{BB962C8B-B14F-4D97-AF65-F5344CB8AC3E}">
        <p14:creationId xmlns:p14="http://schemas.microsoft.com/office/powerpoint/2010/main" val="2066596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Seigneur l'a vu, et dans sa colère il a rejeté ses fils et ses filles. Il a dit : Je vais leur cacher ma face et je verrai ce qu'il adviendra d'eux. Car c'est une génération pervertie, des fils sans fidélité. Ils m'ont rendu jaloux avec un néant de dieu, ils m'ont irrité par leurs êtres de rien ; eh bien ! moi, je les rendrai jaloux avec un néant de peuple, je les irriterai au moyen d'une nation stupide ! Oui, un feu a jailli de ma colère, il brûlera jusqu'aux profondeurs du shéol ; il dévorera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فَرَأَى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وَرَذَلَ مِنَ </a:t>
            </a:r>
            <a:r>
              <a:rPr lang="ar-SA" sz="3600" b="1" dirty="0" err="1">
                <a:solidFill>
                  <a:prstClr val="black"/>
                </a:solidFill>
                <a:latin typeface="Times New Roman" panose="02020603050405020304" pitchFamily="18" charset="0"/>
                <a:cs typeface="Arial" panose="020B0604020202020204" pitchFamily="34" charset="0"/>
              </a:rPr>
              <a:t>ٱلْغَيْظِ</a:t>
            </a:r>
            <a:r>
              <a:rPr lang="ar-SA" sz="3600" b="1" dirty="0">
                <a:solidFill>
                  <a:prstClr val="black"/>
                </a:solidFill>
                <a:latin typeface="Times New Roman" panose="02020603050405020304" pitchFamily="18" charset="0"/>
                <a:cs typeface="Arial" panose="020B0604020202020204" pitchFamily="34" charset="0"/>
              </a:rPr>
              <a:t> بَنِيهِ وَبَنَاتِهِ. وَقَالَ: أَحْجُبُ وَجْهِي عَنْهُمْ، وَأَنْظُرُ مَاذَا تَكُونُ آخِرَتُهُمْ. إِنَّهُمْ جِيلٌ مُتَقَلِّبٌ، أَوْلَادٌ لَا أَمَانَةَ فِيهِمْ. هُمْ أَغَارُونِي بِمَا لَيْسَ إِلَهًا، أَغَاظُونِي بِأَبَاطِيلِهِمْ. فَأَنَا أُغِيرُهُمْ بِمَا لَيْسَ شَعْبًا، بِأُمَّةٍ غَبِيَّةٍ أُغِيظُهُمْ. إِنَّهُ قَدِ </a:t>
            </a:r>
            <a:r>
              <a:rPr lang="ar-SA" sz="3600" b="1" dirty="0" err="1">
                <a:solidFill>
                  <a:prstClr val="black"/>
                </a:solidFill>
                <a:latin typeface="Times New Roman" panose="02020603050405020304" pitchFamily="18" charset="0"/>
                <a:cs typeface="Arial" panose="020B0604020202020204" pitchFamily="34" charset="0"/>
              </a:rPr>
              <a:t>ٱشْتَعَلَتْ</a:t>
            </a:r>
            <a:r>
              <a:rPr lang="ar-SA" sz="3600" b="1" dirty="0">
                <a:solidFill>
                  <a:prstClr val="black"/>
                </a:solidFill>
                <a:latin typeface="Times New Roman" panose="02020603050405020304" pitchFamily="18" charset="0"/>
                <a:cs typeface="Arial" panose="020B0604020202020204" pitchFamily="34" charset="0"/>
              </a:rPr>
              <a:t> نَارٌ بِغَضَبِي فَتَتَّقِدُ إِلَى </a:t>
            </a:r>
            <a:r>
              <a:rPr lang="ar-SA" sz="3600" b="1" dirty="0" err="1">
                <a:solidFill>
                  <a:prstClr val="black"/>
                </a:solidFill>
                <a:latin typeface="Times New Roman" panose="02020603050405020304" pitchFamily="18" charset="0"/>
                <a:cs typeface="Arial" panose="020B0604020202020204" pitchFamily="34" charset="0"/>
              </a:rPr>
              <a:t>ٱلْهَاوِيَةِ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ٱلسُّفْلَى</a:t>
            </a:r>
            <a:r>
              <a:rPr lang="ar-SA" sz="3600" b="1" dirty="0">
                <a:solidFill>
                  <a:prstClr val="black"/>
                </a:solidFill>
                <a:latin typeface="Times New Roman" panose="02020603050405020304" pitchFamily="18" charset="0"/>
                <a:cs typeface="Arial" panose="020B0604020202020204" pitchFamily="34" charset="0"/>
              </a:rPr>
              <a:t>، وَتَأْكُلُ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6987782"/>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Ecoutez, tendez l'oreille, plus d'orgueil c'est Le Seigneur qui parle ! Rendez gloire au Seigneur votre Dieu, avant que ne viennent les ténèbres, avant que vos pieds ne se heurtent aux montagnes de la nuit. Vous comptez sur la lumière, mais il la réduira en obscurité, il la changera en ombre épaisse. Si vous n'écoutez pas cet avertissement, je pleurerai en secret pour votre orgueil ; mes yeux laisseront couler des larmes, ils verseront des larmes,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أَعْطُوا </a:t>
            </a:r>
            <a:r>
              <a:rPr lang="ar-SA" sz="4000" b="1" dirty="0" err="1"/>
              <a:t>ٱلرَّبَّ</a:t>
            </a:r>
            <a:r>
              <a:rPr lang="ar-SA" sz="4000" b="1" dirty="0"/>
              <a:t> إِلَهَكُمْ مَجْدًا قَبْلَ أَنْ يَجْعَلَ ظَلَامًا، وَقَبْلَمَا تَعْثُرُ أَرْجُلُكُمْ عَلَى جِبَالِ </a:t>
            </a:r>
            <a:r>
              <a:rPr lang="ar-SA" sz="4000" b="1" dirty="0" err="1"/>
              <a:t>ٱلْعَتَمَةِ</a:t>
            </a:r>
            <a:r>
              <a:rPr lang="ar-SA" sz="4000" b="1" dirty="0"/>
              <a:t>، فَتَنْتَظِرُونَ نُورًا فَيَجْعَلُهُ ظِلَّ مَوْتٍ، وَيَجَعْلُهُ ظَلَامًا دَامِسًا. وَإِنْ لَمْ تَسْمَعُوا ذَلِكَ، فَإِنَّ نَفْسِي تَبْكِي فِي أَمَاكِنَ مُسْتَتِرَةً مِنْ أَجْلِ </a:t>
            </a:r>
            <a:r>
              <a:rPr lang="ar-SA" sz="4000" b="1" dirty="0" err="1"/>
              <a:t>ٱلْكِبْرِيَاءِ</a:t>
            </a:r>
            <a:r>
              <a:rPr lang="ar-SA" sz="4000" b="1" dirty="0"/>
              <a:t>، وَتَبْكِي عَيْنَيَّ بُكَاءً وَتَذْرِفُ </a:t>
            </a:r>
            <a:r>
              <a:rPr lang="ar-SA" sz="4000" b="1" dirty="0" err="1"/>
              <a:t>ٱلدُّمُوعَ</a:t>
            </a:r>
            <a:r>
              <a:rPr lang="ar-SA" sz="4000" b="1" dirty="0"/>
              <a:t>،</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744412932"/>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le troupeau du Seigneur part en captivité. Dis au roi et à la reine-mère Asseyez-vous bien bas, car elle est tombée de votre tête, votre couronne de splendeur. Les villes du </a:t>
            </a:r>
            <a:r>
              <a:rPr lang="fr-FR" sz="2800" b="1" dirty="0" err="1"/>
              <a:t>Négeb</a:t>
            </a:r>
            <a:r>
              <a:rPr lang="fr-FR" sz="2800" b="1" dirty="0"/>
              <a:t> sont bloquées personne n'y donne accès ! Tout Juda est déporté, déporté tout entier. Lève les yeux et regarde ceux qui arrivent du Nord. Où est-il le troupeau qui te fut confié, les brebis qui faisaient ta splendeur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لِأَنَّهُ قَدْ سُبِيَ قَطِيعُ </a:t>
            </a:r>
            <a:r>
              <a:rPr lang="ar-SA" sz="4000" b="1" dirty="0" err="1"/>
              <a:t>ٱلرَّبِّ</a:t>
            </a:r>
            <a:r>
              <a:rPr lang="ar-SA" sz="4000" b="1" dirty="0"/>
              <a:t>.</a:t>
            </a:r>
            <a:r>
              <a:rPr lang="fr-FR" sz="4000" b="1" dirty="0"/>
              <a:t> </a:t>
            </a:r>
            <a:r>
              <a:rPr lang="ar-SA" sz="4000" b="1" dirty="0"/>
              <a:t>قُلْ لِلْمَلِكِ وَلِلْمَلِكَةِ: «</a:t>
            </a:r>
            <a:r>
              <a:rPr lang="ar-SA" sz="4000" b="1" dirty="0" err="1"/>
              <a:t>ٱتَّضِعَا</a:t>
            </a:r>
            <a:r>
              <a:rPr lang="ar-SA" sz="4000" b="1" dirty="0"/>
              <a:t> </a:t>
            </a:r>
            <a:r>
              <a:rPr lang="ar-SA" sz="4000" b="1" dirty="0" err="1"/>
              <a:t>وَٱجْلِسَا</a:t>
            </a:r>
            <a:r>
              <a:rPr lang="ar-SA" sz="4000" b="1" dirty="0"/>
              <a:t>، لِأَنَّهُ قَدْ هَبَطَ عَنْ رَأْسَيْكُمَا تَاجُ مَجْدِكُمَا». أُغْلِقَتْ مُدُنُ </a:t>
            </a:r>
            <a:r>
              <a:rPr lang="ar-SA" sz="4000" b="1" dirty="0" err="1"/>
              <a:t>ٱلْجَنُوبِ</a:t>
            </a:r>
            <a:r>
              <a:rPr lang="ar-SA" sz="4000" b="1" dirty="0"/>
              <a:t> وَلَيْسَ مَنْ يَفْتَحُ. سُبِيَتْ يَهُوذَا كُلُّهَا. سُبِيَتْ </a:t>
            </a:r>
            <a:r>
              <a:rPr lang="ar-SA" sz="4000" b="1" dirty="0" err="1"/>
              <a:t>بِٱلتَّمَامِ</a:t>
            </a:r>
            <a:r>
              <a:rPr lang="ar-SA" sz="4000" b="1" dirty="0"/>
              <a:t>. اِرْفَعُوا أَعْيُنَكُمْ </a:t>
            </a:r>
            <a:r>
              <a:rPr lang="ar-SA" sz="4000" b="1" dirty="0" err="1"/>
              <a:t>وَٱنْظُرُوا</a:t>
            </a:r>
            <a:r>
              <a:rPr lang="ar-SA" sz="4000" b="1" dirty="0"/>
              <a:t> </a:t>
            </a:r>
            <a:r>
              <a:rPr lang="ar-SA" sz="4000" b="1" dirty="0" err="1"/>
              <a:t>ٱلْمُقْبِلِينَ</a:t>
            </a:r>
            <a:r>
              <a:rPr lang="ar-SA" sz="4000" b="1" dirty="0"/>
              <a:t> مِنَ </a:t>
            </a:r>
            <a:r>
              <a:rPr lang="ar-SA" sz="4000" b="1" dirty="0" err="1"/>
              <a:t>ٱلشِّمَالِ</a:t>
            </a:r>
            <a:r>
              <a:rPr lang="ar-SA" sz="4000" b="1" dirty="0"/>
              <a:t>. أَيْنَ </a:t>
            </a:r>
            <a:r>
              <a:rPr lang="ar-SA" sz="4000" b="1" dirty="0" err="1"/>
              <a:t>ٱلْقَطِيعُ</a:t>
            </a:r>
            <a:r>
              <a:rPr lang="ar-SA" sz="4000" b="1" dirty="0"/>
              <a:t> </a:t>
            </a:r>
            <a:r>
              <a:rPr lang="ar-SA" sz="4000" b="1" dirty="0" err="1"/>
              <a:t>ٱلَّذِي</a:t>
            </a:r>
            <a:r>
              <a:rPr lang="ar-SA" sz="4000" b="1" dirty="0"/>
              <a:t> أُعْطِيَ لَكِ، غَنَمُ مَجْدِكِ؟</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185264556"/>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diras-tu quand ils viendront te châtier, toi qui les avais formés ? Contre toi, en tête, viendront les familiers ; alors les douleurs ne </a:t>
            </a:r>
            <a:r>
              <a:rPr lang="fr-FR" sz="2800" b="1" dirty="0" err="1"/>
              <a:t>vont-elles</a:t>
            </a:r>
            <a:r>
              <a:rPr lang="fr-FR" sz="2800" b="1" dirty="0"/>
              <a:t> pas te saisir comme une femme en travail ? Et si tu dis en ton cœur Pourquoi de tels malheurs m'arrivent-ils ? C'est pour l'immensité de ta faute.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مَاذَا تَقُولِينَ حِينَ يُعَاقِبُكِ، وَقَدْ عَلَّمْتِهِمْ عَلَى نَفْسِكِ قُوَّادًا لِلرِّيَاسَةِ؟ أَمَا تَأْخُذُكِ </a:t>
            </a:r>
            <a:r>
              <a:rPr lang="ar-SA" sz="4000" b="1" dirty="0" err="1"/>
              <a:t>ٱلْأَوْجَاعُ</a:t>
            </a:r>
            <a:r>
              <a:rPr lang="ar-SA" sz="4000" b="1" dirty="0"/>
              <a:t> </a:t>
            </a:r>
            <a:r>
              <a:rPr lang="ar-SA" sz="4000" b="1" dirty="0" err="1"/>
              <a:t>كَٱمْرَأَةٍ</a:t>
            </a:r>
            <a:r>
              <a:rPr lang="ar-SA" sz="4000" b="1" dirty="0"/>
              <a:t> مَاخِضٍ؟</a:t>
            </a:r>
            <a:r>
              <a:rPr lang="fr-FR" sz="4000" b="1" dirty="0"/>
              <a:t> </a:t>
            </a:r>
            <a:r>
              <a:rPr lang="ar-SA" sz="4000" b="1" dirty="0"/>
              <a:t>وَإِنْ قُلْتِ فِي قَلْبِكِ: «لِمَاذَا أَصَابَتْنِي هَذِهِ؟». لِأَجْلِ عَظَمَةِ إِثْمِكِ</a:t>
            </a:r>
            <a:endParaRPr lang="fr-FR" sz="4000" b="1" dirty="0"/>
          </a:p>
          <a:p>
            <a:pPr algn="just" rtl="1"/>
            <a:endParaRPr lang="fr-FR" sz="4000" b="1" dirty="0">
              <a:latin typeface="Times New Roman" panose="02020603050405020304" pitchFamily="18" charset="0"/>
            </a:endParaRPr>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504988046"/>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b="1" dirty="0">
                <a:latin typeface="Avva_Marcos" panose="04020500000000000000" pitchFamily="82" charset="0"/>
              </a:rPr>
              <a:t>G</a:t>
            </a:r>
            <a:r>
              <a:rPr lang="fr-FR" b="1" dirty="0">
                <a:latin typeface="Athanasius" pitchFamily="2" charset="0"/>
              </a:rPr>
              <a:t>e `</a:t>
            </a:r>
            <a:r>
              <a:rPr lang="fr-FR" b="1" dirty="0" err="1">
                <a:latin typeface="Athanasius" pitchFamily="2" charset="0"/>
              </a:rPr>
              <a:t>ènnekcwjp</a:t>
            </a:r>
            <a:r>
              <a:rPr lang="fr-FR" b="1" dirty="0">
                <a:latin typeface="Athanasius" pitchFamily="2" charset="0"/>
              </a:rPr>
              <a:t> `</a:t>
            </a:r>
            <a:r>
              <a:rPr lang="fr-FR" b="1" dirty="0" err="1">
                <a:latin typeface="Athanasius" pitchFamily="2" charset="0"/>
              </a:rPr>
              <a:t>èntayuxh</a:t>
            </a:r>
            <a:r>
              <a:rPr lang="fr-FR" b="1" dirty="0">
                <a:latin typeface="Athanasius" pitchFamily="2" charset="0"/>
              </a:rPr>
              <a:t> 'en `</a:t>
            </a:r>
            <a:r>
              <a:rPr lang="fr-FR" b="1" dirty="0" err="1">
                <a:latin typeface="Athanasius" pitchFamily="2" charset="0"/>
              </a:rPr>
              <a:t>èamen</a:t>
            </a:r>
            <a:r>
              <a:rPr lang="fr-FR" b="1" dirty="0">
                <a:latin typeface="Athanasius" pitchFamily="2" charset="0"/>
              </a:rPr>
              <a:t>; &gt; </a:t>
            </a:r>
            <a:r>
              <a:rPr lang="fr-FR" b="1" dirty="0" err="1">
                <a:latin typeface="Athanasius" pitchFamily="2" charset="0"/>
              </a:rPr>
              <a:t>oude</a:t>
            </a:r>
            <a:r>
              <a:rPr lang="fr-FR" b="1" dirty="0">
                <a:latin typeface="Athanasius" pitchFamily="2" charset="0"/>
              </a:rPr>
              <a:t> `</a:t>
            </a:r>
            <a:r>
              <a:rPr lang="fr-FR" b="1" dirty="0" err="1">
                <a:latin typeface="Athanasius" pitchFamily="2" charset="0"/>
              </a:rPr>
              <a:t>ènnek</a:t>
            </a:r>
            <a:r>
              <a:rPr lang="fr-FR" b="1" dirty="0">
                <a:latin typeface="Athanasius" pitchFamily="2" charset="0"/>
              </a:rPr>
              <a:t>; `</a:t>
            </a:r>
            <a:r>
              <a:rPr lang="fr-FR" b="1" dirty="0" err="1">
                <a:latin typeface="Athanasius" pitchFamily="2" charset="0"/>
              </a:rPr>
              <a:t>èm`èpeqouab</a:t>
            </a:r>
            <a:r>
              <a:rPr lang="fr-FR" b="1" dirty="0">
                <a:latin typeface="Athanasius" pitchFamily="2" charset="0"/>
              </a:rPr>
              <a:t> `</a:t>
            </a:r>
            <a:r>
              <a:rPr lang="fr-FR" b="1" dirty="0" err="1">
                <a:latin typeface="Athanasius" pitchFamily="2" charset="0"/>
              </a:rPr>
              <a:t>èntak</a:t>
            </a:r>
            <a:r>
              <a:rPr lang="fr-FR" b="1" dirty="0">
                <a:latin typeface="Athanasius" pitchFamily="2" charset="0"/>
              </a:rPr>
              <a:t> `</a:t>
            </a:r>
            <a:r>
              <a:rPr lang="fr-FR" b="1" dirty="0" err="1">
                <a:latin typeface="Athanasius" pitchFamily="2" charset="0"/>
              </a:rPr>
              <a:t>èenau</a:t>
            </a:r>
            <a:r>
              <a:rPr lang="fr-FR" b="1" dirty="0">
                <a:latin typeface="Athanasius" pitchFamily="2" charset="0"/>
              </a:rPr>
              <a:t> `</a:t>
            </a:r>
            <a:r>
              <a:rPr lang="fr-FR" b="1" dirty="0" err="1">
                <a:latin typeface="Athanasius" pitchFamily="2" charset="0"/>
              </a:rPr>
              <a:t>èe`èptako</a:t>
            </a:r>
            <a:r>
              <a:rPr lang="fr-FR" b="1" dirty="0">
                <a:latin typeface="Athanasius" pitchFamily="2" charset="0"/>
              </a:rPr>
              <a:t> &gt; </a:t>
            </a:r>
            <a:r>
              <a:rPr lang="fr-FR" b="1" dirty="0" err="1">
                <a:latin typeface="Athanasius" pitchFamily="2" charset="0"/>
              </a:rPr>
              <a:t>nimwit</a:t>
            </a:r>
            <a:r>
              <a:rPr lang="fr-FR" b="1" dirty="0">
                <a:latin typeface="Athanasius" pitchFamily="2" charset="0"/>
              </a:rPr>
              <a:t>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èpwn</a:t>
            </a:r>
            <a:r>
              <a:rPr lang="fr-FR" b="1" dirty="0">
                <a:latin typeface="Athanasius" pitchFamily="2" charset="0"/>
              </a:rPr>
              <a:t>' </a:t>
            </a:r>
            <a:r>
              <a:rPr lang="fr-FR" b="1" dirty="0" err="1">
                <a:latin typeface="Athanasius" pitchFamily="2" charset="0"/>
              </a:rPr>
              <a:t>aktamoi</a:t>
            </a:r>
            <a:r>
              <a:rPr lang="fr-FR" b="1" dirty="0">
                <a:latin typeface="Athanasius" pitchFamily="2" charset="0"/>
              </a:rPr>
              <a:t> `</a:t>
            </a:r>
            <a:r>
              <a:rPr lang="fr-FR" b="1" dirty="0" err="1">
                <a:latin typeface="Athanasius" pitchFamily="2" charset="0"/>
              </a:rPr>
              <a:t>èerwou</a:t>
            </a:r>
            <a:r>
              <a:rPr lang="fr-FR" b="1" dirty="0">
                <a:latin typeface="Athanasius" pitchFamily="2" charset="0"/>
              </a:rPr>
              <a:t> </a:t>
            </a:r>
            <a:r>
              <a:rPr lang="fr-FR" b="1" dirty="0" err="1">
                <a:latin typeface="Athanasius" pitchFamily="2" charset="0"/>
              </a:rPr>
              <a:t>ek`èema</a:t>
            </a:r>
            <a:r>
              <a:rPr lang="fr-FR" b="1" dirty="0">
                <a:latin typeface="Athanasius" pitchFamily="2" charset="0"/>
              </a:rPr>
              <a:t>\t `</a:t>
            </a:r>
            <a:r>
              <a:rPr lang="fr-FR" b="1" dirty="0" err="1">
                <a:latin typeface="Athanasius" pitchFamily="2" charset="0"/>
              </a:rPr>
              <a:t>ènounof</a:t>
            </a:r>
            <a:r>
              <a:rPr lang="fr-FR" b="1" dirty="0">
                <a:latin typeface="Athanasius" pitchFamily="2" charset="0"/>
              </a:rPr>
              <a:t> nem </a:t>
            </a:r>
            <a:r>
              <a:rPr lang="fr-FR" b="1" dirty="0" err="1">
                <a:latin typeface="Athanasius" pitchFamily="2" charset="0"/>
              </a:rPr>
              <a:t>pek</a:t>
            </a:r>
            <a:r>
              <a:rPr lang="fr-FR" b="1" dirty="0">
                <a:latin typeface="Athanasius" pitchFamily="2" charset="0"/>
              </a:rPr>
              <a:t>\o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١٥: ١٠، ١١</a:t>
            </a:r>
            <a:endParaRPr lang="fr-FR" sz="3600" b="1" i="1" dirty="0">
              <a:solidFill>
                <a:srgbClr val="C00000"/>
              </a:solidFill>
            </a:endParaRPr>
          </a:p>
          <a:p>
            <a:pPr algn="just" rtl="1"/>
            <a:r>
              <a:rPr lang="ar-SA" sz="3600" b="1" dirty="0"/>
              <a:t>لأنك لا تترك نفسي في الجحيم ولا تدع قدوسك يرى فساداً، قد </a:t>
            </a:r>
            <a:r>
              <a:rPr lang="ar-SA" sz="3600" b="1" dirty="0" err="1"/>
              <a:t>عرفتنى</a:t>
            </a:r>
            <a:r>
              <a:rPr lang="ar-SA" sz="3600" b="1" dirty="0"/>
              <a:t> طرق الحياة، </a:t>
            </a:r>
            <a:r>
              <a:rPr lang="ar-SA" sz="3600" b="1" dirty="0" err="1"/>
              <a:t>تملأنى</a:t>
            </a:r>
            <a:r>
              <a:rPr lang="ar-SA" sz="3600" b="1" dirty="0"/>
              <a:t> فرحاً مع وجهك. </a:t>
            </a:r>
            <a:r>
              <a:rPr lang="ar-SA" sz="3600" b="1" dirty="0" err="1">
                <a:solidFill>
                  <a:srgbClr val="C00000"/>
                </a:solidFill>
              </a:rPr>
              <a:t>الليلويا</a:t>
            </a:r>
            <a:endParaRPr lang="ar-SA" sz="3200" b="1" i="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15 : 10 et 11</a:t>
            </a:r>
          </a:p>
          <a:p>
            <a:pPr marL="0" indent="0" algn="just">
              <a:lnSpc>
                <a:spcPct val="90000"/>
              </a:lnSpc>
              <a:buNone/>
            </a:pPr>
            <a:r>
              <a:rPr lang="fr-FR" sz="2800" b="1" dirty="0"/>
              <a:t>Tu n'abandonneras point mon âme aux enfers, et Tu ne permettras point que Ton bien-aimé voie la corruption. Tu me feras connaître le chemin de la vie : devant Ta face, débordement de joie !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959916124"/>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90894389"/>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ar-SA" sz="3600" b="1" i="1" dirty="0"/>
              <a:t> </a:t>
            </a:r>
            <a:r>
              <a:rPr lang="fr-FR" sz="3600" b="1" i="1" dirty="0">
                <a:solidFill>
                  <a:srgbClr val="C00000"/>
                </a:solidFill>
                <a:latin typeface="CS Avva Shenouda" panose="020B7200000000000000" pitchFamily="34" charset="0"/>
              </a:rPr>
              <a:t>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Matqeon</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230112978"/>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a:t>
            </a:r>
            <a:r>
              <a:rPr lang="fr-FR" sz="2800" dirty="0" err="1">
                <a:solidFill>
                  <a:srgbClr val="C00000"/>
                </a:solidFill>
                <a:latin typeface="Athanasius" pitchFamily="2" charset="0"/>
              </a:rPr>
              <a:t>Kev</a:t>
            </a:r>
            <a:r>
              <a:rPr lang="fr-FR" sz="2800" dirty="0">
                <a:solidFill>
                  <a:srgbClr val="C00000"/>
                </a:solidFill>
                <a:latin typeface="Athanasius" pitchFamily="2" charset="0"/>
              </a:rPr>
              <a:t> i/&gt;/ k/d/ ]/b/l</a:t>
            </a:r>
            <a:endParaRPr lang="fr-FR" sz="1800" b="1" dirty="0">
              <a:solidFill>
                <a:srgbClr val="C00000"/>
              </a:solidFill>
              <a:latin typeface="Athanasius" pitchFamily="2" charset="0"/>
            </a:endParaRPr>
          </a:p>
          <a:p>
            <a:pPr marL="0" indent="0" algn="just">
              <a:buNone/>
            </a:pPr>
            <a:r>
              <a:rPr lang="en-US" sz="2800" b="1" dirty="0">
                <a:latin typeface="Avva_Marcos" panose="04020500000000000000" pitchFamily="82" charset="0"/>
              </a:rPr>
              <a:t>T</a:t>
            </a:r>
            <a:r>
              <a:rPr lang="fr-FR" sz="2800" b="1" dirty="0" err="1">
                <a:latin typeface="Athanasius" pitchFamily="2" charset="0"/>
              </a:rPr>
              <a:t>ote</a:t>
            </a:r>
            <a:r>
              <a:rPr lang="fr-FR" sz="2800" b="1" dirty="0">
                <a:latin typeface="Athanasius" pitchFamily="2" charset="0"/>
              </a:rPr>
              <a:t> </a:t>
            </a:r>
            <a:r>
              <a:rPr lang="fr-FR" sz="2800" b="1" dirty="0" err="1">
                <a:latin typeface="Athanasius" pitchFamily="2" charset="0"/>
              </a:rPr>
              <a:t>peje</a:t>
            </a:r>
            <a:r>
              <a:rPr lang="fr-FR" sz="2800" b="1" dirty="0">
                <a:latin typeface="Athanasius" pitchFamily="2" charset="0"/>
              </a:rPr>
              <a:t> </a:t>
            </a:r>
            <a:r>
              <a:rPr lang="fr-FR" sz="2800" b="1" dirty="0" err="1">
                <a:latin typeface="Athanasius" pitchFamily="2" charset="0"/>
              </a:rPr>
              <a:t>Ihc</a:t>
            </a:r>
            <a:r>
              <a:rPr lang="fr-FR" sz="2800" b="1" dirty="0">
                <a:latin typeface="Athanasius" pitchFamily="2" charset="0"/>
              </a:rPr>
              <a:t>? `</a:t>
            </a:r>
            <a:r>
              <a:rPr lang="fr-FR" sz="2800" b="1" dirty="0" err="1">
                <a:latin typeface="Athanasius" pitchFamily="2" charset="0"/>
              </a:rPr>
              <a:t>ènnefmaqhthc</a:t>
            </a:r>
            <a:r>
              <a:rPr lang="fr-FR" sz="2800" b="1" dirty="0">
                <a:latin typeface="Athanasius" pitchFamily="2" charset="0"/>
              </a:rPr>
              <a:t> &gt; je </a:t>
            </a:r>
            <a:r>
              <a:rPr lang="fr-FR" sz="2800" b="1" dirty="0" err="1">
                <a:latin typeface="Athanasius" pitchFamily="2" charset="0"/>
              </a:rPr>
              <a:t>vheqouw</a:t>
            </a:r>
            <a:r>
              <a:rPr lang="fr-FR" sz="2800" b="1" dirty="0">
                <a:latin typeface="Athanasius" pitchFamily="2" charset="0"/>
              </a:rPr>
              <a:t>] `</a:t>
            </a:r>
            <a:r>
              <a:rPr lang="fr-FR" sz="2800" b="1" dirty="0" err="1">
                <a:latin typeface="Athanasius" pitchFamily="2" charset="0"/>
              </a:rPr>
              <a:t>èemo</a:t>
            </a:r>
            <a:r>
              <a:rPr lang="fr-FR" sz="2800" b="1" dirty="0">
                <a:latin typeface="Athanasius" pitchFamily="2" charset="0"/>
              </a:rPr>
              <a:t>]i `</a:t>
            </a:r>
            <a:r>
              <a:rPr lang="fr-FR" sz="2800" b="1" dirty="0" err="1">
                <a:latin typeface="Athanasius" pitchFamily="2" charset="0"/>
              </a:rPr>
              <a:t>èncwi</a:t>
            </a:r>
            <a:r>
              <a:rPr lang="fr-FR" sz="2800" b="1" dirty="0">
                <a:latin typeface="Athanasius" pitchFamily="2" charset="0"/>
              </a:rPr>
              <a:t> </a:t>
            </a:r>
            <a:r>
              <a:rPr lang="fr-FR" sz="2800" b="1" dirty="0" err="1">
                <a:latin typeface="Athanasius" pitchFamily="2" charset="0"/>
              </a:rPr>
              <a:t>marefjolf</a:t>
            </a:r>
            <a:r>
              <a:rPr lang="fr-FR" sz="2800" b="1" dirty="0">
                <a:latin typeface="Athanasius" pitchFamily="2" charset="0"/>
              </a:rPr>
              <a:t> `</a:t>
            </a:r>
            <a:r>
              <a:rPr lang="fr-FR" sz="2800" b="1" dirty="0" err="1">
                <a:latin typeface="Athanasius" pitchFamily="2" charset="0"/>
              </a:rPr>
              <a:t>èebol</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marefwli</a:t>
            </a:r>
            <a:r>
              <a:rPr lang="fr-FR" sz="2800" b="1" dirty="0">
                <a:latin typeface="Athanasius" pitchFamily="2" charset="0"/>
              </a:rPr>
              <a:t> `</a:t>
            </a:r>
            <a:r>
              <a:rPr lang="fr-FR" sz="2800" b="1" dirty="0" err="1">
                <a:latin typeface="Athanasius" pitchFamily="2" charset="0"/>
              </a:rPr>
              <a:t>èmpef`ctauroc</a:t>
            </a:r>
            <a:r>
              <a:rPr lang="fr-FR" sz="2800" b="1" dirty="0">
                <a:latin typeface="Athanasius" pitchFamily="2" charset="0"/>
              </a:rPr>
              <a:t> `</a:t>
            </a:r>
            <a:r>
              <a:rPr lang="fr-FR" sz="2800" b="1" dirty="0" err="1">
                <a:latin typeface="Athanasius" pitchFamily="2" charset="0"/>
              </a:rPr>
              <a:t>èntefmo</a:t>
            </a:r>
            <a:r>
              <a:rPr lang="fr-FR" sz="2800" b="1" dirty="0">
                <a:latin typeface="Athanasius" pitchFamily="2" charset="0"/>
              </a:rPr>
              <a:t>]i `</a:t>
            </a:r>
            <a:r>
              <a:rPr lang="fr-FR" sz="2800" b="1" dirty="0" err="1">
                <a:latin typeface="Athanasius" pitchFamily="2" charset="0"/>
              </a:rPr>
              <a:t>èncwi</a:t>
            </a:r>
            <a:r>
              <a:rPr lang="fr-FR" sz="2800" b="1" dirty="0">
                <a:latin typeface="Athanasius" pitchFamily="2" charset="0"/>
              </a:rPr>
              <a:t> </a:t>
            </a:r>
            <a:r>
              <a:rPr lang="fr-FR" sz="2800" b="1" dirty="0" err="1">
                <a:latin typeface="Athanasius" pitchFamily="2" charset="0"/>
              </a:rPr>
              <a:t>Vh</a:t>
            </a:r>
            <a:r>
              <a:rPr lang="fr-FR" sz="2800" b="1" dirty="0">
                <a:latin typeface="Athanasius" pitchFamily="2" charset="0"/>
              </a:rPr>
              <a:t> </a:t>
            </a:r>
            <a:r>
              <a:rPr lang="fr-FR" sz="2800" b="1" dirty="0" err="1">
                <a:latin typeface="Athanasius" pitchFamily="2" charset="0"/>
              </a:rPr>
              <a:t>gar</a:t>
            </a:r>
            <a:r>
              <a:rPr lang="fr-FR" sz="2800" b="1" dirty="0">
                <a:latin typeface="Athanasius" pitchFamily="2" charset="0"/>
              </a:rPr>
              <a:t> </a:t>
            </a:r>
            <a:r>
              <a:rPr lang="fr-FR" sz="2800" b="1" dirty="0" err="1">
                <a:latin typeface="Athanasius" pitchFamily="2" charset="0"/>
              </a:rPr>
              <a:t>eqouw</a:t>
            </a:r>
            <a:r>
              <a:rPr lang="fr-FR" sz="2800" b="1" dirty="0">
                <a:latin typeface="Athanasius" pitchFamily="2" charset="0"/>
              </a:rPr>
              <a:t>] `</a:t>
            </a:r>
            <a:r>
              <a:rPr lang="fr-FR" sz="2800" b="1" dirty="0" err="1">
                <a:latin typeface="Athanasius" pitchFamily="2" charset="0"/>
              </a:rPr>
              <a:t>èeno</a:t>
            </a:r>
            <a:r>
              <a:rPr lang="fr-FR" sz="2800" b="1" dirty="0">
                <a:latin typeface="Athanasius" pitchFamily="2" charset="0"/>
              </a:rPr>
              <a:t>\</a:t>
            </a:r>
            <a:r>
              <a:rPr lang="fr-FR" sz="2800" b="1" dirty="0" err="1">
                <a:latin typeface="Athanasius" pitchFamily="2" charset="0"/>
              </a:rPr>
              <a:t>em</a:t>
            </a:r>
            <a:r>
              <a:rPr lang="fr-FR" sz="2800" b="1" dirty="0">
                <a:latin typeface="Athanasius" pitchFamily="2" charset="0"/>
              </a:rPr>
              <a:t> `</a:t>
            </a:r>
            <a:r>
              <a:rPr lang="fr-FR" sz="2800" b="1" dirty="0" err="1">
                <a:latin typeface="Athanasius" pitchFamily="2" charset="0"/>
              </a:rPr>
              <a:t>èntefyuxh</a:t>
            </a:r>
            <a:r>
              <a:rPr lang="fr-FR" sz="2800" b="1" dirty="0">
                <a:latin typeface="Athanasius" pitchFamily="2" charset="0"/>
              </a:rPr>
              <a:t> </a:t>
            </a:r>
            <a:r>
              <a:rPr lang="fr-FR" sz="2800" b="1" dirty="0" err="1">
                <a:latin typeface="Athanasius" pitchFamily="2" charset="0"/>
              </a:rPr>
              <a:t>ef`èetakoc</a:t>
            </a:r>
            <a:r>
              <a:rPr lang="fr-FR" sz="2800" b="1" dirty="0">
                <a:latin typeface="Athanasius" pitchFamily="2" charset="0"/>
              </a:rPr>
              <a:t> &gt; </a:t>
            </a:r>
            <a:r>
              <a:rPr lang="fr-FR" sz="2800" b="1" dirty="0" err="1">
                <a:latin typeface="Athanasius" pitchFamily="2" charset="0"/>
              </a:rPr>
              <a:t>vh</a:t>
            </a:r>
            <a:r>
              <a:rPr lang="fr-FR" sz="2800" b="1" dirty="0">
                <a:latin typeface="Athanasius" pitchFamily="2" charset="0"/>
              </a:rPr>
              <a:t> de </a:t>
            </a:r>
            <a:r>
              <a:rPr lang="fr-FR" sz="2800" b="1" dirty="0" err="1">
                <a:latin typeface="Athanasius" pitchFamily="2" charset="0"/>
              </a:rPr>
              <a:t>eqnatako</a:t>
            </a:r>
            <a:r>
              <a:rPr lang="fr-FR" sz="2800" b="1" dirty="0">
                <a:latin typeface="Athanasius" pitchFamily="2" charset="0"/>
              </a:rPr>
              <a:t> </a:t>
            </a:r>
            <a:r>
              <a:rPr lang="fr-FR" sz="2800" b="1" dirty="0" err="1">
                <a:latin typeface="Athanasius" pitchFamily="2" charset="0"/>
              </a:rPr>
              <a:t>èèèè`èntefyuxh</a:t>
            </a:r>
            <a:r>
              <a:rPr lang="fr-FR" sz="2800" b="1" dirty="0">
                <a:latin typeface="Athanasius" pitchFamily="2" charset="0"/>
              </a:rPr>
              <a:t> </a:t>
            </a:r>
            <a:r>
              <a:rPr lang="fr-FR" sz="2800" b="1" dirty="0" err="1">
                <a:latin typeface="Athanasius" pitchFamily="2" charset="0"/>
              </a:rPr>
              <a:t>eqbht</a:t>
            </a:r>
            <a:r>
              <a:rPr lang="fr-FR" sz="2800" b="1" dirty="0">
                <a:latin typeface="Athanasius" pitchFamily="2" charset="0"/>
              </a:rPr>
              <a:t> </a:t>
            </a:r>
            <a:r>
              <a:rPr lang="fr-FR" sz="2800" b="1" dirty="0" err="1">
                <a:latin typeface="Athanasius" pitchFamily="2" charset="0"/>
              </a:rPr>
              <a:t>ef`èejemc</a:t>
            </a:r>
            <a:r>
              <a:rPr lang="fr-FR" sz="2800" b="1" dirty="0">
                <a:latin typeface="Athanasius" pitchFamily="2" charset="0"/>
              </a:rPr>
              <a:t>. Ou </a:t>
            </a:r>
            <a:r>
              <a:rPr lang="fr-FR" sz="2800" b="1" dirty="0" err="1">
                <a:latin typeface="Athanasius" pitchFamily="2" charset="0"/>
              </a:rPr>
              <a:t>gar</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 </a:t>
            </a:r>
            <a:r>
              <a:rPr lang="fr-FR" sz="2800" b="1" dirty="0" err="1">
                <a:latin typeface="Athanasius" pitchFamily="2" charset="0"/>
              </a:rPr>
              <a:t>pirwmi</a:t>
            </a:r>
            <a:r>
              <a:rPr lang="fr-FR" sz="2800" b="1" dirty="0">
                <a:latin typeface="Athanasius" pitchFamily="2" charset="0"/>
              </a:rPr>
              <a:t> </a:t>
            </a:r>
            <a:r>
              <a:rPr lang="fr-FR" sz="2800" b="1" dirty="0" err="1">
                <a:latin typeface="Athanasius" pitchFamily="2" charset="0"/>
              </a:rPr>
              <a:t>najem</a:t>
            </a:r>
            <a:r>
              <a:rPr lang="fr-FR" sz="2800" b="1" dirty="0">
                <a:latin typeface="Athanasius" pitchFamily="2" charset="0"/>
              </a:rPr>
              <a:t>\hou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anjem</a:t>
            </a:r>
            <a:r>
              <a:rPr lang="fr-FR" sz="2800" b="1" dirty="0">
                <a:latin typeface="Athanasius" pitchFamily="2" charset="0"/>
              </a:rPr>
              <a:t>\hou `</a:t>
            </a:r>
            <a:r>
              <a:rPr lang="fr-FR" sz="2800" b="1" dirty="0" err="1">
                <a:latin typeface="Athanasius" pitchFamily="2" charset="0"/>
              </a:rPr>
              <a:t>èmpikocmoc</a:t>
            </a:r>
            <a:r>
              <a:rPr lang="fr-FR" sz="2800" b="1" dirty="0">
                <a:latin typeface="Athanasius" pitchFamily="2" charset="0"/>
              </a:rPr>
              <a:t> </a:t>
            </a:r>
            <a:r>
              <a:rPr lang="fr-FR" sz="2800" b="1" dirty="0" err="1">
                <a:latin typeface="Athanasius" pitchFamily="2" charset="0"/>
              </a:rPr>
              <a:t>thrf</a:t>
            </a:r>
            <a:r>
              <a:rPr lang="fr-FR" sz="2800" b="1" dirty="0">
                <a:latin typeface="Athanasius" pitchFamily="2" charset="0"/>
              </a:rPr>
              <a:t> </a:t>
            </a:r>
            <a:r>
              <a:rPr lang="fr-FR" sz="2800" b="1" dirty="0" err="1">
                <a:latin typeface="Athanasius" pitchFamily="2" charset="0"/>
              </a:rPr>
              <a:t>tefyuxh</a:t>
            </a:r>
            <a:r>
              <a:rPr lang="fr-FR" sz="2800" b="1" dirty="0">
                <a:latin typeface="Athanasius" pitchFamily="2" charset="0"/>
              </a:rPr>
              <a:t> de `</a:t>
            </a:r>
            <a:r>
              <a:rPr lang="fr-FR" sz="2800" b="1" dirty="0" err="1">
                <a:latin typeface="Athanasius" pitchFamily="2" charset="0"/>
              </a:rPr>
              <a:t>èntef</a:t>
            </a:r>
            <a:r>
              <a:rPr lang="fr-FR" sz="2800" b="1" dirty="0">
                <a:latin typeface="Athanasius" pitchFamily="2" charset="0"/>
              </a:rPr>
              <a:t>;`</a:t>
            </a:r>
            <a:r>
              <a:rPr lang="fr-FR" sz="2800" b="1" dirty="0" err="1">
                <a:latin typeface="Athanasius" pitchFamily="2" charset="0"/>
              </a:rPr>
              <a:t>èoci</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 &gt; `</a:t>
            </a:r>
            <a:r>
              <a:rPr lang="fr-FR" sz="2800" b="1" dirty="0" err="1">
                <a:latin typeface="Athanasius" pitchFamily="2" charset="0"/>
              </a:rPr>
              <a:t>èmmon</a:t>
            </a:r>
            <a:r>
              <a:rPr lang="fr-FR" sz="2800" b="1" dirty="0">
                <a:latin typeface="Athanasius" pitchFamily="2" charset="0"/>
              </a:rPr>
              <a:t> ou </a:t>
            </a:r>
            <a:r>
              <a:rPr lang="fr-FR" sz="2800" b="1" dirty="0" err="1">
                <a:latin typeface="Athanasius" pitchFamily="2" charset="0"/>
              </a:rPr>
              <a:t>pete</a:t>
            </a:r>
            <a:r>
              <a:rPr lang="fr-FR" sz="2800" b="1" dirty="0">
                <a:latin typeface="Athanasius" pitchFamily="2" charset="0"/>
              </a:rPr>
              <a:t> </a:t>
            </a:r>
            <a:r>
              <a:rPr lang="fr-FR" sz="2800" b="1" dirty="0" err="1">
                <a:latin typeface="Athanasius" pitchFamily="2" charset="0"/>
              </a:rPr>
              <a:t>pirwmi</a:t>
            </a:r>
            <a:r>
              <a:rPr lang="fr-FR" sz="2800" b="1" dirty="0">
                <a:latin typeface="Athanasius" pitchFamily="2" charset="0"/>
              </a:rPr>
              <a:t> </a:t>
            </a:r>
            <a:r>
              <a:rPr lang="fr-FR" sz="2800" b="1" dirty="0" err="1">
                <a:latin typeface="Athanasius" pitchFamily="2" charset="0"/>
              </a:rPr>
              <a:t>nathif</a:t>
            </a:r>
            <a:r>
              <a:rPr lang="fr-FR" sz="2800" b="1" dirty="0">
                <a:latin typeface="Athanasius" pitchFamily="2" charset="0"/>
              </a:rPr>
              <a:t> `</a:t>
            </a:r>
            <a:r>
              <a:rPr lang="fr-FR" sz="2800" b="1" dirty="0" err="1">
                <a:latin typeface="Athanasius" pitchFamily="2" charset="0"/>
              </a:rPr>
              <a:t>èn`èt</a:t>
            </a:r>
            <a:r>
              <a:rPr lang="fr-FR" sz="2800" b="1" dirty="0">
                <a:latin typeface="Athanasius" pitchFamily="2" charset="0"/>
              </a:rPr>
              <a:t>]</a:t>
            </a:r>
            <a:r>
              <a:rPr lang="fr-FR" sz="2800" b="1" dirty="0" err="1">
                <a:latin typeface="Athanasius" pitchFamily="2" charset="0"/>
              </a:rPr>
              <a:t>ebiw</a:t>
            </a:r>
            <a:r>
              <a:rPr lang="fr-FR" sz="2800" b="1" dirty="0">
                <a:latin typeface="Athanasius" pitchFamily="2" charset="0"/>
              </a:rPr>
              <a:t> </a:t>
            </a:r>
            <a:r>
              <a:rPr lang="fr-FR" sz="2800" b="1" dirty="0" err="1">
                <a:latin typeface="Athanasius" pitchFamily="2" charset="0"/>
              </a:rPr>
              <a:t>è`èntefyuxh</a:t>
            </a:r>
            <a:r>
              <a:rPr lang="fr-FR" sz="2800" b="1" dirty="0">
                <a:latin typeface="Athanasius" pitchFamily="2" charset="0"/>
              </a:rPr>
              <a:t>. P]</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gar</a:t>
            </a:r>
            <a:r>
              <a:rPr lang="fr-FR" sz="2800" b="1" dirty="0">
                <a:latin typeface="Athanasius" pitchFamily="2" charset="0"/>
              </a:rPr>
              <a:t> `</a:t>
            </a:r>
            <a:r>
              <a:rPr lang="fr-FR" sz="2800" b="1" dirty="0" err="1">
                <a:latin typeface="Athanasius" pitchFamily="2" charset="0"/>
              </a:rPr>
              <a:t>èm`èvrwmi</a:t>
            </a:r>
            <a:r>
              <a:rPr lang="fr-FR" sz="2800" b="1" dirty="0">
                <a:latin typeface="Athanasius" pitchFamily="2" charset="0"/>
              </a:rPr>
              <a:t> </a:t>
            </a:r>
            <a:r>
              <a:rPr lang="fr-FR" sz="2800" b="1" dirty="0" err="1">
                <a:latin typeface="Athanasius" pitchFamily="2" charset="0"/>
              </a:rPr>
              <a:t>efnhou</a:t>
            </a:r>
            <a:r>
              <a:rPr lang="fr-FR" sz="2800" b="1" dirty="0">
                <a:latin typeface="Athanasius" pitchFamily="2" charset="0"/>
              </a:rPr>
              <a:t> 'en `</a:t>
            </a:r>
            <a:r>
              <a:rPr lang="fr-FR" sz="2800" b="1" dirty="0" err="1">
                <a:latin typeface="Athanasius" pitchFamily="2" charset="0"/>
              </a:rPr>
              <a:t>èp`èwou</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pefiwt</a:t>
            </a:r>
            <a:r>
              <a:rPr lang="fr-FR" sz="2800" b="1" dirty="0">
                <a:latin typeface="Athanasius" pitchFamily="2" charset="0"/>
              </a:rPr>
              <a:t> nem </a:t>
            </a:r>
            <a:r>
              <a:rPr lang="fr-FR" sz="2800" b="1" dirty="0" err="1">
                <a:latin typeface="Athanasius" pitchFamily="2" charset="0"/>
              </a:rPr>
              <a:t>nefaggeloc</a:t>
            </a:r>
            <a:r>
              <a:rPr lang="fr-FR" sz="2800" b="1" dirty="0">
                <a:latin typeface="Athanasius" pitchFamily="2" charset="0"/>
              </a:rPr>
              <a:t> </a:t>
            </a:r>
            <a:r>
              <a:rPr lang="fr-FR" sz="2800" b="1" dirty="0" err="1">
                <a:latin typeface="Athanasius" pitchFamily="2" charset="0"/>
              </a:rPr>
              <a:t>eqouab</a:t>
            </a:r>
            <a:r>
              <a:rPr lang="fr-FR" sz="2800" b="1" dirty="0">
                <a:latin typeface="Athanasius" pitchFamily="2" charset="0"/>
              </a:rPr>
              <a:t> &gt; </a:t>
            </a:r>
            <a:r>
              <a:rPr lang="fr-FR" sz="2800" b="1" dirty="0" err="1">
                <a:latin typeface="Athanasius" pitchFamily="2" charset="0"/>
              </a:rPr>
              <a:t>tote</a:t>
            </a:r>
            <a:r>
              <a:rPr lang="fr-FR" sz="2800" b="1" dirty="0">
                <a:latin typeface="Athanasius" pitchFamily="2" charset="0"/>
              </a:rPr>
              <a:t> `</a:t>
            </a:r>
            <a:r>
              <a:rPr lang="fr-FR" sz="2800" b="1" dirty="0" err="1">
                <a:latin typeface="Athanasius" pitchFamily="2" charset="0"/>
              </a:rPr>
              <a:t>èfna</a:t>
            </a:r>
            <a:r>
              <a:rPr lang="fr-FR" sz="2800" b="1" dirty="0">
                <a:latin typeface="Athanasius" pitchFamily="2" charset="0"/>
              </a:rPr>
              <a:t>; `</a:t>
            </a:r>
            <a:r>
              <a:rPr lang="fr-FR" sz="2800" b="1" dirty="0" err="1">
                <a:latin typeface="Athanasius" pitchFamily="2" charset="0"/>
              </a:rPr>
              <a:t>èmpiouai</a:t>
            </a:r>
            <a:r>
              <a:rPr lang="fr-FR" sz="2800" b="1" dirty="0">
                <a:latin typeface="Athanasius" pitchFamily="2" charset="0"/>
              </a:rPr>
              <a:t> </a:t>
            </a:r>
            <a:r>
              <a:rPr lang="fr-FR" sz="2800" b="1" dirty="0" err="1">
                <a:latin typeface="Athanasius" pitchFamily="2" charset="0"/>
              </a:rPr>
              <a:t>piouai</a:t>
            </a:r>
            <a:r>
              <a:rPr lang="fr-FR" sz="2800" b="1" dirty="0">
                <a:latin typeface="Athanasius" pitchFamily="2" charset="0"/>
              </a:rPr>
              <a:t> kata </a:t>
            </a:r>
            <a:r>
              <a:rPr lang="fr-FR" sz="2800" b="1" dirty="0" err="1">
                <a:latin typeface="Athanasius" pitchFamily="2" charset="0"/>
              </a:rPr>
              <a:t>nef`è</a:t>
            </a:r>
            <a:r>
              <a:rPr lang="fr-FR" sz="2800" b="1" dirty="0">
                <a:latin typeface="Athanasius" pitchFamily="2" charset="0"/>
              </a:rPr>
              <a:t>\</a:t>
            </a:r>
            <a:r>
              <a:rPr lang="fr-FR" sz="2800" b="1" dirty="0" err="1">
                <a:latin typeface="Athanasius" pitchFamily="2" charset="0"/>
              </a:rPr>
              <a:t>bhou`èi</a:t>
            </a:r>
            <a:r>
              <a:rPr lang="fr-FR" sz="2800" b="1" dirty="0">
                <a:latin typeface="Athanasius" pitchFamily="2" charset="0"/>
              </a:rPr>
              <a:t>. </a:t>
            </a:r>
            <a:r>
              <a:rPr lang="fr-FR" sz="2800" b="1" dirty="0" err="1">
                <a:latin typeface="Athanasius" pitchFamily="2" charset="0"/>
              </a:rPr>
              <a:t>Amhn</a:t>
            </a:r>
            <a:r>
              <a:rPr lang="fr-FR" sz="2800" b="1" dirty="0">
                <a:latin typeface="Athanasius" pitchFamily="2" charset="0"/>
              </a:rPr>
              <a:t> ;</a:t>
            </a:r>
            <a:r>
              <a:rPr lang="fr-FR" sz="2800" b="1" dirty="0" err="1">
                <a:latin typeface="Athanasius" pitchFamily="2" charset="0"/>
              </a:rPr>
              <a:t>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 </a:t>
            </a:r>
            <a:r>
              <a:rPr lang="fr-FR" sz="2800" b="1" dirty="0" err="1">
                <a:latin typeface="Athanasius" pitchFamily="2" charset="0"/>
              </a:rPr>
              <a:t>nwten</a:t>
            </a:r>
            <a:r>
              <a:rPr lang="fr-FR" sz="2800" b="1" dirty="0">
                <a:latin typeface="Athanasius" pitchFamily="2" charset="0"/>
              </a:rPr>
              <a:t> &gt; je </a:t>
            </a:r>
            <a:r>
              <a:rPr lang="fr-FR" sz="2800" b="1" dirty="0" err="1">
                <a:latin typeface="Athanasius" pitchFamily="2" charset="0"/>
              </a:rPr>
              <a:t>ouon</a:t>
            </a:r>
            <a:r>
              <a:rPr lang="fr-FR" sz="2800" b="1" dirty="0">
                <a:latin typeface="Athanasius" pitchFamily="2" charset="0"/>
              </a:rPr>
              <a:t> \</a:t>
            </a:r>
            <a:r>
              <a:rPr lang="fr-FR" sz="2800" b="1" dirty="0" err="1">
                <a:latin typeface="Athanasius" pitchFamily="2" charset="0"/>
              </a:rPr>
              <a:t>anouon</a:t>
            </a:r>
            <a:r>
              <a:rPr lang="fr-FR" sz="2800" b="1" dirty="0">
                <a:latin typeface="Athanasius" pitchFamily="2" charset="0"/>
              </a:rPr>
              <a:t> 'en </a:t>
            </a:r>
            <a:r>
              <a:rPr lang="fr-FR" sz="2800" b="1" dirty="0" err="1">
                <a:latin typeface="Athanasius" pitchFamily="2" charset="0"/>
              </a:rPr>
              <a:t>nhet`èo</a:t>
            </a:r>
            <a:r>
              <a:rPr lang="fr-FR" sz="2800" b="1" dirty="0">
                <a:latin typeface="Athanasius" pitchFamily="2" charset="0"/>
              </a:rPr>
              <a:t>\i `</a:t>
            </a:r>
            <a:r>
              <a:rPr lang="fr-FR" sz="2800" b="1" dirty="0" err="1">
                <a:latin typeface="Athanasius" pitchFamily="2" charset="0"/>
              </a:rPr>
              <a:t>èeratou</a:t>
            </a:r>
            <a:r>
              <a:rPr lang="fr-FR" sz="2800" b="1" dirty="0">
                <a:latin typeface="Athanasius" pitchFamily="2" charset="0"/>
              </a:rPr>
              <a:t> `</a:t>
            </a:r>
            <a:r>
              <a:rPr lang="fr-FR" sz="2800" b="1" dirty="0" err="1">
                <a:latin typeface="Athanasius" pitchFamily="2" charset="0"/>
              </a:rPr>
              <a:t>èmpaima</a:t>
            </a:r>
            <a:r>
              <a:rPr lang="fr-FR" sz="2800" b="1" dirty="0">
                <a:latin typeface="Athanasius" pitchFamily="2" charset="0"/>
              </a:rPr>
              <a:t> `</a:t>
            </a:r>
            <a:r>
              <a:rPr lang="fr-FR" sz="2800" b="1" dirty="0" err="1">
                <a:latin typeface="Athanasius" pitchFamily="2" charset="0"/>
              </a:rPr>
              <a:t>èncenajem;pi</a:t>
            </a:r>
            <a:r>
              <a:rPr lang="fr-FR" sz="2800" b="1" dirty="0">
                <a:latin typeface="Athanasius" pitchFamily="2" charset="0"/>
              </a:rPr>
              <a:t> `</a:t>
            </a:r>
            <a:r>
              <a:rPr lang="fr-FR" sz="2800" b="1" dirty="0" err="1">
                <a:latin typeface="Athanasius" pitchFamily="2" charset="0"/>
              </a:rPr>
              <a:t>èm`èvmou</a:t>
            </a:r>
            <a:r>
              <a:rPr lang="fr-FR" sz="2800" b="1" dirty="0">
                <a:latin typeface="Athanasius" pitchFamily="2" charset="0"/>
              </a:rPr>
              <a:t> an ]</a:t>
            </a:r>
            <a:r>
              <a:rPr lang="fr-FR" sz="2800" b="1" dirty="0" err="1">
                <a:latin typeface="Athanasius" pitchFamily="2" charset="0"/>
              </a:rPr>
              <a:t>atounau</a:t>
            </a:r>
            <a:r>
              <a:rPr lang="fr-FR" sz="2800" b="1" dirty="0">
                <a:latin typeface="Athanasius" pitchFamily="2" charset="0"/>
              </a:rPr>
              <a:t> `</a:t>
            </a:r>
            <a:r>
              <a:rPr lang="fr-FR" sz="2800" b="1" dirty="0" err="1">
                <a:latin typeface="Athanasius" pitchFamily="2" charset="0"/>
              </a:rPr>
              <a:t>èe`èp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èm`èvrwmi</a:t>
            </a:r>
            <a:r>
              <a:rPr lang="fr-FR" sz="2800" b="1" dirty="0">
                <a:latin typeface="Athanasius" pitchFamily="2" charset="0"/>
              </a:rPr>
              <a:t> `</a:t>
            </a:r>
            <a:r>
              <a:rPr lang="fr-FR" sz="2800" b="1" dirty="0" err="1">
                <a:latin typeface="Athanasius" pitchFamily="2" charset="0"/>
              </a:rPr>
              <a:t>èe`èfnhou</a:t>
            </a:r>
            <a:r>
              <a:rPr lang="fr-FR" sz="2800" b="1" dirty="0">
                <a:latin typeface="Athanasius" pitchFamily="2" charset="0"/>
              </a:rPr>
              <a:t> 'en </a:t>
            </a:r>
            <a:r>
              <a:rPr lang="fr-FR" sz="2800" b="1" dirty="0" err="1">
                <a:latin typeface="Athanasius" pitchFamily="2" charset="0"/>
              </a:rPr>
              <a:t>tefmetouro</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1451444146"/>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692696"/>
            <a:ext cx="5400600" cy="6120680"/>
          </a:xfrm>
          <a:prstGeom prst="rect">
            <a:avLst/>
          </a:prstGeom>
        </p:spPr>
        <p:txBody>
          <a:bodyPr wrap="square">
            <a:noAutofit/>
          </a:bodyPr>
          <a:lstStyle/>
          <a:p>
            <a:pPr algn="ctr" rtl="1"/>
            <a:r>
              <a:rPr lang="ar-SA" sz="4400" b="1" i="1" dirty="0">
                <a:solidFill>
                  <a:srgbClr val="C00000"/>
                </a:solidFill>
              </a:rPr>
              <a:t>مزمور</a:t>
            </a:r>
            <a:r>
              <a:rPr lang="ar-SA" sz="4400" b="1" dirty="0">
                <a:solidFill>
                  <a:srgbClr val="C00000"/>
                </a:solidFill>
              </a:rPr>
              <a:t> </a:t>
            </a:r>
            <a:r>
              <a:rPr lang="ar-SA" sz="4400" b="1" i="1" dirty="0">
                <a:solidFill>
                  <a:srgbClr val="C00000"/>
                </a:solidFill>
              </a:rPr>
              <a:t>١٥: ١٠، ١١</a:t>
            </a:r>
            <a:endParaRPr lang="fr-FR" sz="4400" b="1" i="1" dirty="0">
              <a:solidFill>
                <a:srgbClr val="C00000"/>
              </a:solidFill>
            </a:endParaRPr>
          </a:p>
          <a:p>
            <a:pPr algn="just" rtl="1"/>
            <a:endParaRPr lang="fr-FR" sz="4400" b="1" i="1" dirty="0">
              <a:solidFill>
                <a:srgbClr val="C00000"/>
              </a:solidFill>
            </a:endParaRPr>
          </a:p>
          <a:p>
            <a:pPr algn="just" rtl="1"/>
            <a:r>
              <a:rPr lang="ar-SA" sz="4000" b="1" dirty="0"/>
              <a:t>لأنك لا تترك نفسي في الجحيم ولا تدع قدوسك يرى فساداً، قد </a:t>
            </a:r>
            <a:r>
              <a:rPr lang="ar-SA" sz="4000" b="1" dirty="0" err="1"/>
              <a:t>عرفتنى</a:t>
            </a:r>
            <a:r>
              <a:rPr lang="ar-SA" sz="4000" b="1" dirty="0"/>
              <a:t> طرق الحياة، </a:t>
            </a:r>
            <a:r>
              <a:rPr lang="ar-SA" sz="4000" b="1" dirty="0" err="1"/>
              <a:t>تملأنى</a:t>
            </a:r>
            <a:r>
              <a:rPr lang="ar-SA" sz="4000" b="1" dirty="0"/>
              <a:t> فرحاً مع وجهك</a:t>
            </a:r>
            <a:r>
              <a:rPr lang="fr-FR" sz="4000" b="1" dirty="0"/>
              <a:t>.</a:t>
            </a:r>
            <a:r>
              <a:rPr lang="ar-SA" sz="4000" b="1" dirty="0" err="1">
                <a:solidFill>
                  <a:srgbClr val="C00000"/>
                </a:solidFill>
              </a:rPr>
              <a:t>الليلويا</a:t>
            </a:r>
            <a:r>
              <a:rPr lang="ar-SA" sz="4000" b="1" dirty="0">
                <a:solidFill>
                  <a:srgbClr val="C00000"/>
                </a:solidFill>
              </a:rPr>
              <a:t>.</a:t>
            </a:r>
            <a:endParaRPr lang="ar-SA" sz="4000" b="1" i="1" dirty="0">
              <a:solidFill>
                <a:srgbClr val="C00000"/>
              </a:solidFill>
            </a:endParaRPr>
          </a:p>
        </p:txBody>
      </p:sp>
      <p:sp>
        <p:nvSpPr>
          <p:cNvPr id="7" name="Espace réservé du contenu 2"/>
          <p:cNvSpPr txBox="1">
            <a:spLocks/>
          </p:cNvSpPr>
          <p:nvPr/>
        </p:nvSpPr>
        <p:spPr>
          <a:xfrm>
            <a:off x="407368" y="692696"/>
            <a:ext cx="5688632" cy="5688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b="1" i="1" dirty="0">
                <a:solidFill>
                  <a:srgbClr val="C00000"/>
                </a:solidFill>
              </a:rPr>
              <a:t>Psaume 15 : 10 et 11</a:t>
            </a:r>
          </a:p>
          <a:p>
            <a:pPr marL="0" indent="0" algn="just">
              <a:lnSpc>
                <a:spcPct val="90000"/>
              </a:lnSpc>
              <a:buNone/>
            </a:pPr>
            <a:endParaRPr lang="fr-FR" b="1" i="1" dirty="0">
              <a:solidFill>
                <a:srgbClr val="C00000"/>
              </a:solidFill>
            </a:endParaRPr>
          </a:p>
          <a:p>
            <a:pPr marL="0" indent="0" algn="just">
              <a:lnSpc>
                <a:spcPct val="90000"/>
              </a:lnSpc>
              <a:buNone/>
            </a:pPr>
            <a:endParaRPr lang="fr-FR" sz="2000" b="1" i="1" dirty="0">
              <a:solidFill>
                <a:srgbClr val="C00000"/>
              </a:solidFill>
            </a:endParaRPr>
          </a:p>
          <a:p>
            <a:pPr marL="0" indent="0" algn="just">
              <a:lnSpc>
                <a:spcPct val="90000"/>
              </a:lnSpc>
              <a:buNone/>
            </a:pPr>
            <a:r>
              <a:rPr lang="fr-FR" b="1" dirty="0"/>
              <a:t>Tu n'abandonneras point mon âme aux enfers, et Tu ne permettras point que Ton bien-aimé voie la corruption. Tu me feras connaître le chemin de la vie : devant Ta face, débordement de joie ! </a:t>
            </a:r>
            <a:r>
              <a:rPr lang="fr-FR" b="1" i="1" dirty="0">
                <a:solidFill>
                  <a:srgbClr val="C00000"/>
                </a:solidFill>
              </a:rPr>
              <a:t>Alléluia </a:t>
            </a:r>
            <a:endParaRPr lang="fr-FR" b="1" i="1" dirty="0"/>
          </a:p>
          <a:p>
            <a:pPr marL="0" indent="0" algn="just">
              <a:lnSpc>
                <a:spcPct val="90000"/>
              </a:lnSpc>
              <a:buNone/>
            </a:pPr>
            <a:endParaRPr lang="fr-FR" b="1" dirty="0">
              <a:solidFill>
                <a:srgbClr val="C00000"/>
              </a:solidFill>
            </a:endParaRPr>
          </a:p>
        </p:txBody>
      </p:sp>
    </p:spTree>
    <p:extLst>
      <p:ext uri="{BB962C8B-B14F-4D97-AF65-F5344CB8AC3E}">
        <p14:creationId xmlns:p14="http://schemas.microsoft.com/office/powerpoint/2010/main" val="1300538306"/>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SA" sz="4800" b="1" dirty="0"/>
              <a:t>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161815372"/>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Matthieu 16 : 24-28</a:t>
            </a:r>
          </a:p>
          <a:p>
            <a:pPr marL="0" indent="0" algn="ctr">
              <a:buNone/>
            </a:pPr>
            <a:endParaRPr lang="fr-FR" sz="2800" b="1" i="1" dirty="0">
              <a:solidFill>
                <a:srgbClr val="C00000"/>
              </a:solidFill>
            </a:endParaRPr>
          </a:p>
          <a:p>
            <a:pPr marL="0" indent="0" algn="just">
              <a:buNone/>
            </a:pPr>
            <a:r>
              <a:rPr lang="fr-FR" sz="2800" b="1" dirty="0"/>
              <a:t>Alors Jésus dit à ses disciples : Si quelqu'un veut marcher derrière moi, qu'il renonce à lui-même, qu'il prenne sa croix et qu'il me suive. Car celui qui veut sauver sa vie la perdra, mais qui perd sa vie à cause de moi la gardera.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١٦: ٢٤ -٢٨</a:t>
            </a:r>
            <a:r>
              <a:rPr lang="fr-FR" sz="3600" b="1" i="1" dirty="0">
                <a:solidFill>
                  <a:srgbClr val="C00000"/>
                </a:solidFill>
              </a:rPr>
              <a:t> </a:t>
            </a:r>
          </a:p>
          <a:p>
            <a:pPr algn="ctr" rtl="1"/>
            <a:endParaRPr lang="fr-FR" sz="3600" b="1" i="1" dirty="0">
              <a:solidFill>
                <a:srgbClr val="C00000"/>
              </a:solidFill>
            </a:endParaRPr>
          </a:p>
          <a:p>
            <a:pPr algn="just" rtl="1"/>
            <a:r>
              <a:rPr lang="ar-SA" sz="3600" b="1" dirty="0"/>
              <a:t>حِينَئِذٍ قَالَ يَسُوعُ لِتَلَامِيذِهِ: «إِنْ أَرَادَ أَحَدٌ أَنْ يَأْتِيَ وَرَائِي فَلْيُنْكِرْ نَفْسَهُ وَيَحْمِلْ صَلِيبَهُ وَيَتْبَعْنِي، فَإِنَّ مَنْ أَرَادَ أَنْ يُخَلِّصَ نَفْسَهُ يُهْلِكُهَا، وَمَنْ يُهْلِكُ نَفْسَهُ مِنْ أَجْلِي يَجِدُهَا.</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13439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terre et ce qu'elle produit, il embrasera la base des montagnes. Je lancerai sur eux les calamités, j'épuiserai contre eux mes flèches. Ils seront affaiblis par la faim, dévorés par la peste et par un amer fléau. J'enverrai contre eux la dent des bêtes avec le venin des reptiles. Au-dehors l'épée emportera les fils, au-dedans régnera l'épouvante. Périront ensemble jeune homme et jeune fille, enfant à la mamelle et vieillard chenu. J'ai dit : Je les réduirais bien en poussière,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err="1">
                <a:solidFill>
                  <a:prstClr val="black"/>
                </a:solidFill>
                <a:latin typeface="Times New Roman" panose="02020603050405020304" pitchFamily="18" charset="0"/>
                <a:cs typeface="Arial" panose="020B0604020202020204" pitchFamily="34" charset="0"/>
              </a:rPr>
              <a:t>ٱلْأَرْضَ</a:t>
            </a:r>
            <a:r>
              <a:rPr lang="ar-SA" sz="3600" b="1" dirty="0">
                <a:solidFill>
                  <a:prstClr val="black"/>
                </a:solidFill>
                <a:latin typeface="Times New Roman" panose="02020603050405020304" pitchFamily="18" charset="0"/>
                <a:cs typeface="Arial" panose="020B0604020202020204" pitchFamily="34" charset="0"/>
              </a:rPr>
              <a:t> وَغَلَّتَهَا، وَتُحْرِقُ أُسُسَ </a:t>
            </a:r>
            <a:r>
              <a:rPr lang="ar-SA" sz="3600" b="1" dirty="0" err="1">
                <a:solidFill>
                  <a:prstClr val="black"/>
                </a:solidFill>
                <a:latin typeface="Times New Roman" panose="02020603050405020304" pitchFamily="18" charset="0"/>
                <a:cs typeface="Arial" panose="020B0604020202020204" pitchFamily="34" charset="0"/>
              </a:rPr>
              <a:t>ٱلْجِبَالِ</a:t>
            </a:r>
            <a:r>
              <a:rPr lang="ar-SA" sz="3600" b="1" dirty="0">
                <a:solidFill>
                  <a:prstClr val="black"/>
                </a:solidFill>
                <a:latin typeface="Times New Roman" panose="02020603050405020304" pitchFamily="18" charset="0"/>
                <a:cs typeface="Arial" panose="020B0604020202020204" pitchFamily="34" charset="0"/>
              </a:rPr>
              <a:t>. أَجْمَعُ عَلَيْهِمْ شُرُورًا، وَأُنْفِذُ سِهَامِي فِيهِمْ، إِذْ هُمْ خَاوُونَ مِنْ جُوعٍ، وَمَنْهُوكُونَ مِنْ حُمَّى وَدَاءٍ سَامٍّ، أُرْسِلُ فِيهِمْ أَنْيَابَ </a:t>
            </a:r>
            <a:r>
              <a:rPr lang="ar-SA" sz="3600" b="1" dirty="0" err="1">
                <a:solidFill>
                  <a:prstClr val="black"/>
                </a:solidFill>
                <a:latin typeface="Times New Roman" panose="02020603050405020304" pitchFamily="18" charset="0"/>
                <a:cs typeface="Arial" panose="020B0604020202020204" pitchFamily="34" charset="0"/>
              </a:rPr>
              <a:t>ٱلْوُحُوشِ</a:t>
            </a:r>
            <a:r>
              <a:rPr lang="ar-SA" sz="3600" b="1" dirty="0">
                <a:solidFill>
                  <a:prstClr val="black"/>
                </a:solidFill>
                <a:latin typeface="Times New Roman" panose="02020603050405020304" pitchFamily="18" charset="0"/>
                <a:cs typeface="Arial" panose="020B0604020202020204" pitchFamily="34" charset="0"/>
              </a:rPr>
              <a:t> مَعَ حُمَةِ زَوَاحِفِ </a:t>
            </a:r>
            <a:r>
              <a:rPr lang="ar-SA" sz="3600" b="1" dirty="0" err="1">
                <a:solidFill>
                  <a:prstClr val="black"/>
                </a:solidFill>
                <a:latin typeface="Times New Roman" panose="02020603050405020304" pitchFamily="18" charset="0"/>
                <a:cs typeface="Arial" panose="020B0604020202020204" pitchFamily="34" charset="0"/>
              </a:rPr>
              <a:t>ٱلْأَرْضِ</a:t>
            </a:r>
            <a:r>
              <a:rPr lang="ar-SA" sz="3600" b="1" dirty="0">
                <a:solidFill>
                  <a:prstClr val="black"/>
                </a:solidFill>
                <a:latin typeface="Times New Roman" panose="02020603050405020304" pitchFamily="18" charset="0"/>
                <a:cs typeface="Arial" panose="020B0604020202020204" pitchFamily="34" charset="0"/>
              </a:rPr>
              <a:t>. مِنْ خَارِجٍ </a:t>
            </a:r>
            <a:r>
              <a:rPr lang="ar-SA" sz="3600" b="1" dirty="0" err="1">
                <a:solidFill>
                  <a:prstClr val="black"/>
                </a:solidFill>
                <a:latin typeface="Times New Roman" panose="02020603050405020304" pitchFamily="18" charset="0"/>
                <a:cs typeface="Arial" panose="020B0604020202020204" pitchFamily="34" charset="0"/>
              </a:rPr>
              <a:t>ٱلسَّيْفُ</a:t>
            </a:r>
            <a:r>
              <a:rPr lang="ar-SA" sz="3600" b="1" dirty="0">
                <a:solidFill>
                  <a:prstClr val="black"/>
                </a:solidFill>
                <a:latin typeface="Times New Roman" panose="02020603050405020304" pitchFamily="18" charset="0"/>
                <a:cs typeface="Arial" panose="020B0604020202020204" pitchFamily="34" charset="0"/>
              </a:rPr>
              <a:t> يُثْكِلُ، وَمِنْ دَاخِلِ </a:t>
            </a:r>
            <a:r>
              <a:rPr lang="ar-SA" sz="3600" b="1" dirty="0" err="1">
                <a:solidFill>
                  <a:prstClr val="black"/>
                </a:solidFill>
                <a:latin typeface="Times New Roman" panose="02020603050405020304" pitchFamily="18" charset="0"/>
                <a:cs typeface="Arial" panose="020B0604020202020204" pitchFamily="34" charset="0"/>
              </a:rPr>
              <a:t>ٱلْخُدُورِ</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ٱلرُّعْبَةُ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ٱلْفَتَى</a:t>
            </a:r>
            <a:r>
              <a:rPr lang="ar-SA" sz="3600" b="1" dirty="0">
                <a:solidFill>
                  <a:prstClr val="black"/>
                </a:solidFill>
                <a:latin typeface="Times New Roman" panose="02020603050405020304" pitchFamily="18" charset="0"/>
                <a:cs typeface="Arial" panose="020B0604020202020204" pitchFamily="34" charset="0"/>
              </a:rPr>
              <a:t> مَعَ </a:t>
            </a:r>
            <a:r>
              <a:rPr lang="ar-SA" sz="3600" b="1" dirty="0" err="1">
                <a:solidFill>
                  <a:prstClr val="black"/>
                </a:solidFill>
                <a:latin typeface="Times New Roman" panose="02020603050405020304" pitchFamily="18" charset="0"/>
                <a:cs typeface="Arial" panose="020B0604020202020204" pitchFamily="34" charset="0"/>
              </a:rPr>
              <a:t>ٱلْفَتَاةِ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وَٱلرَّضِيعُ</a:t>
            </a:r>
            <a:r>
              <a:rPr lang="ar-SA" sz="3600" b="1" dirty="0">
                <a:solidFill>
                  <a:prstClr val="black"/>
                </a:solidFill>
                <a:latin typeface="Times New Roman" panose="02020603050405020304" pitchFamily="18" charset="0"/>
                <a:cs typeface="Arial" panose="020B0604020202020204" pitchFamily="34" charset="0"/>
              </a:rPr>
              <a:t> مَعَ </a:t>
            </a:r>
            <a:r>
              <a:rPr lang="ar-SA" sz="3600" b="1" dirty="0" err="1">
                <a:solidFill>
                  <a:prstClr val="black"/>
                </a:solidFill>
                <a:latin typeface="Times New Roman" panose="02020603050405020304" pitchFamily="18" charset="0"/>
                <a:cs typeface="Arial" panose="020B0604020202020204" pitchFamily="34" charset="0"/>
              </a:rPr>
              <a:t>ٱلْأَشْيَبِ</a:t>
            </a:r>
            <a:r>
              <a:rPr lang="ar-SA" sz="3600" b="1" dirty="0">
                <a:solidFill>
                  <a:prstClr val="black"/>
                </a:solidFill>
                <a:latin typeface="Times New Roman" panose="02020603050405020304" pitchFamily="18" charset="0"/>
                <a:cs typeface="Arial" panose="020B0604020202020204" pitchFamily="34" charset="0"/>
              </a:rPr>
              <a:t>. قُلْتُ: أُبَدِّدُهُمْ إِلَى </a:t>
            </a:r>
            <a:r>
              <a:rPr lang="ar-SA" sz="3600" b="1" dirty="0" err="1">
                <a:solidFill>
                  <a:prstClr val="black"/>
                </a:solidFill>
                <a:latin typeface="Times New Roman" panose="02020603050405020304" pitchFamily="18" charset="0"/>
                <a:cs typeface="Arial" panose="020B0604020202020204" pitchFamily="34" charset="0"/>
              </a:rPr>
              <a:t>ٱلزَّوَايَا</a:t>
            </a:r>
            <a:r>
              <a:rPr lang="ar-SA" sz="3600" b="1" dirty="0">
                <a:solidFill>
                  <a:prstClr val="black"/>
                </a:solidFill>
                <a:latin typeface="Times New Roman" panose="02020603050405020304" pitchFamily="18" charset="0"/>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88330976"/>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endParaRPr lang="fr-FR" sz="2800" b="1" dirty="0"/>
          </a:p>
          <a:p>
            <a:pPr marL="0" indent="0" algn="just">
              <a:buNone/>
            </a:pPr>
            <a:r>
              <a:rPr lang="fr-FR" sz="2800" b="1" dirty="0"/>
              <a:t>Quel avantage en effet un homme aurait-il à gagner le monde entier, s'il le paye de sa vie ? Et quelle somme pourrait-il verser en échange de sa vie ? Car le Fils de l'homme va venir avec ses anges dans la gloire de son Père ; alors il rendra à chacun selon sa conduite.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endParaRPr lang="fr-FR" sz="2400" b="1" dirty="0"/>
          </a:p>
          <a:p>
            <a:pPr algn="just" rtl="1"/>
            <a:r>
              <a:rPr lang="ar-SA" sz="3600" b="1" dirty="0"/>
              <a:t>لِأَنَّهُ مَاذَا يَنْتَفِعُ </a:t>
            </a:r>
            <a:r>
              <a:rPr lang="ar-SA" sz="3600" b="1" dirty="0" err="1"/>
              <a:t>ٱلْإِنْسَانُ</a:t>
            </a:r>
            <a:r>
              <a:rPr lang="ar-SA" sz="3600" b="1" dirty="0"/>
              <a:t> لَوْ رَبِحَ </a:t>
            </a:r>
            <a:r>
              <a:rPr lang="ar-SA" sz="3600" b="1" dirty="0" err="1"/>
              <a:t>ٱلْعَالَمَ</a:t>
            </a:r>
            <a:r>
              <a:rPr lang="ar-SA" sz="3600" b="1" dirty="0"/>
              <a:t> كُلَّهُ وَخَسِرَ نَفْسَهُ؟ أَوْ مَاذَا يُعْطِي </a:t>
            </a:r>
            <a:r>
              <a:rPr lang="ar-SA" sz="3600" b="1" dirty="0" err="1"/>
              <a:t>ٱلْإِنْسَانُ</a:t>
            </a:r>
            <a:r>
              <a:rPr lang="ar-SA" sz="3600" b="1" dirty="0"/>
              <a:t> فِدَاءً عَنْ نَفْسِهِ؟ فَإِنَّ </a:t>
            </a:r>
            <a:r>
              <a:rPr lang="ar-SA" sz="3600" b="1" dirty="0" err="1"/>
              <a:t>ٱبْنَ</a:t>
            </a:r>
            <a:r>
              <a:rPr lang="ar-SA" sz="3600" b="1" dirty="0"/>
              <a:t> </a:t>
            </a:r>
            <a:r>
              <a:rPr lang="ar-SA" sz="3600" b="1" dirty="0" err="1"/>
              <a:t>ٱلْإِنْسَانِ</a:t>
            </a:r>
            <a:r>
              <a:rPr lang="ar-SA" sz="3600" b="1" dirty="0"/>
              <a:t> سَوْفَ يَأْتِي فِي مَجْدِ أَبِيهِ مَعَ مَلَائِكَتِهِ، وَحِينَئِذٍ يُجَازِي كُلَّ وَاحِدٍ حَسَبَ عَمَلِهِ.</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2768859962"/>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Amen, je vous le dis : parmi ceux qui sont ici, certains ne connaîtront pas la mort avant d'avoir vu le Fils de l'homme venir dans son Règne.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اَلْحَقَّ أَقُولُ لَكُمْ: إِنَّ مِنَ </a:t>
            </a:r>
            <a:r>
              <a:rPr lang="ar-SA" sz="3600" b="1" dirty="0" err="1"/>
              <a:t>ٱلْقِيَامِ</a:t>
            </a:r>
            <a:r>
              <a:rPr lang="ar-SA" sz="3600" b="1" dirty="0"/>
              <a:t> هَهُنَا قَوْمًا لَا يَذُوقُونَ </a:t>
            </a:r>
            <a:r>
              <a:rPr lang="ar-SA" sz="3600" b="1" dirty="0" err="1"/>
              <a:t>ٱلْمَوْتَ</a:t>
            </a:r>
            <a:r>
              <a:rPr lang="ar-SA" sz="3600" b="1" dirty="0"/>
              <a:t> حَتَّى يَرَوْا </a:t>
            </a:r>
            <a:r>
              <a:rPr lang="ar-SA" sz="3600" b="1" dirty="0" err="1"/>
              <a:t>ٱبْنَ</a:t>
            </a:r>
            <a:r>
              <a:rPr lang="ar-SA" sz="3600" b="1" dirty="0"/>
              <a:t> </a:t>
            </a:r>
            <a:r>
              <a:rPr lang="ar-SA" sz="3600" b="1" dirty="0" err="1"/>
              <a:t>ٱلْإِنْسَانِ</a:t>
            </a:r>
            <a:r>
              <a:rPr lang="ar-SA" sz="3600" b="1" dirty="0"/>
              <a:t> آتِيًا فِي مَلَكُوتِهِ».</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281819538"/>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707886"/>
          </a:xfrm>
          <a:prstGeom prst="rect">
            <a:avLst/>
          </a:prstGeom>
        </p:spPr>
        <p:txBody>
          <a:bodyPr wrap="square">
            <a:spAutoFit/>
          </a:bodyPr>
          <a:lstStyle/>
          <a:p>
            <a:pPr algn="ctr"/>
            <a:r>
              <a:rPr lang="fr-FR" sz="4000" b="1" dirty="0">
                <a:solidFill>
                  <a:srgbClr val="C00000"/>
                </a:solidFill>
                <a:latin typeface="Book Antiqua" panose="02040602050305030304" pitchFamily="18" charset="0"/>
              </a:rPr>
              <a:t>(</a:t>
            </a:r>
            <a:r>
              <a:rPr lang="fr-FR" sz="4000" b="1" dirty="0" err="1">
                <a:solidFill>
                  <a:srgbClr val="C00000"/>
                </a:solidFill>
                <a:latin typeface="Athanasius" pitchFamily="2" charset="0"/>
              </a:rPr>
              <a:t>Kurie</a:t>
            </a:r>
            <a:r>
              <a:rPr lang="fr-FR" sz="4000" b="1" dirty="0">
                <a:solidFill>
                  <a:srgbClr val="C00000"/>
                </a:solidFill>
                <a:latin typeface="Athanasius" pitchFamily="2" charset="0"/>
              </a:rPr>
              <a:t>  </a:t>
            </a:r>
            <a:r>
              <a:rPr lang="fr-FR" sz="4000" b="1" dirty="0" err="1">
                <a:solidFill>
                  <a:srgbClr val="C00000"/>
                </a:solidFill>
                <a:latin typeface="Athanasius" pitchFamily="2" charset="0"/>
              </a:rPr>
              <a:t>elehcon</a:t>
            </a:r>
            <a:r>
              <a:rPr lang="fr-FR" sz="4000" b="1" dirty="0">
                <a:solidFill>
                  <a:srgbClr val="C00000"/>
                </a:solidFill>
                <a:latin typeface="Book Antiqua" panose="02040602050305030304" pitchFamily="18" charset="0"/>
              </a:rPr>
              <a:t>)</a:t>
            </a:r>
            <a:r>
              <a:rPr lang="fr-FR" sz="4000" b="1" baseline="30000" dirty="0">
                <a:solidFill>
                  <a:srgbClr val="C00000"/>
                </a:solidFill>
                <a:latin typeface="Book Antiqua" panose="02040602050305030304" pitchFamily="18" charset="0"/>
              </a:rPr>
              <a:t>41</a:t>
            </a:r>
            <a:endParaRPr lang="fr-FR" sz="4000" b="1" baseline="30000" dirty="0">
              <a:solidFill>
                <a:srgbClr val="C00000"/>
              </a:solidFill>
              <a:latin typeface="Athanasius" pitchFamily="2" charset="0"/>
            </a:endParaRPr>
          </a:p>
        </p:txBody>
      </p:sp>
    </p:spTree>
    <p:extLst>
      <p:ext uri="{BB962C8B-B14F-4D97-AF65-F5344CB8AC3E}">
        <p14:creationId xmlns:p14="http://schemas.microsoft.com/office/powerpoint/2010/main" val="4276017275"/>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2024" y="548680"/>
            <a:ext cx="5400600" cy="6093976"/>
          </a:xfrm>
          <a:prstGeom prst="rect">
            <a:avLst/>
          </a:prstGeom>
        </p:spPr>
        <p:txBody>
          <a:bodyPr wrap="square">
            <a:spAutoFit/>
          </a:bodyPr>
          <a:lstStyle/>
          <a:p>
            <a:pPr algn="just" rtl="1"/>
            <a:r>
              <a:rPr lang="ar-AE" sz="3000" b="1" dirty="0">
                <a:solidFill>
                  <a:srgbClr val="C00000"/>
                </a:solidFill>
              </a:rPr>
              <a:t>قدوس قدوس قدوس </a:t>
            </a:r>
            <a:r>
              <a:rPr lang="ar-AE" sz="3000" b="1" dirty="0"/>
              <a:t>رب </a:t>
            </a:r>
            <a:r>
              <a:rPr lang="ar-AE" sz="3000" b="1" dirty="0" err="1"/>
              <a:t>الصباؤوت.</a:t>
            </a:r>
            <a:r>
              <a:rPr lang="ar-AE" sz="3000" b="1" dirty="0"/>
              <a:t> السماء والأرض مملوءتان من مجدك </a:t>
            </a:r>
            <a:r>
              <a:rPr lang="ar-AE" sz="3000" b="1" dirty="0" err="1"/>
              <a:t>وكرامتك.</a:t>
            </a:r>
            <a:r>
              <a:rPr lang="ar-AE" sz="3000" b="1" dirty="0"/>
              <a:t> ارحمنا يا الله الآب ضابط </a:t>
            </a:r>
            <a:r>
              <a:rPr lang="ar-AE" sz="3000" b="1" dirty="0" err="1"/>
              <a:t>الكل.</a:t>
            </a:r>
            <a:r>
              <a:rPr lang="ar-AE" sz="3000" b="1" dirty="0"/>
              <a:t> أيها الثالوث القدوس </a:t>
            </a:r>
            <a:r>
              <a:rPr lang="ar-AE" sz="3000" b="1" dirty="0" err="1"/>
              <a:t>ارحمنا.</a:t>
            </a:r>
            <a:r>
              <a:rPr lang="ar-AE" sz="3000" b="1" dirty="0"/>
              <a:t> أيها الرب إله القوات كن معنا لأنه ليس لنا معين في شدائدنا </a:t>
            </a:r>
            <a:r>
              <a:rPr lang="ar-AE" sz="3000" b="1" dirty="0" err="1"/>
              <a:t>وضيقاتنا</a:t>
            </a:r>
            <a:r>
              <a:rPr lang="ar-AE" sz="3000" b="1" dirty="0"/>
              <a:t> سواك.</a:t>
            </a:r>
            <a:r>
              <a:rPr lang="fr-FR" sz="3000" b="1" dirty="0"/>
              <a:t> </a:t>
            </a:r>
            <a:r>
              <a:rPr lang="ar-AE" sz="3000" b="1" dirty="0"/>
              <a:t>حل واغفر واصفح لنا يا الله عن سيئاتنا التي صنعناها بإرادتنا والتي صنعناها بغير إرادتنا التي فعلناها بمعرفة والتي فعلناها بغير معرفة الخفية والظاهرة. يا رب اغفرها لنا من أجل اسمك القدوس الذي دعي علينا. كرحمتك يا رب وليس كخطايانا.</a:t>
            </a:r>
            <a:endParaRPr lang="fr-FR" sz="3000" b="1" dirty="0"/>
          </a:p>
          <a:p>
            <a:pPr algn="just" rtl="1"/>
            <a:endParaRPr lang="fr-FR" sz="3000" b="1" dirty="0"/>
          </a:p>
        </p:txBody>
      </p:sp>
      <p:sp>
        <p:nvSpPr>
          <p:cNvPr id="7" name="Rectangle 6"/>
          <p:cNvSpPr/>
          <p:nvPr/>
        </p:nvSpPr>
        <p:spPr>
          <a:xfrm>
            <a:off x="479376" y="548680"/>
            <a:ext cx="5544616" cy="5847755"/>
          </a:xfrm>
          <a:prstGeom prst="rect">
            <a:avLst/>
          </a:prstGeom>
        </p:spPr>
        <p:txBody>
          <a:bodyPr wrap="square">
            <a:spAutoFit/>
          </a:bodyPr>
          <a:lstStyle/>
          <a:p>
            <a:pPr algn="just"/>
            <a:r>
              <a:rPr lang="fr-FR" sz="2200" b="1" dirty="0">
                <a:solidFill>
                  <a:srgbClr val="C00000"/>
                </a:solidFill>
                <a:latin typeface="Book Antiqua" pitchFamily="18" charset="0"/>
              </a:rPr>
              <a:t>Saint, Saint, Saint, </a:t>
            </a:r>
            <a:r>
              <a:rPr lang="fr-FR" sz="2200" b="1" dirty="0">
                <a:latin typeface="Book Antiqua" pitchFamily="18" charset="0"/>
              </a:rPr>
              <a:t>Seigneur </a:t>
            </a:r>
            <a:r>
              <a:rPr lang="fr-FR" sz="2200" b="1" dirty="0" err="1">
                <a:latin typeface="Book Antiqua" pitchFamily="18" charset="0"/>
              </a:rPr>
              <a:t>Sabaot</a:t>
            </a:r>
            <a:r>
              <a:rPr lang="fr-FR" sz="2200" b="1" dirty="0">
                <a:latin typeface="Book Antiqua" pitchFamily="18" charset="0"/>
              </a:rPr>
              <a:t>, le ciel et la terre sont remplis de Ta gloire et de ton honneur. Pitié pour nous ô Dieu le Père tout puissant. Pitié pour nous ô Trinité Sainte. Ô Seigneur Dieu des puissances sois avec nous, car nous n'attendons d'aide que de toi dans nos difficultés et nos angoisses. Ô Dieu délie, pardonne et remets nos péchés ; ceux que nous avons commis volontairement ou involontairement, consciemment ou inconsciemment, secrètement ou en public. Ô Seigneur pardonne-les-nous à cause de Ton saint Nom qui a été invoqué sur nous. Selon Ta miséricorde Seigneur et non selon nos péchés.</a:t>
            </a:r>
          </a:p>
          <a:p>
            <a:pPr algn="just"/>
            <a:endParaRPr lang="fr-FR" sz="2200" b="1" dirty="0">
              <a:latin typeface="Book Antiqua" pitchFamily="18" charset="0"/>
            </a:endParaRPr>
          </a:p>
        </p:txBody>
      </p:sp>
    </p:spTree>
    <p:extLst>
      <p:ext uri="{BB962C8B-B14F-4D97-AF65-F5344CB8AC3E}">
        <p14:creationId xmlns:p14="http://schemas.microsoft.com/office/powerpoint/2010/main" val="1443961342"/>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363876318"/>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45125255"/>
      </p:ext>
    </p:extLst>
  </p:cSld>
  <p:clrMapOvr>
    <a:masterClrMapping/>
  </p:clrMapOvr>
  <p:transition/>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a:t>
            </a:r>
          </a:p>
        </p:txBody>
      </p:sp>
    </p:spTree>
    <p:extLst>
      <p:ext uri="{BB962C8B-B14F-4D97-AF65-F5344CB8AC3E}">
        <p14:creationId xmlns:p14="http://schemas.microsoft.com/office/powerpoint/2010/main" val="3840531107"/>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50 : 10 à 51 : 8</a:t>
            </a:r>
          </a:p>
          <a:p>
            <a:pPr marL="0" indent="0" algn="just">
              <a:buNone/>
            </a:pPr>
            <a:r>
              <a:rPr lang="fr-FR" sz="2800" b="1" dirty="0"/>
              <a:t>Quiconque parmi vous craint Le Seigneur et écoute la voix de son serviteur ?</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SA" sz="3600" b="1" i="1" dirty="0" err="1">
                <a:solidFill>
                  <a:srgbClr val="C00000"/>
                </a:solidFill>
              </a:rPr>
              <a:t>أشعياء</a:t>
            </a:r>
            <a:r>
              <a:rPr lang="ar-SA" sz="3600" b="1" i="1" dirty="0">
                <a:solidFill>
                  <a:srgbClr val="C00000"/>
                </a:solidFill>
              </a:rPr>
              <a:t> النبي ص ٥٠: ١٠، ٥١: ٨</a:t>
            </a:r>
            <a:endParaRPr lang="fr-FR" altLang="fr-FR" sz="3600" b="1" dirty="0">
              <a:solidFill>
                <a:srgbClr val="C00000"/>
              </a:solidFill>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t>مَنْ مِنْكُمْ خَائِفُ </a:t>
            </a:r>
            <a:r>
              <a:rPr lang="ar-SA" sz="3600" b="1" dirty="0" err="1"/>
              <a:t>ٱلرَّبِّ</a:t>
            </a:r>
            <a:r>
              <a:rPr lang="ar-SA" sz="3600" b="1" dirty="0"/>
              <a:t>، فلِيسَمِعٌ لِصَوْتِ ابنه؟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3300" b="1" dirty="0">
                <a:latin typeface="Athanasius" pitchFamily="2" charset="0"/>
              </a:rPr>
              <a:t>N</a:t>
            </a:r>
            <a:r>
              <a:rPr lang="fr-FR" sz="3300" b="1" dirty="0" err="1">
                <a:latin typeface="Athanasius" pitchFamily="2" charset="0"/>
              </a:rPr>
              <a:t>im</a:t>
            </a:r>
            <a:r>
              <a:rPr lang="fr-FR" sz="3300" b="1" dirty="0">
                <a:latin typeface="Athanasius" pitchFamily="2" charset="0"/>
              </a:rPr>
              <a:t> `</a:t>
            </a:r>
            <a:r>
              <a:rPr lang="fr-FR" sz="3300" b="1" dirty="0" err="1">
                <a:latin typeface="Athanasius" pitchFamily="2" charset="0"/>
              </a:rPr>
              <a:t>èebol'en</a:t>
            </a:r>
            <a:r>
              <a:rPr lang="fr-FR" sz="3300" b="1" dirty="0">
                <a:latin typeface="Athanasius" pitchFamily="2" charset="0"/>
              </a:rPr>
              <a:t> </a:t>
            </a:r>
            <a:r>
              <a:rPr lang="fr-FR" sz="3300" b="1" dirty="0" err="1">
                <a:latin typeface="Athanasius" pitchFamily="2" charset="0"/>
              </a:rPr>
              <a:t>qhnou</a:t>
            </a:r>
            <a:r>
              <a:rPr lang="fr-FR" sz="3300" b="1" dirty="0">
                <a:latin typeface="Athanasius" pitchFamily="2" charset="0"/>
              </a:rPr>
              <a:t> </a:t>
            </a:r>
            <a:r>
              <a:rPr lang="fr-FR" sz="3300" b="1" dirty="0" err="1">
                <a:latin typeface="Athanasius" pitchFamily="2" charset="0"/>
              </a:rPr>
              <a:t>efer</a:t>
            </a:r>
            <a:r>
              <a:rPr lang="fr-FR" sz="3300" b="1" dirty="0">
                <a:latin typeface="Athanasius" pitchFamily="2" charset="0"/>
              </a:rPr>
              <a:t>\o; '</a:t>
            </a:r>
            <a:r>
              <a:rPr lang="fr-FR" sz="3300" b="1" dirty="0" err="1">
                <a:latin typeface="Athanasius" pitchFamily="2" charset="0"/>
              </a:rPr>
              <a:t>a`èt</a:t>
            </a:r>
            <a:r>
              <a:rPr lang="fr-FR" sz="3300" b="1" dirty="0">
                <a:latin typeface="Athanasius" pitchFamily="2" charset="0"/>
              </a:rPr>
              <a:t>\h `</a:t>
            </a:r>
            <a:r>
              <a:rPr lang="fr-FR" sz="3300" b="1" dirty="0" err="1">
                <a:latin typeface="Athanasius" pitchFamily="2" charset="0"/>
              </a:rPr>
              <a:t>èmP</a:t>
            </a:r>
            <a:r>
              <a:rPr lang="fr-FR" sz="3300" b="1" dirty="0">
                <a:latin typeface="Athanasius" pitchFamily="2" charset="0"/>
              </a:rPr>
              <a:t>_ &gt; </a:t>
            </a:r>
            <a:r>
              <a:rPr lang="fr-FR" sz="3300" b="1" dirty="0" err="1">
                <a:latin typeface="Athanasius" pitchFamily="2" charset="0"/>
              </a:rPr>
              <a:t>marefcwtem</a:t>
            </a:r>
            <a:r>
              <a:rPr lang="fr-FR" sz="3300" b="1" dirty="0">
                <a:latin typeface="Athanasius" pitchFamily="2" charset="0"/>
              </a:rPr>
              <a:t> `</a:t>
            </a:r>
            <a:r>
              <a:rPr lang="fr-FR" sz="3300" b="1" dirty="0" err="1">
                <a:latin typeface="Athanasius" pitchFamily="2" charset="0"/>
              </a:rPr>
              <a:t>èe`èt`ècmh</a:t>
            </a:r>
            <a:r>
              <a:rPr lang="fr-FR" sz="3300" b="1" dirty="0">
                <a:latin typeface="Athanasius" pitchFamily="2" charset="0"/>
              </a:rPr>
              <a:t> `</a:t>
            </a:r>
            <a:r>
              <a:rPr lang="fr-FR" sz="3300" b="1" dirty="0" err="1">
                <a:latin typeface="Athanasius" pitchFamily="2" charset="0"/>
              </a:rPr>
              <a:t>èmpef</a:t>
            </a:r>
            <a:r>
              <a:rPr lang="fr-FR" sz="3300" b="1" dirty="0">
                <a:latin typeface="Athanasius" pitchFamily="2" charset="0"/>
              </a:rPr>
              <a:t>]</a:t>
            </a:r>
            <a:r>
              <a:rPr lang="fr-FR" sz="3300" b="1" dirty="0" err="1">
                <a:latin typeface="Athanasius" pitchFamily="2" charset="0"/>
              </a:rPr>
              <a:t>hri</a:t>
            </a:r>
            <a:r>
              <a:rPr lang="fr-FR" sz="3300" b="1" dirty="0">
                <a:latin typeface="Athanasius" pitchFamily="2" charset="0"/>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685584489"/>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quiconque a marché dans les ténèbres sans voir aucune lueur, qu'il se confie dans le nom du Seigneur, qu'il s'appuie sur son Dieu. Mais vous tous qui allumez un feu, qui vous armez de flèches incendiaires, allez aux flammes de votre feu, aux flèches que vous enflammez. C'est ma main qui vous a fait cela : vous vous coucherez dans les tourments. Écoutez-moi, vous qui êtes en quête de justice, vous qui cherchez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مَنِ </a:t>
            </a:r>
            <a:r>
              <a:rPr lang="ar-SA" sz="4000" b="1" dirty="0" err="1"/>
              <a:t>ٱلَّذِي</a:t>
            </a:r>
            <a:r>
              <a:rPr lang="ar-SA" sz="4000" b="1" dirty="0"/>
              <a:t> يَسْلُكُ فِي </a:t>
            </a:r>
            <a:r>
              <a:rPr lang="ar-SA" sz="4000" b="1" dirty="0" err="1"/>
              <a:t>ٱلظُّلُمَاتِ</a:t>
            </a:r>
            <a:r>
              <a:rPr lang="ar-SA" sz="4000" b="1" dirty="0"/>
              <a:t> وَلَا نُورَ لَهُ؟ فَلْيَتَّكِلْ عَلَى </a:t>
            </a:r>
            <a:r>
              <a:rPr lang="ar-SA" sz="4000" b="1" dirty="0" err="1"/>
              <a:t>ٱسْمِ</a:t>
            </a:r>
            <a:r>
              <a:rPr lang="ar-SA" sz="4000" b="1" dirty="0"/>
              <a:t> </a:t>
            </a:r>
            <a:r>
              <a:rPr lang="ar-SA" sz="4000" b="1" dirty="0" err="1"/>
              <a:t>ٱلرَّبِّ</a:t>
            </a:r>
            <a:r>
              <a:rPr lang="ar-SA" sz="4000" b="1" dirty="0"/>
              <a:t> وَيَسْتَنِدْ إِلَى إِلَهِهِ. يَا هَؤُلَاءِ جَمِيعُكُمُ، </a:t>
            </a:r>
            <a:r>
              <a:rPr lang="ar-SA" sz="4000" b="1" dirty="0" err="1"/>
              <a:t>ٱلْقَادِحِينَ</a:t>
            </a:r>
            <a:r>
              <a:rPr lang="ar-SA" sz="4000" b="1" dirty="0"/>
              <a:t> نَارًا، </a:t>
            </a:r>
            <a:r>
              <a:rPr lang="ar-SA" sz="4000" b="1" dirty="0" err="1"/>
              <a:t>ٱلْمُتَنَطِّقِينَ</a:t>
            </a:r>
            <a:r>
              <a:rPr lang="ar-SA" sz="4000" b="1" dirty="0"/>
              <a:t> بِشَرَارٍ، </a:t>
            </a:r>
            <a:r>
              <a:rPr lang="ar-SA" sz="4000" b="1" dirty="0" err="1"/>
              <a:t>ٱسْلُكُوا</a:t>
            </a:r>
            <a:r>
              <a:rPr lang="ar-SA" sz="4000" b="1" dirty="0"/>
              <a:t> بِنُورِ نَارِكُمْ </a:t>
            </a:r>
            <a:r>
              <a:rPr lang="ar-SA" sz="4000" b="1" dirty="0" err="1"/>
              <a:t>وَبِٱلشَّرَارِ</a:t>
            </a:r>
            <a:r>
              <a:rPr lang="ar-SA" sz="4000" b="1" dirty="0"/>
              <a:t> </a:t>
            </a:r>
            <a:r>
              <a:rPr lang="ar-SA" sz="4000" b="1" dirty="0" err="1"/>
              <a:t>ٱلَّذِي</a:t>
            </a:r>
            <a:r>
              <a:rPr lang="ar-SA" sz="4000" b="1" dirty="0"/>
              <a:t> أَوْقَدْتُمُوهُ. مِنْ يَدِي صَارَ لَكُمْ هَذَا. فِي </a:t>
            </a:r>
            <a:r>
              <a:rPr lang="ar-SA" sz="4000" b="1" dirty="0" err="1"/>
              <a:t>ٱلْوَجَعِ</a:t>
            </a:r>
            <a:r>
              <a:rPr lang="ar-SA" sz="4000" b="1" dirty="0"/>
              <a:t> تَضْطَجِعُونَ.</a:t>
            </a:r>
            <a:r>
              <a:rPr lang="fr-FR" sz="4000" b="1" dirty="0"/>
              <a:t> </a:t>
            </a:r>
            <a:r>
              <a:rPr lang="ar-SA" sz="4000" b="1" dirty="0"/>
              <a:t>«اِسْمَعُوا لِي أَيُّهَا </a:t>
            </a:r>
            <a:r>
              <a:rPr lang="ar-SA" sz="4000" b="1" dirty="0" err="1"/>
              <a:t>ٱلتَّابِعُونَ</a:t>
            </a:r>
            <a:r>
              <a:rPr lang="ar-SA" sz="4000" b="1" dirty="0"/>
              <a:t> </a:t>
            </a:r>
            <a:r>
              <a:rPr lang="ar-SA" sz="4000" b="1" dirty="0" err="1"/>
              <a:t>ٱلْبِرَّ</a:t>
            </a:r>
            <a:r>
              <a:rPr lang="ar-SA" sz="4000" b="1" dirty="0"/>
              <a:t> </a:t>
            </a:r>
            <a:r>
              <a:rPr lang="ar-SA" sz="4000" b="1" dirty="0" err="1"/>
              <a:t>ٱلطَّالِبُونَ</a:t>
            </a:r>
            <a:r>
              <a:rPr lang="ar-SA" sz="4000" b="1" dirty="0"/>
              <a:t> </a:t>
            </a:r>
            <a:r>
              <a:rPr lang="ar-SA" sz="4000" b="1" dirty="0" err="1"/>
              <a:t>ٱلرَّبَّ</a:t>
            </a:r>
            <a:r>
              <a:rPr lang="ar-SA" sz="4000" b="1" dirty="0"/>
              <a:t>:</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749443469"/>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Regardez le rocher d'où l'on vous a taillés et la fosse d'où l'on vous a tirés. Regardez Abraham votre père et Sara qui vous a enfantés. Il était seul quand je l'ai appelé, mais je l'ai béni et multiplié. Oui, Le Seigneur a pitié de Sion, il a pitié de toutes ses ruines ; il va faire de son désert un Éden et de sa steppe un jardin du Seigneur ; on y trouvera la joie et l'allégresse, l'action de grâces et le son de la musique.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4000" b="1" dirty="0" err="1"/>
              <a:t>ٱنْظُرُوا</a:t>
            </a:r>
            <a:r>
              <a:rPr lang="ar-SA" sz="4000" b="1" dirty="0"/>
              <a:t> إِلَى </a:t>
            </a:r>
            <a:r>
              <a:rPr lang="ar-SA" sz="4000" b="1" dirty="0" err="1"/>
              <a:t>ٱلصَّخْرِ</a:t>
            </a:r>
            <a:r>
              <a:rPr lang="ar-SA" sz="4000" b="1" dirty="0"/>
              <a:t> </a:t>
            </a:r>
            <a:r>
              <a:rPr lang="ar-SA" sz="4000" b="1" dirty="0" err="1"/>
              <a:t>ٱلَّذِي</a:t>
            </a:r>
            <a:r>
              <a:rPr lang="ar-SA" sz="4000" b="1" dirty="0"/>
              <a:t> مِنْهُ قُطِعْتُمْ، وَإِلَى نُقْرَةِ </a:t>
            </a:r>
            <a:r>
              <a:rPr lang="ar-SA" sz="4000" b="1" dirty="0" err="1"/>
              <a:t>ٱلْجُبِّ</a:t>
            </a:r>
            <a:r>
              <a:rPr lang="ar-SA" sz="4000" b="1" dirty="0"/>
              <a:t> </a:t>
            </a:r>
            <a:r>
              <a:rPr lang="ar-SA" sz="4000" b="1" dirty="0" err="1"/>
              <a:t>ٱلَّتِي</a:t>
            </a:r>
            <a:r>
              <a:rPr lang="ar-SA" sz="4000" b="1" dirty="0"/>
              <a:t> مِنْهَا حُفِرْتُمُ. </a:t>
            </a:r>
            <a:r>
              <a:rPr lang="ar-SA" sz="4000" b="1" dirty="0" err="1"/>
              <a:t>ٱنْظُرُوا</a:t>
            </a:r>
            <a:r>
              <a:rPr lang="ar-SA" sz="4000" b="1" dirty="0"/>
              <a:t> إِلَى إِبْرَاهِيمَ أَبِيكُمْ، وَإِلَى سَارَةَ </a:t>
            </a:r>
            <a:r>
              <a:rPr lang="ar-SA" sz="4000" b="1" dirty="0" err="1"/>
              <a:t>ٱلَّتِي</a:t>
            </a:r>
            <a:r>
              <a:rPr lang="ar-SA" sz="4000" b="1" dirty="0"/>
              <a:t> وَلَدَتْكُمْ. لِأَنِّي دَعَوْتُهُ وَهُوَ وَاحِدٌ وَبَارَكْتُهُ وَأَكْثَرْتُهُ. فَإِنَّ </a:t>
            </a:r>
            <a:r>
              <a:rPr lang="ar-SA" sz="4000" b="1" dirty="0" err="1"/>
              <a:t>ٱلرَّبَّ</a:t>
            </a:r>
            <a:r>
              <a:rPr lang="ar-SA" sz="4000" b="1" dirty="0"/>
              <a:t> قَدْ عَزَّى صِهْيَوْنَ. عَزَّى كُلَّ خِرَبِهَا، وَيَجْعَلُ بَرِّيَّتَهَا كَعَدْنٍ، وَبَادِيَتَهَا كَجَنَّةِ </a:t>
            </a:r>
            <a:r>
              <a:rPr lang="ar-SA" sz="4000" b="1" dirty="0" err="1"/>
              <a:t>ٱلرَّبِّ</a:t>
            </a:r>
            <a:r>
              <a:rPr lang="ar-SA" sz="4000" b="1" dirty="0"/>
              <a:t>. </a:t>
            </a:r>
            <a:r>
              <a:rPr lang="ar-SA" sz="4000" b="1" dirty="0" err="1"/>
              <a:t>ٱلْفَرَحُ</a:t>
            </a:r>
            <a:r>
              <a:rPr lang="ar-SA" sz="4000" b="1" dirty="0"/>
              <a:t> </a:t>
            </a:r>
            <a:r>
              <a:rPr lang="ar-SA" sz="4000" b="1" dirty="0" err="1"/>
              <a:t>وَٱلِٱبْتِهَاجُ</a:t>
            </a:r>
            <a:r>
              <a:rPr lang="ar-SA" sz="4000" b="1" dirty="0"/>
              <a:t> يُوجَدَانِ فِيهَا. </a:t>
            </a:r>
            <a:r>
              <a:rPr lang="ar-SA" sz="4000" b="1" dirty="0" err="1"/>
              <a:t>ٱلْحَمْدُ</a:t>
            </a:r>
            <a:r>
              <a:rPr lang="ar-SA" sz="4000" b="1" dirty="0"/>
              <a:t> وَصَوْتُ </a:t>
            </a:r>
            <a:r>
              <a:rPr lang="ar-SA" sz="4000" b="1" dirty="0" err="1"/>
              <a:t>ٱلتَّرَنُّمِ</a:t>
            </a:r>
            <a:r>
              <a:rPr lang="ar-SA" sz="4000" b="1" dirty="0"/>
              <a:t>.</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3084098676"/>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832648"/>
          </a:xfrm>
        </p:spPr>
        <p:txBody>
          <a:bodyPr>
            <a:noAutofit/>
          </a:bodyPr>
          <a:lstStyle/>
          <a:p>
            <a:pPr marL="0" indent="0" algn="just">
              <a:buNone/>
            </a:pPr>
            <a:r>
              <a:rPr lang="fr-FR" sz="2800" b="1" dirty="0"/>
              <a:t>Écoute-moi bien, mon peuple, ô ma nation, tends l'oreille vers moi. Car une loi va sortir de moi, et je ferai de mon droit la lumière des peuples. Soudain ma justice approche, mon salut paraît, mon bras va punir les peuples. Les îles mettront en moi leur espoir et compteront sur mon bras. Levez les yeux vers le ciel, regardez en bas vers la terre ; oui, les cieux se dissiperont comme la fumée, la terre s'usera comme un vêtement et ses habitants mourront comme de la vermine.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48680"/>
            <a:ext cx="5472608" cy="5798393"/>
          </a:xfrm>
          <a:prstGeom prst="rect">
            <a:avLst/>
          </a:prstGeom>
        </p:spPr>
        <p:txBody>
          <a:bodyPr wrap="square">
            <a:normAutofit fontScale="92500" lnSpcReduction="10000"/>
          </a:bodyPr>
          <a:lstStyle/>
          <a:p>
            <a:pPr algn="just" rtl="1"/>
            <a:r>
              <a:rPr lang="ar-SA" sz="4000" b="1" dirty="0"/>
              <a:t>«اُنْصُتُوا إِلَيَّ يَا شَعْبِي، </a:t>
            </a:r>
            <a:r>
              <a:rPr lang="ar-SA" sz="4000" b="1" dirty="0" err="1"/>
              <a:t>وَيَا</a:t>
            </a:r>
            <a:r>
              <a:rPr lang="ar-SA" sz="4000" b="1" dirty="0"/>
              <a:t> أُمَّتِي </a:t>
            </a:r>
            <a:r>
              <a:rPr lang="ar-SA" sz="4000" b="1" dirty="0" err="1"/>
              <a:t>ٱصْغِي</a:t>
            </a:r>
            <a:r>
              <a:rPr lang="ar-SA" sz="4000" b="1" dirty="0"/>
              <a:t> إِلَيَّ: لِأَنَّ شَرِيعَةً مِنْ عِنْدِي تَخْرُجُ، وَحَقِّي أُثَبِّتُهُ نُورًا لِلشُّعُوبِ. قَرِيبٌ بِرِّي. قَدْ بَرَزَ خَلَاصِي، وَذِرَاعَايَ يَقْضِيَانِ لِلشُّعُوبِ. إِيَّايَ تَرْجُو </a:t>
            </a:r>
            <a:r>
              <a:rPr lang="ar-SA" sz="4000" b="1" dirty="0" err="1"/>
              <a:t>ٱلْجَزَائِرُ</a:t>
            </a:r>
            <a:r>
              <a:rPr lang="ar-SA" sz="4000" b="1" dirty="0"/>
              <a:t> وَتَنْتَظِرُ ذِرَاعِي. «اِرْفَعُوا إِلَى </a:t>
            </a:r>
            <a:r>
              <a:rPr lang="ar-SA" sz="4000" b="1" dirty="0" err="1"/>
              <a:t>ٱلسَّمَاوَاتِ</a:t>
            </a:r>
            <a:r>
              <a:rPr lang="ar-SA" sz="4000" b="1" dirty="0"/>
              <a:t> عُيُونَكُمْ، </a:t>
            </a:r>
            <a:r>
              <a:rPr lang="ar-SA" sz="4000" b="1" dirty="0" err="1"/>
              <a:t>وَٱنْظُرُوا</a:t>
            </a:r>
            <a:r>
              <a:rPr lang="ar-SA" sz="4000" b="1" dirty="0"/>
              <a:t> إِلَى </a:t>
            </a:r>
            <a:r>
              <a:rPr lang="ar-SA" sz="4000" b="1" dirty="0" err="1"/>
              <a:t>ٱلْأَرْضِ</a:t>
            </a:r>
            <a:r>
              <a:rPr lang="ar-SA" sz="4000" b="1" dirty="0"/>
              <a:t> مِنْ تَحْتَ. فَإِنَّ </a:t>
            </a:r>
            <a:r>
              <a:rPr lang="ar-SA" sz="4000" b="1" dirty="0" err="1"/>
              <a:t>ٱلسَّمَاوَاتِ</a:t>
            </a:r>
            <a:r>
              <a:rPr lang="ar-SA" sz="4000" b="1" dirty="0"/>
              <a:t> </a:t>
            </a:r>
            <a:r>
              <a:rPr lang="ar-SA" sz="4000" b="1" dirty="0" err="1"/>
              <a:t>كَٱلدُّخَانِ</a:t>
            </a:r>
            <a:r>
              <a:rPr lang="ar-SA" sz="4000" b="1" dirty="0"/>
              <a:t> تَضْمَحِلُّ، </a:t>
            </a:r>
            <a:r>
              <a:rPr lang="ar-SA" sz="4000" b="1" dirty="0" err="1"/>
              <a:t>وَٱلْأَرْضَ</a:t>
            </a:r>
            <a:r>
              <a:rPr lang="ar-SA" sz="4000" b="1" dirty="0"/>
              <a:t> </a:t>
            </a:r>
            <a:r>
              <a:rPr lang="ar-SA" sz="4000" b="1" dirty="0" err="1"/>
              <a:t>كَٱلثَّوْبِ</a:t>
            </a:r>
            <a:r>
              <a:rPr lang="ar-SA" sz="4000" b="1" dirty="0"/>
              <a:t> تَبْلَى، وَسُكَّانَهَا </a:t>
            </a:r>
            <a:r>
              <a:rPr lang="ar-SA" sz="4000" b="1" dirty="0" err="1"/>
              <a:t>كَٱلْبَعُوضِ</a:t>
            </a:r>
            <a:r>
              <a:rPr lang="ar-SA" sz="4000" b="1" dirty="0"/>
              <a:t> يَمُوتُونَ.</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993720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j'abolirais leur souvenir parmi les hommes, si je ne craignais l'arrogance de l'ennemi. Que leurs adversaires ne s'y trompent pas ! Qu'ils ne disent pas : "Notre main l'emporte, et le Seigneur n'y est pour rien. " Car c'est une nation aux vues courtes, privée de discernement. S'ils étaient sages, certes ils aboutiraient, ils sauraient discerner leur avenir. Comment donc un seul homme en met-il mille en fuite, et comment deux en poursuivent-ils dix mille, sinon parce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وَأُبَطِّلُ مِنَ </a:t>
            </a:r>
            <a:r>
              <a:rPr lang="ar-SA" sz="3600" b="1" dirty="0" err="1">
                <a:solidFill>
                  <a:prstClr val="black"/>
                </a:solidFill>
                <a:latin typeface="Times New Roman" panose="02020603050405020304" pitchFamily="18" charset="0"/>
                <a:cs typeface="Arial" panose="020B0604020202020204" pitchFamily="34" charset="0"/>
              </a:rPr>
              <a:t>ٱلنَّاسِ</a:t>
            </a:r>
            <a:r>
              <a:rPr lang="ar-SA" sz="3600" b="1" dirty="0">
                <a:solidFill>
                  <a:prstClr val="black"/>
                </a:solidFill>
                <a:latin typeface="Times New Roman" panose="02020603050405020304" pitchFamily="18" charset="0"/>
                <a:cs typeface="Arial" panose="020B0604020202020204" pitchFamily="34" charset="0"/>
              </a:rPr>
              <a:t> ذِكْرَهُمْ. لَوْ لَمْ أَخَفْ مِنْ إِغَاظَةِ </a:t>
            </a:r>
            <a:r>
              <a:rPr lang="ar-SA" sz="3600" b="1" dirty="0" err="1">
                <a:solidFill>
                  <a:prstClr val="black"/>
                </a:solidFill>
                <a:latin typeface="Times New Roman" panose="02020603050405020304" pitchFamily="18" charset="0"/>
                <a:cs typeface="Arial" panose="020B0604020202020204" pitchFamily="34" charset="0"/>
              </a:rPr>
              <a:t>ٱلْعَدُوِّ</a:t>
            </a:r>
            <a:r>
              <a:rPr lang="ar-SA" sz="3600" b="1" dirty="0">
                <a:solidFill>
                  <a:prstClr val="black"/>
                </a:solidFill>
                <a:latin typeface="Times New Roman" panose="02020603050405020304" pitchFamily="18" charset="0"/>
                <a:cs typeface="Arial" panose="020B0604020202020204" pitchFamily="34" charset="0"/>
              </a:rPr>
              <a:t>، مِنْ أَنْ يُنْكِرَ أَضْدَادُهُمْ، مِنْ أَنْ يَقُولُوا: يَدُنَا </a:t>
            </a:r>
            <a:r>
              <a:rPr lang="ar-SA" sz="3600" b="1" dirty="0" err="1">
                <a:solidFill>
                  <a:prstClr val="black"/>
                </a:solidFill>
                <a:latin typeface="Times New Roman" panose="02020603050405020304" pitchFamily="18" charset="0"/>
                <a:cs typeface="Arial" panose="020B0604020202020204" pitchFamily="34" charset="0"/>
              </a:rPr>
              <a:t>ٱرْتَفَعَتْ</a:t>
            </a:r>
            <a:r>
              <a:rPr lang="ar-SA" sz="3600" b="1" dirty="0">
                <a:solidFill>
                  <a:prstClr val="black"/>
                </a:solidFill>
                <a:latin typeface="Times New Roman" panose="02020603050405020304" pitchFamily="18" charset="0"/>
                <a:cs typeface="Arial" panose="020B0604020202020204" pitchFamily="34" charset="0"/>
              </a:rPr>
              <a:t> وَلَيْسَ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فَعَلَ كُلَّ هَذِهِ. إِنَّهُمْ أُمَّةٌ عَدِيمَةُ </a:t>
            </a:r>
            <a:r>
              <a:rPr lang="ar-SA" sz="3600" b="1" dirty="0" err="1">
                <a:solidFill>
                  <a:prstClr val="black"/>
                </a:solidFill>
                <a:latin typeface="Times New Roman" panose="02020603050405020304" pitchFamily="18" charset="0"/>
                <a:cs typeface="Arial" panose="020B0604020202020204" pitchFamily="34" charset="0"/>
              </a:rPr>
              <a:t>ٱلرَّأْيِ</a:t>
            </a:r>
            <a:r>
              <a:rPr lang="ar-SA" sz="3600" b="1" dirty="0">
                <a:solidFill>
                  <a:prstClr val="black"/>
                </a:solidFill>
                <a:latin typeface="Times New Roman" panose="02020603050405020304" pitchFamily="18" charset="0"/>
                <a:cs typeface="Arial" panose="020B0604020202020204" pitchFamily="34" charset="0"/>
              </a:rPr>
              <a:t> وَلَا بَصِيرَةَ فِيهِمْ. لَوْ عَقَلُوا لَفَطِنُوا بِهَذِهِ وَتَأَمَّلُوا آخِرَتَهُمْ. كَيْفَ يَطْرُدُ وَاحِدٌ أَلْفًا، وَيَهْزِمُ </a:t>
            </a:r>
            <a:r>
              <a:rPr lang="ar-SA" sz="3600" b="1" dirty="0" err="1">
                <a:solidFill>
                  <a:prstClr val="black"/>
                </a:solidFill>
                <a:latin typeface="Times New Roman" panose="02020603050405020304" pitchFamily="18" charset="0"/>
                <a:cs typeface="Arial" panose="020B0604020202020204" pitchFamily="34" charset="0"/>
              </a:rPr>
              <a:t>ٱثْنَانِ</a:t>
            </a:r>
            <a:r>
              <a:rPr lang="ar-SA" sz="3600" b="1" dirty="0">
                <a:solidFill>
                  <a:prstClr val="black"/>
                </a:solidFill>
                <a:latin typeface="Times New Roman" panose="02020603050405020304" pitchFamily="18" charset="0"/>
                <a:cs typeface="Arial" panose="020B0604020202020204" pitchFamily="34" charset="0"/>
              </a:rPr>
              <a:t> رَبْوَةً،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56696431"/>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mon salut sera éternel et ma justice demeurera intacte. Écoutez-moi, vous qui connaissez la justice, peuple qui mets ma loi dans ton cœur. Ne craignez pas les injures des hommes, ne vous laissez pas effrayer par leurs outrages. Car la teigne les rongera comme un vêtement, et les mites les dévoreront comme de la laine. Mais ma justice subsistera éternellement et mon salut de génération en génération.</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04664"/>
            <a:ext cx="5472608" cy="5798393"/>
          </a:xfrm>
          <a:prstGeom prst="rect">
            <a:avLst/>
          </a:prstGeom>
        </p:spPr>
        <p:txBody>
          <a:bodyPr wrap="square">
            <a:normAutofit fontScale="92500"/>
          </a:bodyPr>
          <a:lstStyle/>
          <a:p>
            <a:pPr algn="just" rtl="1"/>
            <a:r>
              <a:rPr lang="ar-SA" sz="4000" b="1" dirty="0"/>
              <a:t>أَمَّا خَلَاصِي فَإِلَى </a:t>
            </a:r>
            <a:r>
              <a:rPr lang="ar-SA" sz="4000" b="1" dirty="0" err="1"/>
              <a:t>ٱلْأَبَدِ</a:t>
            </a:r>
            <a:r>
              <a:rPr lang="ar-SA" sz="4000" b="1" dirty="0"/>
              <a:t> يَكُونُ وَبِرِّي لَا يُنْقَضُ. اِسْمَعُوا لِي يَا عَارِفِي </a:t>
            </a:r>
            <a:r>
              <a:rPr lang="ar-SA" sz="4000" b="1" dirty="0" err="1"/>
              <a:t>ٱلْبِرِّ</a:t>
            </a:r>
            <a:r>
              <a:rPr lang="ar-SA" sz="4000" b="1" dirty="0"/>
              <a:t>، </a:t>
            </a:r>
            <a:r>
              <a:rPr lang="ar-SA" sz="4000" b="1" dirty="0" err="1"/>
              <a:t>ٱلشَّعْبَ</a:t>
            </a:r>
            <a:r>
              <a:rPr lang="ar-SA" sz="4000" b="1" dirty="0"/>
              <a:t> </a:t>
            </a:r>
            <a:r>
              <a:rPr lang="ar-SA" sz="4000" b="1" dirty="0" err="1"/>
              <a:t>ٱلَّذِي</a:t>
            </a:r>
            <a:r>
              <a:rPr lang="ar-SA" sz="4000" b="1" dirty="0"/>
              <a:t> شَرِيعَتِي فِي قَلْبِهِ: لَا تَخَافُوا مِنْ تَعْيِيرِ </a:t>
            </a:r>
            <a:r>
              <a:rPr lang="ar-SA" sz="4000" b="1" dirty="0" err="1"/>
              <a:t>ٱلنَّاسِ</a:t>
            </a:r>
            <a:r>
              <a:rPr lang="ar-SA" sz="4000" b="1" dirty="0"/>
              <a:t>، وَمِنْ شَتَائِمِهِمْ لَا تَرْتَاعُوا، لِأَنَّهُ </a:t>
            </a:r>
            <a:r>
              <a:rPr lang="ar-SA" sz="4000" b="1" dirty="0" err="1"/>
              <a:t>كَٱلثَّوْبِ</a:t>
            </a:r>
            <a:r>
              <a:rPr lang="ar-SA" sz="4000" b="1" dirty="0"/>
              <a:t> يَأْكُلُهُمُ </a:t>
            </a:r>
            <a:r>
              <a:rPr lang="ar-SA" sz="4000" b="1" dirty="0" err="1"/>
              <a:t>ٱلْعُثُّ</a:t>
            </a:r>
            <a:r>
              <a:rPr lang="ar-SA" sz="4000" b="1" dirty="0"/>
              <a:t>، وَكَالصُّوفِ يَأْكُلُهُمُ </a:t>
            </a:r>
            <a:r>
              <a:rPr lang="ar-SA" sz="4000" b="1" dirty="0" err="1"/>
              <a:t>ٱلسُّوسُ</a:t>
            </a:r>
            <a:r>
              <a:rPr lang="ar-SA" sz="4000" b="1" dirty="0"/>
              <a:t>. أَمَّا بِرِّي فَإِلَى </a:t>
            </a:r>
            <a:r>
              <a:rPr lang="ar-SA" sz="4000" b="1" dirty="0" err="1"/>
              <a:t>ٱلْأَبَدِ</a:t>
            </a:r>
            <a:r>
              <a:rPr lang="ar-SA" sz="4000" b="1" dirty="0"/>
              <a:t> يَكُونُ، وَخَلَاصِي إِلَى دَوْرِ </a:t>
            </a:r>
            <a:r>
              <a:rPr lang="ar-SA" sz="4000" b="1" dirty="0" err="1"/>
              <a:t>ٱلْأَدْوَارِ</a:t>
            </a:r>
            <a:r>
              <a:rPr lang="ar-SA" sz="4000" b="1" dirty="0"/>
              <a:t>».</a:t>
            </a:r>
            <a:endParaRPr lang="fr-FR" sz="4000" b="1" dirty="0"/>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758169630"/>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b="1" dirty="0">
                <a:latin typeface="Avva_Marcos" panose="04020500000000000000" pitchFamily="82" charset="0"/>
              </a:rPr>
              <a:t>E</a:t>
            </a:r>
            <a:r>
              <a:rPr lang="fr-FR" b="1" dirty="0" err="1">
                <a:latin typeface="Athanasius" pitchFamily="2" charset="0"/>
              </a:rPr>
              <a:t>bol'en</a:t>
            </a:r>
            <a:r>
              <a:rPr lang="fr-FR" b="1" dirty="0">
                <a:latin typeface="Athanasius" pitchFamily="2" charset="0"/>
              </a:rPr>
              <a:t> </a:t>
            </a:r>
            <a:r>
              <a:rPr lang="fr-FR" b="1" dirty="0" err="1">
                <a:latin typeface="Athanasius" pitchFamily="2" charset="0"/>
              </a:rPr>
              <a:t>nhet</a:t>
            </a:r>
            <a:r>
              <a:rPr lang="fr-FR" b="1" dirty="0">
                <a:latin typeface="Athanasius" pitchFamily="2" charset="0"/>
              </a:rPr>
              <a:t>]</a:t>
            </a:r>
            <a:r>
              <a:rPr lang="fr-FR" b="1" dirty="0" err="1">
                <a:latin typeface="Athanasius" pitchFamily="2" charset="0"/>
              </a:rPr>
              <a:t>hk</a:t>
            </a:r>
            <a:r>
              <a:rPr lang="fr-FR" b="1" dirty="0">
                <a:latin typeface="Athanasius" pitchFamily="2" charset="0"/>
              </a:rPr>
              <a:t> </a:t>
            </a:r>
            <a:r>
              <a:rPr lang="fr-FR" b="1" dirty="0" err="1">
                <a:latin typeface="Athanasius" pitchFamily="2" charset="0"/>
              </a:rPr>
              <a:t>aiw</a:t>
            </a:r>
            <a:r>
              <a:rPr lang="fr-FR" b="1" dirty="0">
                <a:latin typeface="Athanasius" pitchFamily="2" charset="0"/>
              </a:rPr>
              <a:t>] </a:t>
            </a:r>
            <a:r>
              <a:rPr lang="fr-FR" b="1" dirty="0" err="1">
                <a:latin typeface="Athanasius" pitchFamily="2" charset="0"/>
              </a:rPr>
              <a:t>oubhk</a:t>
            </a:r>
            <a:r>
              <a:rPr lang="fr-FR" b="1" dirty="0">
                <a:latin typeface="Athanasius" pitchFamily="2" charset="0"/>
              </a:rPr>
              <a:t> P_/ &gt; P_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èeta`ècmh</a:t>
            </a:r>
            <a:r>
              <a:rPr lang="fr-FR" b="1" dirty="0">
                <a:latin typeface="Athanasius" pitchFamily="2" charset="0"/>
              </a:rPr>
              <a:t> &gt; </a:t>
            </a:r>
            <a:r>
              <a:rPr lang="fr-FR" b="1" dirty="0" err="1">
                <a:latin typeface="Athanasius" pitchFamily="2" charset="0"/>
              </a:rPr>
              <a:t>Aniou`èi</a:t>
            </a:r>
            <a:r>
              <a:rPr lang="fr-FR" b="1" dirty="0">
                <a:latin typeface="Athanasius" pitchFamily="2" charset="0"/>
              </a:rPr>
              <a:t> `</a:t>
            </a:r>
            <a:r>
              <a:rPr lang="fr-FR" b="1" dirty="0" err="1">
                <a:latin typeface="Athanasius" pitchFamily="2" charset="0"/>
              </a:rPr>
              <a:t>èntayuxh</a:t>
            </a:r>
            <a:r>
              <a:rPr lang="fr-FR" b="1" dirty="0">
                <a:latin typeface="Athanasius" pitchFamily="2" charset="0"/>
              </a:rPr>
              <a:t> `</a:t>
            </a:r>
            <a:r>
              <a:rPr lang="fr-FR" b="1" dirty="0" err="1">
                <a:latin typeface="Athanasius" pitchFamily="2" charset="0"/>
              </a:rPr>
              <a:t>èebol'en</a:t>
            </a:r>
            <a:r>
              <a:rPr lang="fr-FR" b="1" dirty="0">
                <a:latin typeface="Athanasius" pitchFamily="2" charset="0"/>
              </a:rPr>
              <a:t> </a:t>
            </a:r>
            <a:r>
              <a:rPr lang="fr-FR" b="1" dirty="0" err="1">
                <a:latin typeface="Athanasius" pitchFamily="2" charset="0"/>
              </a:rPr>
              <a:t>ou`è</a:t>
            </a:r>
            <a:r>
              <a:rPr lang="fr-FR" b="1" dirty="0">
                <a:latin typeface="Athanasius" pitchFamily="2" charset="0"/>
              </a:rPr>
              <a:t>]</a:t>
            </a:r>
            <a:r>
              <a:rPr lang="fr-FR" b="1" dirty="0" err="1">
                <a:latin typeface="Athanasius" pitchFamily="2" charset="0"/>
              </a:rPr>
              <a:t>teko</a:t>
            </a:r>
            <a:r>
              <a:rPr lang="fr-FR" b="1" dirty="0">
                <a:latin typeface="Athanasius" pitchFamily="2" charset="0"/>
              </a:rPr>
              <a:t> &gt; `</a:t>
            </a:r>
            <a:r>
              <a:rPr lang="fr-FR" b="1" dirty="0" err="1">
                <a:latin typeface="Athanasius" pitchFamily="2" charset="0"/>
              </a:rPr>
              <a:t>èe`èpjinouwn</a:t>
            </a:r>
            <a:r>
              <a:rPr lang="fr-FR" b="1" dirty="0">
                <a:latin typeface="Athanasius" pitchFamily="2" charset="0"/>
              </a:rPr>
              <a:t>\ `</a:t>
            </a:r>
            <a:r>
              <a:rPr lang="fr-FR" b="1" dirty="0" err="1">
                <a:latin typeface="Athanasius" pitchFamily="2" charset="0"/>
              </a:rPr>
              <a:t>èebol</a:t>
            </a:r>
            <a:r>
              <a:rPr lang="fr-FR" b="1" dirty="0">
                <a:latin typeface="Athanasius" pitchFamily="2" charset="0"/>
              </a:rPr>
              <a:t> `</a:t>
            </a:r>
            <a:r>
              <a:rPr lang="fr-FR" b="1" dirty="0" err="1">
                <a:latin typeface="Athanasius" pitchFamily="2" charset="0"/>
              </a:rPr>
              <a:t>èmpekran</a:t>
            </a:r>
            <a:r>
              <a:rPr lang="fr-FR" b="1" dirty="0">
                <a:latin typeface="Athanasius" pitchFamily="2" charset="0"/>
              </a:rPr>
              <a:t> P_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١٥: ١٠، ١١</a:t>
            </a:r>
            <a:endParaRPr lang="fr-FR" sz="3600" b="1" i="1" dirty="0">
              <a:solidFill>
                <a:srgbClr val="C00000"/>
              </a:solidFill>
            </a:endParaRPr>
          </a:p>
          <a:p>
            <a:pPr algn="just" rtl="1"/>
            <a:r>
              <a:rPr lang="ar-SA" sz="3600" b="1" dirty="0"/>
              <a:t>من الاعماق صرخت اليك </a:t>
            </a:r>
            <a:r>
              <a:rPr lang="ar-SA" sz="3600" b="1" dirty="0" err="1"/>
              <a:t>يارب</a:t>
            </a:r>
            <a:r>
              <a:rPr lang="ar-SA" sz="3600" b="1" dirty="0"/>
              <a:t>. </a:t>
            </a:r>
            <a:r>
              <a:rPr lang="ar-SA" sz="3600" b="1" dirty="0" err="1"/>
              <a:t>يارب</a:t>
            </a:r>
            <a:r>
              <a:rPr lang="ar-SA" sz="3600" b="1" dirty="0"/>
              <a:t> استمع </a:t>
            </a:r>
            <a:r>
              <a:rPr lang="ar-SA" sz="3600" b="1" dirty="0" err="1"/>
              <a:t>صوتى</a:t>
            </a:r>
            <a:r>
              <a:rPr lang="fr-FR" sz="3600" b="1" dirty="0"/>
              <a:t>. </a:t>
            </a:r>
            <a:r>
              <a:rPr lang="ar-SA" sz="3600" b="1" dirty="0"/>
              <a:t>اَخرِج من الحبسِ نفسي لكي اشكر اسمُكَ </a:t>
            </a:r>
            <a:r>
              <a:rPr lang="ar-SA" sz="3600" b="1" dirty="0" err="1"/>
              <a:t>يارب</a:t>
            </a:r>
            <a:r>
              <a:rPr lang="fr-FR" sz="3600" b="1" dirty="0"/>
              <a:t>.</a:t>
            </a:r>
            <a:r>
              <a:rPr lang="ar-SA" sz="3600" b="1" dirty="0" err="1">
                <a:solidFill>
                  <a:srgbClr val="C00000"/>
                </a:solidFill>
              </a:rPr>
              <a:t>الليلويا</a:t>
            </a:r>
            <a:endParaRPr lang="ar-SA" sz="3200" b="1" i="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15 : 10 et 11</a:t>
            </a:r>
          </a:p>
          <a:p>
            <a:pPr marL="0" indent="0" algn="just">
              <a:lnSpc>
                <a:spcPct val="90000"/>
              </a:lnSpc>
              <a:buNone/>
            </a:pPr>
            <a:r>
              <a:rPr lang="fr-FR" sz="2800" b="1" dirty="0"/>
              <a:t>Des profondeurs je crie vers toi, Seigneur, Seigneur, écoute ma voix ! Tire mon âme de la prison, que je rende grâce à Ton Nom, Seigneur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1600843728"/>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58514670"/>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ar-SA" sz="3600" b="1" i="1" dirty="0"/>
              <a:t> </a:t>
            </a:r>
            <a:r>
              <a:rPr lang="fr-FR" sz="3600" b="1" i="1" dirty="0">
                <a:solidFill>
                  <a:srgbClr val="C00000"/>
                </a:solidFill>
                <a:latin typeface="CS Avva Shenouda" panose="020B7200000000000000" pitchFamily="34" charset="0"/>
              </a:rPr>
              <a:t>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Matqeon</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883850096"/>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a:t>
            </a:r>
            <a:r>
              <a:rPr lang="fr-FR" sz="2800" b="1" dirty="0" err="1">
                <a:solidFill>
                  <a:srgbClr val="C00000"/>
                </a:solidFill>
                <a:latin typeface="Athanasius" pitchFamily="2" charset="0"/>
              </a:rPr>
              <a:t>Kev</a:t>
            </a:r>
            <a:r>
              <a:rPr lang="fr-FR" sz="2800" b="1" dirty="0">
                <a:solidFill>
                  <a:srgbClr val="C00000"/>
                </a:solidFill>
                <a:latin typeface="Athanasius" pitchFamily="2" charset="0"/>
              </a:rPr>
              <a:t>  g/-i/b</a:t>
            </a:r>
          </a:p>
          <a:p>
            <a:pPr marL="0" indent="0" algn="just">
              <a:buNone/>
            </a:pPr>
            <a:r>
              <a:rPr lang="fr-FR" sz="2800" b="1" dirty="0" err="1">
                <a:latin typeface="Avva_Marcos" panose="04020500000000000000" pitchFamily="82" charset="0"/>
              </a:rPr>
              <a:t>W</a:t>
            </a:r>
            <a:r>
              <a:rPr lang="fr-FR" sz="2800" b="1" dirty="0" err="1">
                <a:latin typeface="Athanasius" pitchFamily="2" charset="0"/>
              </a:rPr>
              <a:t>ouniatou</a:t>
            </a:r>
            <a:r>
              <a:rPr lang="fr-FR" sz="2800" b="1" dirty="0">
                <a:latin typeface="Athanasius" pitchFamily="2" charset="0"/>
              </a:rPr>
              <a:t> `</a:t>
            </a:r>
            <a:r>
              <a:rPr lang="fr-FR" sz="2800" b="1" dirty="0" err="1">
                <a:latin typeface="Athanasius" pitchFamily="2" charset="0"/>
              </a:rPr>
              <a:t>ènni</a:t>
            </a:r>
            <a:r>
              <a:rPr lang="fr-FR" sz="2800" b="1" dirty="0">
                <a:latin typeface="Athanasius" pitchFamily="2" charset="0"/>
              </a:rPr>
              <a:t>\</a:t>
            </a:r>
            <a:r>
              <a:rPr lang="fr-FR" sz="2800" b="1" dirty="0" err="1">
                <a:latin typeface="Athanasius" pitchFamily="2" charset="0"/>
              </a:rPr>
              <a:t>hki</a:t>
            </a:r>
            <a:r>
              <a:rPr lang="fr-FR" sz="2800" b="1" dirty="0">
                <a:latin typeface="Athanasius" pitchFamily="2" charset="0"/>
              </a:rPr>
              <a:t> 'en </a:t>
            </a:r>
            <a:r>
              <a:rPr lang="fr-FR" sz="2800" b="1" dirty="0" err="1">
                <a:latin typeface="Athanasius" pitchFamily="2" charset="0"/>
              </a:rPr>
              <a:t>pip</a:t>
            </a:r>
            <a:r>
              <a:rPr lang="fr-FR" sz="2800" b="1" dirty="0">
                <a:latin typeface="Athanasius" pitchFamily="2" charset="0"/>
              </a:rPr>
              <a:t> ?n ?a ? &gt; je </a:t>
            </a:r>
            <a:r>
              <a:rPr lang="fr-FR" sz="2800" b="1" dirty="0" err="1">
                <a:latin typeface="Athanasius" pitchFamily="2" charset="0"/>
              </a:rPr>
              <a:t>qwou</a:t>
            </a:r>
            <a:r>
              <a:rPr lang="fr-FR" sz="2800" b="1" dirty="0">
                <a:latin typeface="Athanasius" pitchFamily="2" charset="0"/>
              </a:rPr>
              <a:t> te ;</a:t>
            </a:r>
            <a:r>
              <a:rPr lang="fr-FR" sz="2800" b="1" dirty="0" err="1">
                <a:latin typeface="Athanasius" pitchFamily="2" charset="0"/>
              </a:rPr>
              <a:t>metouro</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nivhou`èi</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ènnheter</a:t>
            </a:r>
            <a:r>
              <a:rPr lang="fr-FR" sz="2800" b="1" dirty="0">
                <a:latin typeface="Athanasius" pitchFamily="2" charset="0"/>
              </a:rPr>
              <a:t>\</a:t>
            </a:r>
            <a:r>
              <a:rPr lang="fr-FR" sz="2800" b="1" dirty="0" err="1">
                <a:latin typeface="Athanasius" pitchFamily="2" charset="0"/>
              </a:rPr>
              <a:t>hbi</a:t>
            </a:r>
            <a:r>
              <a:rPr lang="fr-FR" sz="2800" b="1" dirty="0">
                <a:latin typeface="Athanasius" pitchFamily="2" charset="0"/>
              </a:rPr>
              <a:t> ;</a:t>
            </a:r>
            <a:r>
              <a:rPr lang="fr-FR" sz="2800" b="1" dirty="0" err="1">
                <a:latin typeface="Athanasius" pitchFamily="2" charset="0"/>
              </a:rPr>
              <a:t>nou</a:t>
            </a:r>
            <a:r>
              <a:rPr lang="fr-FR" sz="2800" b="1" dirty="0">
                <a:latin typeface="Athanasius" pitchFamily="2" charset="0"/>
              </a:rPr>
              <a: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petouna</a:t>
            </a:r>
            <a:r>
              <a:rPr lang="fr-FR" sz="2800" b="1" dirty="0">
                <a:latin typeface="Athanasius" pitchFamily="2" charset="0"/>
              </a:rPr>
              <a:t>;\o `</a:t>
            </a:r>
            <a:r>
              <a:rPr lang="fr-FR" sz="2800" b="1" dirty="0" err="1">
                <a:latin typeface="Athanasius" pitchFamily="2" charset="0"/>
              </a:rPr>
              <a:t>èerwou</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ènniremrau</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peqnaer</a:t>
            </a:r>
            <a:r>
              <a:rPr lang="fr-FR" sz="2800" b="1" dirty="0">
                <a:latin typeface="Athanasius" pitchFamily="2" charset="0"/>
              </a:rPr>
              <a:t> </a:t>
            </a:r>
            <a:r>
              <a:rPr lang="fr-FR" sz="2800" b="1" dirty="0" err="1">
                <a:latin typeface="Athanasius" pitchFamily="2" charset="0"/>
              </a:rPr>
              <a:t>klhronomin</a:t>
            </a:r>
            <a:r>
              <a:rPr lang="fr-FR" sz="2800" b="1" dirty="0">
                <a:latin typeface="Athanasius" pitchFamily="2" charset="0"/>
              </a:rPr>
              <a:t> `</a:t>
            </a:r>
            <a:r>
              <a:rPr lang="fr-FR" sz="2800" b="1" dirty="0" err="1">
                <a:latin typeface="Athanasius" pitchFamily="2" charset="0"/>
              </a:rPr>
              <a:t>èmpika</a:t>
            </a:r>
            <a:r>
              <a:rPr lang="fr-FR" sz="2800" b="1" dirty="0">
                <a:latin typeface="Athanasius" pitchFamily="2" charset="0"/>
              </a:rPr>
              <a:t>\i.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ènnhet</a:t>
            </a:r>
            <a:r>
              <a:rPr lang="fr-FR" sz="2800" b="1" dirty="0">
                <a:latin typeface="Athanasius" pitchFamily="2" charset="0"/>
              </a:rPr>
              <a:t>\</a:t>
            </a:r>
            <a:r>
              <a:rPr lang="fr-FR" sz="2800" b="1" dirty="0" err="1">
                <a:latin typeface="Athanasius" pitchFamily="2" charset="0"/>
              </a:rPr>
              <a:t>oker</a:t>
            </a:r>
            <a:r>
              <a:rPr lang="fr-FR" sz="2800" b="1" dirty="0">
                <a:latin typeface="Athanasius" pitchFamily="2" charset="0"/>
              </a:rPr>
              <a:t> nem </a:t>
            </a:r>
            <a:r>
              <a:rPr lang="fr-FR" sz="2800" b="1" dirty="0" err="1">
                <a:latin typeface="Athanasius" pitchFamily="2" charset="0"/>
              </a:rPr>
              <a:t>nhet`èobi</a:t>
            </a:r>
            <a:r>
              <a:rPr lang="fr-FR" sz="2800" b="1" dirty="0">
                <a:latin typeface="Athanasius" pitchFamily="2" charset="0"/>
              </a:rPr>
              <a:t> </a:t>
            </a:r>
            <a:r>
              <a:rPr lang="fr-FR" sz="2800" b="1" dirty="0" err="1">
                <a:latin typeface="Athanasius" pitchFamily="2" charset="0"/>
              </a:rPr>
              <a:t>eqbe</a:t>
            </a:r>
            <a:r>
              <a:rPr lang="fr-FR" sz="2800" b="1" dirty="0">
                <a:latin typeface="Athanasius" pitchFamily="2" charset="0"/>
              </a:rPr>
              <a:t> `</a:t>
            </a:r>
            <a:r>
              <a:rPr lang="fr-FR" sz="2800" b="1" dirty="0" err="1">
                <a:latin typeface="Athanasius" pitchFamily="2" charset="0"/>
              </a:rPr>
              <a:t>èn;meqmhi</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peqnaci</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ènninaht</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petounanai</a:t>
            </a:r>
            <a:r>
              <a:rPr lang="fr-FR" sz="2800" b="1" dirty="0">
                <a:latin typeface="Athanasius" pitchFamily="2" charset="0"/>
              </a:rPr>
              <a:t> </a:t>
            </a:r>
            <a:r>
              <a:rPr lang="fr-FR" sz="2800" b="1" dirty="0" err="1">
                <a:latin typeface="Athanasius" pitchFamily="2" charset="0"/>
              </a:rPr>
              <a:t>nwou</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ènnheq?u</a:t>
            </a:r>
            <a:r>
              <a:rPr lang="fr-FR" sz="2800" b="1" dirty="0">
                <a:latin typeface="Athanasius" pitchFamily="2" charset="0"/>
              </a:rPr>
              <a:t>? 'en pou\</a:t>
            </a:r>
            <a:r>
              <a:rPr lang="fr-FR" sz="2800" b="1" dirty="0" err="1">
                <a:latin typeface="Athanasius" pitchFamily="2" charset="0"/>
              </a:rPr>
              <a:t>ht</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peqnanau</a:t>
            </a:r>
            <a:r>
              <a:rPr lang="fr-FR" sz="2800" b="1" dirty="0">
                <a:latin typeface="Athanasius" pitchFamily="2" charset="0"/>
              </a:rPr>
              <a:t> `</a:t>
            </a:r>
            <a:r>
              <a:rPr lang="fr-FR" sz="2800" b="1" dirty="0" err="1">
                <a:latin typeface="Athanasius" pitchFamily="2" charset="0"/>
              </a:rPr>
              <a:t>èeV</a:t>
            </a:r>
            <a:r>
              <a:rPr lang="fr-FR" sz="2800" b="1" dirty="0">
                <a:latin typeface="Athanasius" pitchFamily="2" charset="0"/>
              </a:rPr>
              <a:t>;. </a:t>
            </a:r>
            <a:r>
              <a:rPr lang="fr-FR" sz="2800" b="1" dirty="0" err="1">
                <a:latin typeface="Athanasius" pitchFamily="2" charset="0"/>
              </a:rPr>
              <a:t>Wouniatou</a:t>
            </a:r>
            <a:r>
              <a:rPr lang="fr-FR" sz="2800" b="1" dirty="0">
                <a:latin typeface="Athanasius" pitchFamily="2" charset="0"/>
              </a:rPr>
              <a:t> `</a:t>
            </a:r>
            <a:r>
              <a:rPr lang="fr-FR" sz="2800" b="1" dirty="0" err="1">
                <a:latin typeface="Athanasius" pitchFamily="2" charset="0"/>
              </a:rPr>
              <a:t>ènnirefer</a:t>
            </a:r>
            <a:r>
              <a:rPr lang="fr-FR" sz="2800" b="1" dirty="0">
                <a:latin typeface="Athanasius" pitchFamily="2" charset="0"/>
              </a:rPr>
              <a:t>\</a:t>
            </a:r>
            <a:r>
              <a:rPr lang="fr-FR" sz="2800" b="1" dirty="0" err="1">
                <a:latin typeface="Athanasius" pitchFamily="2" charset="0"/>
              </a:rPr>
              <a:t>irhnh</a:t>
            </a:r>
            <a:r>
              <a:rPr lang="fr-FR" sz="2800" b="1" dirty="0">
                <a:latin typeface="Athanasius" pitchFamily="2" charset="0"/>
              </a:rPr>
              <a:t> &gt; je `</a:t>
            </a:r>
            <a:r>
              <a:rPr lang="fr-FR" sz="2800" b="1" dirty="0" err="1">
                <a:latin typeface="Athanasius" pitchFamily="2" charset="0"/>
              </a:rPr>
              <a:t>ènqwou</a:t>
            </a:r>
            <a:r>
              <a:rPr lang="fr-FR" sz="2800" b="1" dirty="0">
                <a:latin typeface="Athanasius" pitchFamily="2" charset="0"/>
              </a:rPr>
              <a:t> </a:t>
            </a:r>
            <a:r>
              <a:rPr lang="fr-FR" sz="2800" b="1" dirty="0" err="1">
                <a:latin typeface="Athanasius" pitchFamily="2" charset="0"/>
              </a:rPr>
              <a:t>petounamou</a:t>
            </a:r>
            <a:r>
              <a:rPr lang="fr-FR" sz="2800" b="1" dirty="0">
                <a:latin typeface="Athanasius" pitchFamily="2" charset="0"/>
              </a:rPr>
              <a:t>; `</a:t>
            </a:r>
            <a:r>
              <a:rPr lang="fr-FR" sz="2800" b="1" dirty="0" err="1">
                <a:latin typeface="Athanasius" pitchFamily="2" charset="0"/>
              </a:rPr>
              <a:t>èerwou</a:t>
            </a:r>
            <a:r>
              <a:rPr lang="fr-FR" sz="2800" b="1" dirty="0">
                <a:latin typeface="Athanasius" pitchFamily="2" charset="0"/>
              </a:rPr>
              <a:t> je ni]</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V; &gt; `</a:t>
            </a:r>
            <a:r>
              <a:rPr lang="fr-FR" sz="2800" b="1" dirty="0" err="1">
                <a:latin typeface="Athanasius" pitchFamily="2" charset="0"/>
              </a:rPr>
              <a:t>èwouniatou</a:t>
            </a:r>
            <a:r>
              <a:rPr lang="fr-FR" sz="2800" b="1" dirty="0">
                <a:latin typeface="Athanasius" pitchFamily="2" charset="0"/>
              </a:rPr>
              <a:t> `</a:t>
            </a:r>
            <a:r>
              <a:rPr lang="fr-FR" sz="2800" b="1" dirty="0" err="1">
                <a:latin typeface="Athanasius" pitchFamily="2" charset="0"/>
              </a:rPr>
              <a:t>ènnhetausoji</a:t>
            </a:r>
            <a:r>
              <a:rPr lang="fr-FR" sz="2800" b="1" dirty="0">
                <a:latin typeface="Athanasius" pitchFamily="2" charset="0"/>
              </a:rPr>
              <a:t> `</a:t>
            </a:r>
            <a:r>
              <a:rPr lang="fr-FR" sz="2800" b="1" dirty="0" err="1">
                <a:latin typeface="Athanasius" pitchFamily="2" charset="0"/>
              </a:rPr>
              <a:t>èncwou</a:t>
            </a:r>
            <a:r>
              <a:rPr lang="fr-FR" sz="2800" b="1" dirty="0">
                <a:latin typeface="Athanasius" pitchFamily="2" charset="0"/>
              </a:rPr>
              <a:t> </a:t>
            </a:r>
            <a:r>
              <a:rPr lang="fr-FR" sz="2800" b="1" dirty="0" err="1">
                <a:latin typeface="Athanasius" pitchFamily="2" charset="0"/>
              </a:rPr>
              <a:t>eqbe</a:t>
            </a:r>
            <a:r>
              <a:rPr lang="fr-FR" sz="2800" b="1" dirty="0">
                <a:latin typeface="Athanasius" pitchFamily="2" charset="0"/>
              </a:rPr>
              <a:t> ;</a:t>
            </a:r>
            <a:r>
              <a:rPr lang="fr-FR" sz="2800" b="1" dirty="0" err="1">
                <a:latin typeface="Athanasius" pitchFamily="2" charset="0"/>
              </a:rPr>
              <a:t>meqmhii</a:t>
            </a:r>
            <a:r>
              <a:rPr lang="fr-FR" sz="2800" b="1" dirty="0">
                <a:latin typeface="Athanasius" pitchFamily="2" charset="0"/>
              </a:rPr>
              <a:t> je </a:t>
            </a:r>
            <a:r>
              <a:rPr lang="fr-FR" sz="2800" b="1" dirty="0" err="1">
                <a:latin typeface="Athanasius" pitchFamily="2" charset="0"/>
              </a:rPr>
              <a:t>qwou</a:t>
            </a:r>
            <a:r>
              <a:rPr lang="fr-FR" sz="2800" b="1" dirty="0">
                <a:latin typeface="Athanasius" pitchFamily="2" charset="0"/>
              </a:rPr>
              <a:t> te ;</a:t>
            </a:r>
            <a:r>
              <a:rPr lang="fr-FR" sz="2800" b="1" dirty="0" err="1">
                <a:latin typeface="Athanasius" pitchFamily="2" charset="0"/>
              </a:rPr>
              <a:t>metouro</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nivhou`èi</a:t>
            </a:r>
            <a:r>
              <a:rPr lang="fr-FR" sz="2800" b="1" dirty="0">
                <a:latin typeface="Athanasius" pitchFamily="2" charset="0"/>
              </a:rPr>
              <a:t>. </a:t>
            </a:r>
            <a:r>
              <a:rPr lang="fr-FR" sz="2800" b="1" dirty="0" err="1">
                <a:latin typeface="Athanasius" pitchFamily="2" charset="0"/>
              </a:rPr>
              <a:t>Wouniaten</a:t>
            </a:r>
            <a:r>
              <a:rPr lang="fr-FR" sz="2800" b="1" dirty="0">
                <a:latin typeface="Athanasius" pitchFamily="2" charset="0"/>
              </a:rPr>
              <a:t> </a:t>
            </a:r>
            <a:r>
              <a:rPr lang="fr-FR" sz="2800" b="1" dirty="0" err="1">
                <a:latin typeface="Athanasius" pitchFamily="2" charset="0"/>
              </a:rPr>
              <a:t>qhnou</a:t>
            </a:r>
            <a:r>
              <a:rPr lang="fr-FR" sz="2800" b="1" dirty="0">
                <a:latin typeface="Athanasius" pitchFamily="2" charset="0"/>
              </a:rPr>
              <a:t> `</a:t>
            </a:r>
            <a:r>
              <a:rPr lang="fr-FR" sz="2800" b="1" dirty="0" err="1">
                <a:latin typeface="Athanasius" pitchFamily="2" charset="0"/>
              </a:rPr>
              <a:t>èèe</a:t>
            </a:r>
            <a:r>
              <a:rPr lang="fr-FR" sz="2800" b="1" dirty="0">
                <a:latin typeface="Athanasius" pitchFamily="2" charset="0"/>
              </a:rPr>
              <a:t>]</a:t>
            </a:r>
            <a:r>
              <a:rPr lang="fr-FR" sz="2800" b="1" dirty="0" err="1">
                <a:latin typeface="Athanasius" pitchFamily="2" charset="0"/>
              </a:rPr>
              <a:t>wp</a:t>
            </a:r>
            <a:r>
              <a:rPr lang="fr-FR" sz="2800" b="1" dirty="0">
                <a:latin typeface="Athanasius" pitchFamily="2" charset="0"/>
              </a:rPr>
              <a:t> au]</a:t>
            </a:r>
            <a:r>
              <a:rPr lang="fr-FR" sz="2800" b="1" dirty="0" err="1">
                <a:latin typeface="Athanasius" pitchFamily="2" charset="0"/>
              </a:rPr>
              <a:t>ansoji</a:t>
            </a:r>
            <a:r>
              <a:rPr lang="fr-FR" sz="2800" b="1" dirty="0">
                <a:latin typeface="Athanasius" pitchFamily="2" charset="0"/>
              </a:rPr>
              <a:t> `</a:t>
            </a:r>
            <a:r>
              <a:rPr lang="fr-FR" sz="2800" b="1" dirty="0" err="1">
                <a:latin typeface="Athanasius" pitchFamily="2" charset="0"/>
              </a:rPr>
              <a:t>ènca</a:t>
            </a:r>
            <a:r>
              <a:rPr lang="fr-FR" sz="2800" b="1" dirty="0">
                <a:latin typeface="Athanasius" pitchFamily="2" charset="0"/>
              </a:rPr>
              <a:t> </a:t>
            </a:r>
            <a:r>
              <a:rPr lang="fr-FR" sz="2800" b="1" dirty="0" err="1">
                <a:latin typeface="Athanasius" pitchFamily="2" charset="0"/>
              </a:rPr>
              <a:t>qhnou</a:t>
            </a:r>
            <a:r>
              <a:rPr lang="fr-FR" sz="2800" b="1" dirty="0">
                <a:latin typeface="Athanasius" pitchFamily="2" charset="0"/>
              </a:rPr>
              <a:t> &gt; `</a:t>
            </a:r>
            <a:r>
              <a:rPr lang="fr-FR" sz="2800" b="1" dirty="0" err="1">
                <a:latin typeface="Athanasius" pitchFamily="2" charset="0"/>
              </a:rPr>
              <a:t>ènce</a:t>
            </a:r>
            <a:r>
              <a:rPr lang="fr-FR" sz="2800" b="1" dirty="0">
                <a:latin typeface="Athanasius" pitchFamily="2" charset="0"/>
              </a:rPr>
              <a:t>]e] </a:t>
            </a:r>
            <a:r>
              <a:rPr lang="fr-FR" sz="2800" b="1" dirty="0" err="1">
                <a:latin typeface="Athanasius" pitchFamily="2" charset="0"/>
              </a:rPr>
              <a:t>qhnou</a:t>
            </a:r>
            <a:r>
              <a:rPr lang="fr-FR" sz="2800" b="1" dirty="0">
                <a:latin typeface="Athanasius" pitchFamily="2" charset="0"/>
              </a:rPr>
              <a:t> &gt; `</a:t>
            </a:r>
            <a:r>
              <a:rPr lang="fr-FR" sz="2800" b="1" dirty="0" err="1">
                <a:latin typeface="Athanasius" pitchFamily="2" charset="0"/>
              </a:rPr>
              <a:t>ènceje</a:t>
            </a:r>
            <a:r>
              <a:rPr lang="fr-FR" sz="2800" b="1" dirty="0">
                <a:latin typeface="Athanasius" pitchFamily="2" charset="0"/>
              </a:rPr>
              <a:t> pet\</a:t>
            </a:r>
            <a:r>
              <a:rPr lang="fr-FR" sz="2800" b="1" dirty="0" err="1">
                <a:latin typeface="Athanasius" pitchFamily="2" charset="0"/>
              </a:rPr>
              <a:t>wou</a:t>
            </a:r>
            <a:r>
              <a:rPr lang="fr-FR" sz="2800" b="1" dirty="0">
                <a:latin typeface="Athanasius" pitchFamily="2" charset="0"/>
              </a:rPr>
              <a:t> </a:t>
            </a:r>
            <a:r>
              <a:rPr lang="fr-FR" sz="2800" b="1" dirty="0" err="1">
                <a:latin typeface="Athanasius" pitchFamily="2" charset="0"/>
              </a:rPr>
              <a:t>niben</a:t>
            </a:r>
            <a:r>
              <a:rPr lang="fr-FR" sz="2800" b="1" dirty="0">
                <a:latin typeface="Athanasius" pitchFamily="2" charset="0"/>
              </a:rPr>
              <a:t> `</a:t>
            </a:r>
            <a:r>
              <a:rPr lang="fr-FR" sz="2800" b="1" dirty="0" err="1">
                <a:latin typeface="Athanasius" pitchFamily="2" charset="0"/>
              </a:rPr>
              <a:t>ènca</a:t>
            </a:r>
            <a:r>
              <a:rPr lang="fr-FR" sz="2800" b="1" dirty="0">
                <a:latin typeface="Athanasius" pitchFamily="2" charset="0"/>
              </a:rPr>
              <a:t> </a:t>
            </a:r>
            <a:r>
              <a:rPr lang="fr-FR" sz="2800" b="1" dirty="0" err="1">
                <a:latin typeface="Athanasius" pitchFamily="2" charset="0"/>
              </a:rPr>
              <a:t>qhnou</a:t>
            </a:r>
            <a:r>
              <a:rPr lang="fr-FR" sz="2800" b="1" dirty="0">
                <a:latin typeface="Athanasius" pitchFamily="2" charset="0"/>
              </a:rPr>
              <a:t> &gt; </a:t>
            </a:r>
            <a:r>
              <a:rPr lang="fr-FR" sz="2800" b="1" dirty="0" err="1">
                <a:latin typeface="Athanasius" pitchFamily="2" charset="0"/>
              </a:rPr>
              <a:t>euje</a:t>
            </a:r>
            <a:r>
              <a:rPr lang="fr-FR" sz="2800" b="1" dirty="0">
                <a:latin typeface="Athanasius" pitchFamily="2" charset="0"/>
              </a:rPr>
              <a:t> </a:t>
            </a:r>
            <a:r>
              <a:rPr lang="fr-FR" sz="2800" b="1" dirty="0" err="1">
                <a:latin typeface="Athanasius" pitchFamily="2" charset="0"/>
              </a:rPr>
              <a:t>meqnouj</a:t>
            </a:r>
            <a:r>
              <a:rPr lang="fr-FR" sz="2800" b="1" dirty="0">
                <a:latin typeface="Athanasius" pitchFamily="2" charset="0"/>
              </a:rPr>
              <a:t> `</a:t>
            </a:r>
            <a:r>
              <a:rPr lang="fr-FR" sz="2800" b="1" dirty="0" err="1">
                <a:latin typeface="Athanasius" pitchFamily="2" charset="0"/>
              </a:rPr>
              <a:t>èerwten</a:t>
            </a:r>
            <a:r>
              <a:rPr lang="fr-FR" sz="2800" b="1" dirty="0">
                <a:latin typeface="Athanasius" pitchFamily="2" charset="0"/>
              </a:rPr>
              <a:t> </a:t>
            </a:r>
            <a:r>
              <a:rPr lang="fr-FR" sz="2800" b="1" dirty="0" err="1">
                <a:latin typeface="Athanasius" pitchFamily="2" charset="0"/>
              </a:rPr>
              <a:t>eqbht</a:t>
            </a:r>
            <a:r>
              <a:rPr lang="fr-FR" sz="2800" b="1" dirty="0">
                <a:latin typeface="Athanasius" pitchFamily="2" charset="0"/>
              </a:rPr>
              <a:t> &gt; ra]i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qelhl</a:t>
            </a:r>
            <a:r>
              <a:rPr lang="fr-FR" sz="2800" b="1" dirty="0">
                <a:latin typeface="Athanasius" pitchFamily="2" charset="0"/>
              </a:rPr>
              <a:t> je </a:t>
            </a:r>
            <a:r>
              <a:rPr lang="fr-FR" sz="2800" b="1" dirty="0" err="1">
                <a:latin typeface="Athanasius" pitchFamily="2" charset="0"/>
              </a:rPr>
              <a:t>petenbexe</a:t>
            </a:r>
            <a:r>
              <a:rPr lang="fr-FR" sz="2800" b="1" dirty="0">
                <a:latin typeface="Athanasius" pitchFamily="2" charset="0"/>
              </a:rPr>
              <a:t> </a:t>
            </a:r>
            <a:r>
              <a:rPr lang="fr-FR" sz="2800" b="1" dirty="0" err="1">
                <a:latin typeface="Athanasius" pitchFamily="2" charset="0"/>
              </a:rPr>
              <a:t>ouni</a:t>
            </a:r>
            <a:r>
              <a:rPr lang="fr-FR" sz="2800" b="1" dirty="0">
                <a:latin typeface="Athanasius" pitchFamily="2" charset="0"/>
              </a:rPr>
              <a:t>]; </a:t>
            </a:r>
            <a:r>
              <a:rPr lang="fr-FR" sz="2800" b="1" dirty="0" err="1">
                <a:latin typeface="Athanasius" pitchFamily="2" charset="0"/>
              </a:rPr>
              <a:t>pe</a:t>
            </a:r>
            <a:r>
              <a:rPr lang="fr-FR" sz="2800" b="1" dirty="0">
                <a:latin typeface="Athanasius" pitchFamily="2" charset="0"/>
              </a:rPr>
              <a:t> 'en </a:t>
            </a:r>
            <a:r>
              <a:rPr lang="fr-FR" sz="2800" b="1" dirty="0" err="1">
                <a:latin typeface="Athanasius" pitchFamily="2" charset="0"/>
              </a:rPr>
              <a:t>nivhou`èi</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3654839077"/>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620688"/>
            <a:ext cx="5400600" cy="6192688"/>
          </a:xfrm>
          <a:prstGeom prst="rect">
            <a:avLst/>
          </a:prstGeom>
        </p:spPr>
        <p:txBody>
          <a:bodyPr wrap="square">
            <a:noAutofit/>
          </a:bodyPr>
          <a:lstStyle/>
          <a:p>
            <a:pPr algn="just" rtl="1"/>
            <a:r>
              <a:rPr lang="ar-SA" sz="4400" b="1" i="1" dirty="0">
                <a:solidFill>
                  <a:srgbClr val="C00000"/>
                </a:solidFill>
              </a:rPr>
              <a:t>مزمور</a:t>
            </a:r>
            <a:r>
              <a:rPr lang="ar-SA" sz="4400" b="1" dirty="0">
                <a:solidFill>
                  <a:srgbClr val="C00000"/>
                </a:solidFill>
              </a:rPr>
              <a:t> </a:t>
            </a:r>
            <a:r>
              <a:rPr lang="ar-SA" sz="4400" b="1" i="1" dirty="0">
                <a:solidFill>
                  <a:srgbClr val="C00000"/>
                </a:solidFill>
              </a:rPr>
              <a:t>١٥: ١٠، ١١</a:t>
            </a:r>
            <a:endParaRPr lang="fr-FR" sz="4400" b="1" i="1" dirty="0">
              <a:solidFill>
                <a:srgbClr val="C00000"/>
              </a:solidFill>
            </a:endParaRPr>
          </a:p>
          <a:p>
            <a:pPr algn="just" rtl="1"/>
            <a:endParaRPr lang="fr-FR" sz="4400" b="1" i="1" dirty="0">
              <a:solidFill>
                <a:srgbClr val="C00000"/>
              </a:solidFill>
            </a:endParaRPr>
          </a:p>
          <a:p>
            <a:pPr algn="just" rtl="1"/>
            <a:r>
              <a:rPr lang="ar-SA" sz="4400" b="1" dirty="0"/>
              <a:t>من الاعماق صرخت اليك </a:t>
            </a:r>
            <a:r>
              <a:rPr lang="ar-SA" sz="4400" b="1" dirty="0" err="1"/>
              <a:t>يارب</a:t>
            </a:r>
            <a:r>
              <a:rPr lang="ar-SA" sz="4400" b="1" dirty="0"/>
              <a:t>. </a:t>
            </a:r>
            <a:r>
              <a:rPr lang="ar-SA" sz="4400" b="1" dirty="0" err="1"/>
              <a:t>يارب</a:t>
            </a:r>
            <a:r>
              <a:rPr lang="ar-SA" sz="4400" b="1" dirty="0"/>
              <a:t> استمع </a:t>
            </a:r>
            <a:r>
              <a:rPr lang="ar-SA" sz="4400" b="1" dirty="0" err="1"/>
              <a:t>صوتى</a:t>
            </a:r>
            <a:r>
              <a:rPr lang="fr-FR" sz="4400" b="1" dirty="0"/>
              <a:t>. </a:t>
            </a:r>
            <a:r>
              <a:rPr lang="ar-SA" sz="4400" b="1" dirty="0"/>
              <a:t>اَخرِج من الحبسِ نفسي لكي اشكر اسمُكَ </a:t>
            </a:r>
            <a:r>
              <a:rPr lang="ar-SA" sz="4400" b="1" dirty="0" err="1"/>
              <a:t>يارب</a:t>
            </a:r>
            <a:r>
              <a:rPr lang="fr-FR" sz="4400" b="1" dirty="0"/>
              <a:t> .</a:t>
            </a:r>
            <a:r>
              <a:rPr lang="ar-SA" sz="4400" b="1" dirty="0" err="1">
                <a:solidFill>
                  <a:srgbClr val="C00000"/>
                </a:solidFill>
              </a:rPr>
              <a:t>الليلويا</a:t>
            </a:r>
            <a:endParaRPr lang="ar-SA" sz="4000" b="1" i="1" dirty="0">
              <a:solidFill>
                <a:srgbClr val="C00000"/>
              </a:solidFill>
            </a:endParaRPr>
          </a:p>
        </p:txBody>
      </p:sp>
      <p:sp>
        <p:nvSpPr>
          <p:cNvPr id="7" name="Espace réservé du contenu 2"/>
          <p:cNvSpPr txBox="1">
            <a:spLocks/>
          </p:cNvSpPr>
          <p:nvPr/>
        </p:nvSpPr>
        <p:spPr>
          <a:xfrm>
            <a:off x="407368" y="620688"/>
            <a:ext cx="5688632" cy="57606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3600" b="1" i="1" dirty="0">
                <a:solidFill>
                  <a:srgbClr val="C00000"/>
                </a:solidFill>
              </a:rPr>
              <a:t>Psaume 15 : 10 et 11</a:t>
            </a:r>
          </a:p>
          <a:p>
            <a:pPr marL="0" indent="0" algn="just">
              <a:lnSpc>
                <a:spcPct val="90000"/>
              </a:lnSpc>
              <a:buNone/>
            </a:pPr>
            <a:endParaRPr lang="fr-FR" sz="3600" b="1" i="1" dirty="0">
              <a:solidFill>
                <a:srgbClr val="C00000"/>
              </a:solidFill>
            </a:endParaRPr>
          </a:p>
          <a:p>
            <a:pPr marL="0" indent="0" algn="just">
              <a:lnSpc>
                <a:spcPct val="90000"/>
              </a:lnSpc>
              <a:buNone/>
            </a:pPr>
            <a:r>
              <a:rPr lang="fr-FR" sz="3600" b="1" dirty="0"/>
              <a:t>Des profondeurs je crie vers toi, Seigneur, Seigneur, écoute ma voix ! Tire mon âme de la prison, que je rende grâce à Ton Nom, Seigneur </a:t>
            </a:r>
            <a:r>
              <a:rPr lang="fr-FR" sz="3600" b="1" i="1" dirty="0">
                <a:solidFill>
                  <a:srgbClr val="C00000"/>
                </a:solidFill>
              </a:rPr>
              <a:t>Alléluia </a:t>
            </a:r>
            <a:endParaRPr lang="fr-FR" sz="3600" b="1" i="1" dirty="0"/>
          </a:p>
          <a:p>
            <a:pPr marL="0" indent="0" algn="just">
              <a:lnSpc>
                <a:spcPct val="90000"/>
              </a:lnSpc>
              <a:buNone/>
            </a:pPr>
            <a:endParaRPr lang="fr-FR" b="1" dirty="0">
              <a:solidFill>
                <a:srgbClr val="C00000"/>
              </a:solidFill>
            </a:endParaRPr>
          </a:p>
        </p:txBody>
      </p:sp>
    </p:spTree>
    <p:extLst>
      <p:ext uri="{BB962C8B-B14F-4D97-AF65-F5344CB8AC3E}">
        <p14:creationId xmlns:p14="http://schemas.microsoft.com/office/powerpoint/2010/main" val="4005868406"/>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SA" sz="4800" b="1" dirty="0"/>
              <a:t>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3204675431"/>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Matthieu 5 : 3 – 13</a:t>
            </a:r>
          </a:p>
          <a:p>
            <a:pPr marL="0" indent="0" algn="ctr">
              <a:buNone/>
            </a:pPr>
            <a:endParaRPr lang="fr-FR" sz="2800" b="1" i="1" dirty="0">
              <a:solidFill>
                <a:srgbClr val="C00000"/>
              </a:solidFill>
            </a:endParaRPr>
          </a:p>
          <a:p>
            <a:pPr marL="0" indent="0" algn="just">
              <a:buNone/>
            </a:pPr>
            <a:r>
              <a:rPr lang="fr-FR" sz="2800" b="1" dirty="0"/>
              <a:t>Heureux les pauvres en esprit : le Royaume des cieux est à eux ! Heureux les doux : ils obtiendront la terre promise ! Heureux ceux qui pleurent : ils seront consolés ! Heureux ceux qui ont faim et soif de la justice : ils seront rassasiés ! Heureux les miséricordieux : ils obtiendront miséricorde ! Heureux les cœurs purs : ils verront Dieu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٥: ٣ – ١٢</a:t>
            </a:r>
            <a:endParaRPr lang="fr-FR" sz="3600" b="1" i="1" dirty="0">
              <a:solidFill>
                <a:srgbClr val="C00000"/>
              </a:solidFill>
            </a:endParaRPr>
          </a:p>
          <a:p>
            <a:pPr algn="just" rtl="1"/>
            <a:endParaRPr lang="fr-FR" sz="3600" b="1" i="1" dirty="0">
              <a:solidFill>
                <a:srgbClr val="C00000"/>
              </a:solidFill>
            </a:endParaRPr>
          </a:p>
          <a:p>
            <a:pPr algn="just" rtl="1"/>
            <a:r>
              <a:rPr lang="ar-SA" sz="3600" b="1" dirty="0"/>
              <a:t>«طُوبَى لِلْمَسَاكِينِ </a:t>
            </a:r>
            <a:r>
              <a:rPr lang="ar-SA" sz="3600" b="1" dirty="0" err="1"/>
              <a:t>بِٱلرُّوحِ</a:t>
            </a:r>
            <a:r>
              <a:rPr lang="ar-SA" sz="3600" b="1" dirty="0"/>
              <a:t>، لِأَنَّ لَهُمْ مَلَكُوتَ </a:t>
            </a:r>
            <a:r>
              <a:rPr lang="ar-SA" sz="3600" b="1" dirty="0" err="1"/>
              <a:t>ٱلسَّمَاوَاتِ</a:t>
            </a:r>
            <a:r>
              <a:rPr lang="ar-SA" sz="3600" b="1" dirty="0"/>
              <a:t>. طُوبَى لِلْحَزَانَى، لِأَنَّهُمْ يَتَعَزَّوْنَ. طُوبَى لِلْوُدَعَاءِ، لِأَنَّهُمْ يَرِثُونَ </a:t>
            </a:r>
            <a:r>
              <a:rPr lang="ar-SA" sz="3600" b="1" dirty="0" err="1"/>
              <a:t>ٱلْأَرْضَ</a:t>
            </a:r>
            <a:r>
              <a:rPr lang="ar-SA" sz="3600" b="1" dirty="0"/>
              <a:t>. طُوبَى لِلْجِيَاعِ </a:t>
            </a:r>
            <a:r>
              <a:rPr lang="ar-SA" sz="3600" b="1" dirty="0" err="1"/>
              <a:t>وَٱلْعِطَاشِ</a:t>
            </a:r>
            <a:r>
              <a:rPr lang="ar-SA" sz="3600" b="1" dirty="0"/>
              <a:t> إِلَى </a:t>
            </a:r>
            <a:r>
              <a:rPr lang="ar-SA" sz="3600" b="1" dirty="0" err="1"/>
              <a:t>ٱلْبِرِّ</a:t>
            </a:r>
            <a:r>
              <a:rPr lang="ar-SA" sz="3600" b="1" dirty="0"/>
              <a:t>، لِأَنَّهُمْ يُشْبَعُونَ. طُوبَى لِلرُّحَمَاءِ، لِأَنَّهُمْ يُرْحَمُونَ.</a:t>
            </a:r>
            <a:r>
              <a:rPr lang="fr-FR" sz="3600" b="1" dirty="0"/>
              <a:t> </a:t>
            </a:r>
            <a:r>
              <a:rPr lang="ar-SA" sz="3600" b="1" dirty="0"/>
              <a:t>طُوبَى لِلْأَنْقِيَاءِ </a:t>
            </a:r>
            <a:r>
              <a:rPr lang="ar-SA" sz="3600" b="1" dirty="0" err="1"/>
              <a:t>ٱلْقَلْبِ</a:t>
            </a:r>
            <a:r>
              <a:rPr lang="ar-SA" sz="3600" b="1" dirty="0"/>
              <a:t>، لِأَنَّهُمْ يُعَايِنُونَ </a:t>
            </a:r>
            <a:r>
              <a:rPr lang="ar-SA" sz="3600" b="1" dirty="0" err="1"/>
              <a:t>ٱللهَ</a:t>
            </a:r>
            <a:r>
              <a:rPr lang="ar-SA" sz="3600" b="1" dirty="0"/>
              <a:t>. </a:t>
            </a:r>
          </a:p>
        </p:txBody>
      </p:sp>
    </p:spTree>
    <p:extLst>
      <p:ext uri="{BB962C8B-B14F-4D97-AF65-F5344CB8AC3E}">
        <p14:creationId xmlns:p14="http://schemas.microsoft.com/office/powerpoint/2010/main" val="1161263889"/>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Heureux les artisans de paix : ils seront appelés fils de Dieu ! Heureux ceux qui sont persécutés pour la justice : le Royaume des cieux est à eux ! Heureux serez-vous si l'on vous insulte, si l'on vous persécute et si l'on dit faussement toute sorte de mal contre vous, à cause de moi. Réjouissez-vous, soyez dans l'allégresse, car votre récompense sera grande dans les cieux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طُوبَى لِصَانِعِي </a:t>
            </a:r>
            <a:r>
              <a:rPr lang="ar-SA" sz="3600" b="1" dirty="0" err="1"/>
              <a:t>ٱلسَّلَامِ</a:t>
            </a:r>
            <a:r>
              <a:rPr lang="ar-SA" sz="3600" b="1" dirty="0"/>
              <a:t>، لِأَنَّهُمْ أَبْنَاءَ </a:t>
            </a:r>
            <a:r>
              <a:rPr lang="ar-SA" sz="3600" b="1" dirty="0" err="1"/>
              <a:t>ٱللهِ</a:t>
            </a:r>
            <a:r>
              <a:rPr lang="ar-SA" sz="3600" b="1" dirty="0"/>
              <a:t> يُدْعَوْنَ. طُوبَى لِلْمَطْرُودِينَ مِنْ أَجْلِ </a:t>
            </a:r>
            <a:r>
              <a:rPr lang="ar-SA" sz="3600" b="1" dirty="0" err="1"/>
              <a:t>ٱلْبِرِّ</a:t>
            </a:r>
            <a:r>
              <a:rPr lang="ar-SA" sz="3600" b="1" dirty="0"/>
              <a:t>، لِأَنَّ لَهُمْ مَلَكُوتَ </a:t>
            </a:r>
            <a:r>
              <a:rPr lang="ar-SA" sz="3600" b="1" dirty="0" err="1"/>
              <a:t>ٱلسَّمَاوَاتِ</a:t>
            </a:r>
            <a:r>
              <a:rPr lang="ar-SA" sz="3600" b="1" dirty="0"/>
              <a:t>. طُوبَى لَكُمْ إِذَا عَيَّرُوكُمْ وَطَرَدُوكُمْ وَقَالُوا عَلَيْكُمْ كُلَّ كَلِمَةٍ شِرِّيرَةٍ، مِنْ أَجْلِي، كَاذِبِينَ. اِفْرَحُوا وَتَهَلَّلُوا، لِأَنَّ أَجْرَكُمْ عَظِيمٌ فِي </a:t>
            </a:r>
            <a:r>
              <a:rPr lang="ar-SA" sz="3600" b="1" dirty="0" err="1"/>
              <a:t>ٱلسَّمَاوَاتِ</a:t>
            </a:r>
            <a:r>
              <a:rPr lang="ar-SA" sz="3600" b="1" dirty="0"/>
              <a:t>،</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endParaRPr>
          </a:p>
        </p:txBody>
      </p:sp>
    </p:spTree>
    <p:extLst>
      <p:ext uri="{BB962C8B-B14F-4D97-AF65-F5344CB8AC3E}">
        <p14:creationId xmlns:p14="http://schemas.microsoft.com/office/powerpoint/2010/main" val="2861543205"/>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707886"/>
          </a:xfrm>
          <a:prstGeom prst="rect">
            <a:avLst/>
          </a:prstGeom>
        </p:spPr>
        <p:txBody>
          <a:bodyPr wrap="square">
            <a:spAutoFit/>
          </a:bodyPr>
          <a:lstStyle/>
          <a:p>
            <a:pPr algn="ctr"/>
            <a:r>
              <a:rPr lang="fr-FR" sz="4000" b="1" dirty="0">
                <a:solidFill>
                  <a:srgbClr val="C00000"/>
                </a:solidFill>
                <a:latin typeface="Book Antiqua" panose="02040602050305030304" pitchFamily="18" charset="0"/>
              </a:rPr>
              <a:t>(</a:t>
            </a:r>
            <a:r>
              <a:rPr lang="fr-FR" sz="4000" b="1" dirty="0" err="1">
                <a:solidFill>
                  <a:srgbClr val="C00000"/>
                </a:solidFill>
                <a:latin typeface="Athanasius" pitchFamily="2" charset="0"/>
              </a:rPr>
              <a:t>Kurie</a:t>
            </a:r>
            <a:r>
              <a:rPr lang="fr-FR" sz="4000" b="1" dirty="0">
                <a:solidFill>
                  <a:srgbClr val="C00000"/>
                </a:solidFill>
                <a:latin typeface="Athanasius" pitchFamily="2" charset="0"/>
              </a:rPr>
              <a:t>  </a:t>
            </a:r>
            <a:r>
              <a:rPr lang="fr-FR" sz="4000" b="1" dirty="0" err="1">
                <a:solidFill>
                  <a:srgbClr val="C00000"/>
                </a:solidFill>
                <a:latin typeface="Athanasius" pitchFamily="2" charset="0"/>
              </a:rPr>
              <a:t>elehcon</a:t>
            </a:r>
            <a:r>
              <a:rPr lang="fr-FR" sz="4000" b="1" dirty="0">
                <a:solidFill>
                  <a:srgbClr val="C00000"/>
                </a:solidFill>
                <a:latin typeface="Book Antiqua" panose="02040602050305030304" pitchFamily="18" charset="0"/>
              </a:rPr>
              <a:t>)</a:t>
            </a:r>
            <a:r>
              <a:rPr lang="fr-FR" sz="4000" b="1" baseline="30000" dirty="0">
                <a:solidFill>
                  <a:srgbClr val="C00000"/>
                </a:solidFill>
                <a:latin typeface="Book Antiqua" panose="02040602050305030304" pitchFamily="18" charset="0"/>
              </a:rPr>
              <a:t>41</a:t>
            </a:r>
            <a:endParaRPr lang="fr-FR" sz="4000" b="1" baseline="30000" dirty="0">
              <a:solidFill>
                <a:srgbClr val="C00000"/>
              </a:solidFill>
              <a:latin typeface="Athanasius" pitchFamily="2" charset="0"/>
            </a:endParaRPr>
          </a:p>
        </p:txBody>
      </p:sp>
    </p:spTree>
    <p:extLst>
      <p:ext uri="{BB962C8B-B14F-4D97-AF65-F5344CB8AC3E}">
        <p14:creationId xmlns:p14="http://schemas.microsoft.com/office/powerpoint/2010/main" val="3963662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que leur Rocher les a vendus et que le Seigneur les a livrés ? </a:t>
            </a:r>
          </a:p>
          <a:p>
            <a:pPr marL="0" indent="0" algn="just">
              <a:buNone/>
            </a:pPr>
            <a:endParaRPr lang="fr-FR" sz="2800" b="1" dirty="0"/>
          </a:p>
          <a:p>
            <a:pPr marL="0" indent="0" algn="just">
              <a:buNone/>
            </a:pPr>
            <a:r>
              <a:rPr lang="fr-FR" sz="2800" b="1" dirty="0"/>
              <a:t>Mais leur rocher n'est pas comme notre Rocher ; ce n'est pas à nos ennemis d'intercéder pour nous. Car leur vigne vient de la vigne de Sodome et des plantations de Gomorrhe : leurs raisins sont raisins vénéneux, leurs grappes sont amères ; leur vin est un venin de serpent, un violent poison de vipère.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لَوْلَا أَنَّ صَخْرَهُمْ بَاعَهُمْ </a:t>
            </a:r>
            <a:r>
              <a:rPr lang="ar-SA" sz="3600" b="1" dirty="0" err="1">
                <a:solidFill>
                  <a:prstClr val="black"/>
                </a:solidFill>
                <a:latin typeface="Times New Roman" panose="02020603050405020304" pitchFamily="18" charset="0"/>
                <a:cs typeface="Arial" panose="020B0604020202020204" pitchFamily="34" charset="0"/>
              </a:rPr>
              <a:t>وَٱلرَّبَّ</a:t>
            </a:r>
            <a:r>
              <a:rPr lang="ar-SA" sz="3600" b="1" dirty="0">
                <a:solidFill>
                  <a:prstClr val="black"/>
                </a:solidFill>
                <a:latin typeface="Times New Roman" panose="02020603050405020304" pitchFamily="18" charset="0"/>
                <a:cs typeface="Arial" panose="020B0604020202020204" pitchFamily="34" charset="0"/>
              </a:rPr>
              <a:t> سَلَّمَهُمْ؟ ِأَنَّهُ لَيْسَ كَصَخْرِنَا صَخْرُهُمْ، وَلَوْ كَانَ أَعْدَاؤُنَا </a:t>
            </a:r>
            <a:r>
              <a:rPr lang="ar-SA" sz="3600" b="1" dirty="0" err="1">
                <a:solidFill>
                  <a:prstClr val="black"/>
                </a:solidFill>
                <a:latin typeface="Times New Roman" panose="02020603050405020304" pitchFamily="18" charset="0"/>
                <a:cs typeface="Arial" panose="020B0604020202020204" pitchFamily="34" charset="0"/>
              </a:rPr>
              <a:t>ٱلْقُضَاةَ</a:t>
            </a:r>
            <a:r>
              <a:rPr lang="ar-SA" sz="3600" b="1" dirty="0">
                <a:solidFill>
                  <a:prstClr val="black"/>
                </a:solidFill>
                <a:latin typeface="Times New Roman" panose="02020603050405020304" pitchFamily="18" charset="0"/>
                <a:cs typeface="Arial" panose="020B0604020202020204" pitchFamily="34" charset="0"/>
              </a:rPr>
              <a:t>.</a:t>
            </a: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r>
              <a:rPr lang="ar-SA" sz="3600" b="1" dirty="0">
                <a:solidFill>
                  <a:prstClr val="black"/>
                </a:solidFill>
                <a:latin typeface="Times New Roman" panose="02020603050405020304" pitchFamily="18" charset="0"/>
                <a:cs typeface="Arial" panose="020B0604020202020204" pitchFamily="34" charset="0"/>
              </a:rPr>
              <a:t> لِأَنَّ مِنْ جَفْنَةِ سَدُومَ جَفْنَتَهُمْ، وَمِنْ كُرُومِ عَمُورَةَ. عِنَبُهُمْ عِنَبُ سَمٍّ، وَلَهُمْ عَنَاقِيدُ مَرَارَةٍ. خَمْرُهُمْ حُمَةُ </a:t>
            </a:r>
            <a:r>
              <a:rPr lang="ar-SA" sz="3600" b="1" dirty="0" err="1">
                <a:solidFill>
                  <a:prstClr val="black"/>
                </a:solidFill>
                <a:latin typeface="Times New Roman" panose="02020603050405020304" pitchFamily="18" charset="0"/>
                <a:cs typeface="Arial" panose="020B0604020202020204" pitchFamily="34" charset="0"/>
              </a:rPr>
              <a:t>ٱلثَّعَابِينِ</a:t>
            </a:r>
            <a:r>
              <a:rPr lang="ar-SA" sz="3600" b="1" dirty="0">
                <a:solidFill>
                  <a:prstClr val="black"/>
                </a:solidFill>
                <a:latin typeface="Times New Roman" panose="02020603050405020304" pitchFamily="18" charset="0"/>
                <a:cs typeface="Arial" panose="020B0604020202020204" pitchFamily="34" charset="0"/>
              </a:rPr>
              <a:t> وَسَمُّ </a:t>
            </a:r>
            <a:r>
              <a:rPr lang="ar-SA" sz="3600" b="1" dirty="0" err="1">
                <a:solidFill>
                  <a:prstClr val="black"/>
                </a:solidFill>
                <a:latin typeface="Times New Roman" panose="02020603050405020304" pitchFamily="18" charset="0"/>
                <a:cs typeface="Arial" panose="020B0604020202020204" pitchFamily="34" charset="0"/>
              </a:rPr>
              <a:t>ٱلْأَصْلَالِ</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ٱلْقَاتِلُ</a:t>
            </a:r>
            <a:r>
              <a:rPr lang="ar-SA" sz="3600" b="1" dirty="0">
                <a:solidFill>
                  <a:prstClr val="black"/>
                </a:solidFill>
                <a:latin typeface="Times New Roman" panose="02020603050405020304" pitchFamily="18" charset="0"/>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91277381"/>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12024" y="548680"/>
            <a:ext cx="5400600" cy="6093976"/>
          </a:xfrm>
          <a:prstGeom prst="rect">
            <a:avLst/>
          </a:prstGeom>
        </p:spPr>
        <p:txBody>
          <a:bodyPr wrap="square">
            <a:spAutoFit/>
          </a:bodyPr>
          <a:lstStyle/>
          <a:p>
            <a:pPr algn="just" rtl="1"/>
            <a:r>
              <a:rPr lang="ar-AE" sz="3000" b="1" dirty="0">
                <a:solidFill>
                  <a:srgbClr val="C00000"/>
                </a:solidFill>
              </a:rPr>
              <a:t>قدوس قدوس قدوس </a:t>
            </a:r>
            <a:r>
              <a:rPr lang="ar-AE" sz="3000" b="1" dirty="0"/>
              <a:t>رب </a:t>
            </a:r>
            <a:r>
              <a:rPr lang="ar-AE" sz="3000" b="1" dirty="0" err="1"/>
              <a:t>الصباؤوت.</a:t>
            </a:r>
            <a:r>
              <a:rPr lang="ar-AE" sz="3000" b="1" dirty="0"/>
              <a:t> السماء والأرض مملوءتان من مجدك </a:t>
            </a:r>
            <a:r>
              <a:rPr lang="ar-AE" sz="3000" b="1" dirty="0" err="1"/>
              <a:t>وكرامتك.</a:t>
            </a:r>
            <a:r>
              <a:rPr lang="ar-AE" sz="3000" b="1" dirty="0"/>
              <a:t> ارحمنا يا الله الآب ضابط </a:t>
            </a:r>
            <a:r>
              <a:rPr lang="ar-AE" sz="3000" b="1" dirty="0" err="1"/>
              <a:t>الكل.</a:t>
            </a:r>
            <a:r>
              <a:rPr lang="ar-AE" sz="3000" b="1" dirty="0"/>
              <a:t> أيها الثالوث القدوس </a:t>
            </a:r>
            <a:r>
              <a:rPr lang="ar-AE" sz="3000" b="1" dirty="0" err="1"/>
              <a:t>ارحمنا.</a:t>
            </a:r>
            <a:r>
              <a:rPr lang="ar-AE" sz="3000" b="1" dirty="0"/>
              <a:t> أيها الرب إله القوات كن معنا لأنه ليس لنا معين في شدائدنا </a:t>
            </a:r>
            <a:r>
              <a:rPr lang="ar-AE" sz="3000" b="1" dirty="0" err="1"/>
              <a:t>وضيقاتنا</a:t>
            </a:r>
            <a:r>
              <a:rPr lang="ar-AE" sz="3000" b="1" dirty="0"/>
              <a:t> سواك.</a:t>
            </a:r>
            <a:r>
              <a:rPr lang="fr-FR" sz="3000" b="1" dirty="0"/>
              <a:t> </a:t>
            </a:r>
            <a:r>
              <a:rPr lang="ar-AE" sz="3000" b="1" dirty="0"/>
              <a:t>حل واغفر واصفح لنا يا الله عن سيئاتنا التي صنعناها بإرادتنا والتي صنعناها بغير إرادتنا التي فعلناها بمعرفة والتي فعلناها بغير معرفة الخفية والظاهرة. يا رب اغفرها لنا من أجل اسمك القدوس الذي دعي علينا. كرحمتك يا رب وليس كخطايانا.</a:t>
            </a:r>
            <a:endParaRPr lang="fr-FR" sz="3000" b="1" dirty="0"/>
          </a:p>
          <a:p>
            <a:pPr algn="just" rtl="1"/>
            <a:endParaRPr lang="fr-FR" sz="3000" b="1" dirty="0"/>
          </a:p>
        </p:txBody>
      </p:sp>
      <p:sp>
        <p:nvSpPr>
          <p:cNvPr id="7" name="Rectangle 6"/>
          <p:cNvSpPr/>
          <p:nvPr/>
        </p:nvSpPr>
        <p:spPr>
          <a:xfrm>
            <a:off x="479376" y="548680"/>
            <a:ext cx="5544616" cy="5847755"/>
          </a:xfrm>
          <a:prstGeom prst="rect">
            <a:avLst/>
          </a:prstGeom>
        </p:spPr>
        <p:txBody>
          <a:bodyPr wrap="square">
            <a:spAutoFit/>
          </a:bodyPr>
          <a:lstStyle/>
          <a:p>
            <a:pPr algn="just"/>
            <a:r>
              <a:rPr lang="fr-FR" sz="2200" b="1" dirty="0">
                <a:solidFill>
                  <a:srgbClr val="C00000"/>
                </a:solidFill>
                <a:latin typeface="Book Antiqua" pitchFamily="18" charset="0"/>
              </a:rPr>
              <a:t>Saint, Saint, Saint, </a:t>
            </a:r>
            <a:r>
              <a:rPr lang="fr-FR" sz="2200" b="1" dirty="0">
                <a:latin typeface="Book Antiqua" pitchFamily="18" charset="0"/>
              </a:rPr>
              <a:t>Seigneur </a:t>
            </a:r>
            <a:r>
              <a:rPr lang="fr-FR" sz="2200" b="1" dirty="0" err="1">
                <a:latin typeface="Book Antiqua" pitchFamily="18" charset="0"/>
              </a:rPr>
              <a:t>Sabaot</a:t>
            </a:r>
            <a:r>
              <a:rPr lang="fr-FR" sz="2200" b="1" dirty="0">
                <a:latin typeface="Book Antiqua" pitchFamily="18" charset="0"/>
              </a:rPr>
              <a:t>, le ciel et la terre sont remplis de Ta gloire et de ton honneur. Pitié pour nous ô Dieu le Père tout puissant. Pitié pour nous ô Trinité Sainte. Ô Seigneur Dieu des puissances sois avec nous, car nous n'attendons d'aide que de toi dans nos difficultés et nos angoisses. Ô Dieu délie, pardonne et remets nos péchés ; ceux que nous avons commis volontairement ou involontairement, consciemment ou inconsciemment, secrètement ou en public. Ô Seigneur pardonne-les-nous à cause de Ton saint Nom qui a été invoqué sur nous. Selon Ta miséricorde Seigneur et non selon nos péchés.</a:t>
            </a:r>
          </a:p>
          <a:p>
            <a:pPr algn="just"/>
            <a:endParaRPr lang="fr-FR" sz="2200" b="1" dirty="0">
              <a:latin typeface="Book Antiqua" pitchFamily="18" charset="0"/>
            </a:endParaRPr>
          </a:p>
        </p:txBody>
      </p:sp>
    </p:spTree>
    <p:extLst>
      <p:ext uri="{BB962C8B-B14F-4D97-AF65-F5344CB8AC3E}">
        <p14:creationId xmlns:p14="http://schemas.microsoft.com/office/powerpoint/2010/main" val="2398151855"/>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77762" name="Group 2"/>
          <p:cNvGraphicFramePr>
            <a:graphicFrameLocks noGrp="1"/>
          </p:cNvGraphicFramePr>
          <p:nvPr>
            <p:ph/>
            <p:extLst>
              <p:ext uri="{D42A27DB-BD31-4B8C-83A1-F6EECF244321}">
                <p14:modId xmlns:p14="http://schemas.microsoft.com/office/powerpoint/2010/main" val="467255702"/>
              </p:ext>
            </p:extLst>
          </p:nvPr>
        </p:nvGraphicFramePr>
        <p:xfrm>
          <a:off x="335360" y="634336"/>
          <a:ext cx="11521280" cy="5431536"/>
        </p:xfrm>
        <a:graphic>
          <a:graphicData uri="http://schemas.openxmlformats.org/drawingml/2006/table">
            <a:tbl>
              <a:tblPr/>
              <a:tblGrid>
                <a:gridCol w="5809876">
                  <a:extLst>
                    <a:ext uri="{9D8B030D-6E8A-4147-A177-3AD203B41FA5}">
                      <a16:colId xmlns:a16="http://schemas.microsoft.com/office/drawing/2014/main" val="20000"/>
                    </a:ext>
                  </a:extLst>
                </a:gridCol>
                <a:gridCol w="5711404">
                  <a:extLst>
                    <a:ext uri="{9D8B030D-6E8A-4147-A177-3AD203B41FA5}">
                      <a16:colId xmlns:a16="http://schemas.microsoft.com/office/drawing/2014/main" val="20001"/>
                    </a:ext>
                  </a:extLst>
                </a:gridCol>
              </a:tblGrid>
              <a:tr h="38100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fr-CA" sz="2400" b="1" i="0" u="none" strike="noStrike" cap="none" normalizeH="0" baseline="0" dirty="0">
                          <a:ln>
                            <a:noFill/>
                          </a:ln>
                          <a:solidFill>
                            <a:schemeClr val="tx1"/>
                          </a:solidFill>
                          <a:effectLst/>
                          <a:latin typeface="Arial" charset="0"/>
                          <a:cs typeface="Arial" charset="0"/>
                        </a:rPr>
                        <a:t>Notre Père qui es aux cieux, Que Ton Nom soit sanctifié.  Que Ton règne vienne.  Que Ta volonté soit faite sur la terre comme au ciel.  Donne-nous aujourd’hui notre pain de ce jour; pardonne-nous nos offenses, comme nous pardonnons aussi à ceux qui nous ont offensés; ne nous soumets pas à la tentation, mais délivre-nous du mal, par Jésus Christ, Notre Seigneur, car c’est à Toi qu’appartiennent le règne, la puissance et la gloire dans les siècles des siècles. </a:t>
                      </a:r>
                      <a:r>
                        <a:rPr kumimoji="0" lang="en-US" sz="2400" b="1" i="0" u="none" strike="noStrike" cap="none" normalizeH="0" baseline="0" dirty="0">
                          <a:ln>
                            <a:noFill/>
                          </a:ln>
                          <a:solidFill>
                            <a:schemeClr val="tx1"/>
                          </a:solidFill>
                          <a:effectLst/>
                          <a:latin typeface="Arial" charset="0"/>
                          <a:cs typeface="Arial" charset="0"/>
                        </a:rPr>
                        <a:t>Amen.</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zh-CN" sz="3600" b="1" i="0" u="none" strike="noStrike" cap="none" normalizeH="0" baseline="0" dirty="0">
                          <a:ln>
                            <a:noFill/>
                          </a:ln>
                          <a:solidFill>
                            <a:schemeClr val="tx1"/>
                          </a:solidFill>
                          <a:effectLst/>
                          <a:latin typeface="Arial" charset="0"/>
                          <a:cs typeface="Arial" charset="0"/>
                        </a:rPr>
                        <a:t>أبانا الذي في السموات ليتقدس اسمك، ليأتي ملكوتك، لتكن مشيئتك، كما في السماء كذلك على الأرض خبزنا الذي للغد، أعطنا اليوم وأغفر لنا ذنوبنا، كما نغفر نحن أيضا للمذنبين </a:t>
                      </a:r>
                      <a:r>
                        <a:rPr kumimoji="0" lang="ar-SA" altLang="zh-CN" sz="3600" b="1" i="0" u="none" strike="noStrike" cap="none" normalizeH="0" baseline="0" dirty="0" err="1">
                          <a:ln>
                            <a:noFill/>
                          </a:ln>
                          <a:solidFill>
                            <a:schemeClr val="tx1"/>
                          </a:solidFill>
                          <a:effectLst/>
                          <a:latin typeface="Arial" charset="0"/>
                          <a:cs typeface="Arial" charset="0"/>
                        </a:rPr>
                        <a:t>الينا</a:t>
                      </a:r>
                      <a:r>
                        <a:rPr kumimoji="0" lang="ar-SA" altLang="zh-CN" sz="3600" b="1" i="0" u="none" strike="noStrike" cap="none" normalizeH="0" baseline="0" dirty="0">
                          <a:ln>
                            <a:noFill/>
                          </a:ln>
                          <a:solidFill>
                            <a:schemeClr val="tx1"/>
                          </a:solidFill>
                          <a:effectLst/>
                          <a:latin typeface="Arial" charset="0"/>
                          <a:cs typeface="Arial" charset="0"/>
                        </a:rPr>
                        <a:t>، ولا تدخلنا في تجربة، لكن نجنا من الشرير بالمسيح يسوع ربنا لأن لك الملك والقوة والمجد </a:t>
                      </a:r>
                      <a:r>
                        <a:rPr kumimoji="0" lang="ar-SA" altLang="zh-CN" sz="3600" b="1" i="0" u="none" strike="noStrike" cap="none" normalizeH="0" baseline="0" dirty="0" err="1">
                          <a:ln>
                            <a:noFill/>
                          </a:ln>
                          <a:solidFill>
                            <a:schemeClr val="tx1"/>
                          </a:solidFill>
                          <a:effectLst/>
                          <a:latin typeface="Arial" charset="0"/>
                          <a:cs typeface="Arial" charset="0"/>
                        </a:rPr>
                        <a:t>الى</a:t>
                      </a:r>
                      <a:r>
                        <a:rPr kumimoji="0" lang="ar-SA" altLang="zh-CN" sz="3600" b="1" i="0" u="none" strike="noStrike" cap="none" normalizeH="0" baseline="0" dirty="0">
                          <a:ln>
                            <a:noFill/>
                          </a:ln>
                          <a:solidFill>
                            <a:schemeClr val="tx1"/>
                          </a:solidFill>
                          <a:effectLst/>
                          <a:latin typeface="Arial" charset="0"/>
                          <a:cs typeface="Arial" charset="0"/>
                        </a:rPr>
                        <a:t> الأبد آمين</a:t>
                      </a:r>
                      <a:r>
                        <a:rPr kumimoji="0" lang="ar-EG" altLang="zh-CN" sz="3600" b="1" i="0" u="none" strike="noStrike" cap="none" normalizeH="0" baseline="0" dirty="0">
                          <a:ln>
                            <a:noFill/>
                          </a:ln>
                          <a:solidFill>
                            <a:schemeClr val="tx1"/>
                          </a:solidFill>
                          <a:effectLst/>
                          <a:latin typeface="Arial" charset="0"/>
                          <a:cs typeface="Arial" charset="0"/>
                        </a:rPr>
                        <a:t>.</a:t>
                      </a:r>
                      <a:endParaRPr kumimoji="0" lang="en-CA" sz="3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Arial" charset="0"/>
                        <a:cs typeface="Arial"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19356441"/>
      </p:ext>
    </p:extLst>
  </p:cSld>
  <p:clrMapOvr>
    <a:masterClrMapping/>
  </p:clrMapOvr>
  <p:transition/>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7368" y="2548845"/>
            <a:ext cx="11377264" cy="677108"/>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Lecture de l’apocalypse - </a:t>
            </a:r>
            <a:r>
              <a:rPr lang="ar-SA" sz="3800" b="1" dirty="0">
                <a:solidFill>
                  <a:srgbClr val="C00000"/>
                </a:solidFill>
              </a:rPr>
              <a:t>قراءة سفر الرؤيا</a:t>
            </a:r>
            <a:endParaRPr lang="fr-FR"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787313202"/>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623392" y="638726"/>
            <a:ext cx="10873208" cy="3077725"/>
          </a:xfrm>
          <a:prstGeom prst="rect">
            <a:avLst/>
          </a:prstGeom>
          <a:noFill/>
          <a:ln>
            <a:noFill/>
          </a:ln>
        </p:spPr>
        <p:txBody>
          <a:bodyPr spcFirstLastPara="1" wrap="square" lIns="91425" tIns="45700" rIns="91425" bIns="45700" anchor="t" anchorCtr="0">
            <a:spAutoFit/>
          </a:bodyPr>
          <a:lstStyle/>
          <a:p>
            <a:pPr lvl="0" algn="just">
              <a:buClr>
                <a:srgbClr val="FFFFFF"/>
              </a:buClr>
              <a:buSzPts val="4000"/>
            </a:pPr>
            <a:r>
              <a:rPr lang="en-US" sz="3600" b="1" dirty="0">
                <a:latin typeface="Avva_Marcos" panose="04020500000000000000" pitchFamily="82" charset="0"/>
              </a:rPr>
              <a:t>T</a:t>
            </a:r>
            <a:r>
              <a:rPr lang="fr-FR" sz="3600" b="1" dirty="0" err="1">
                <a:latin typeface="Athanasius" pitchFamily="2" charset="0"/>
              </a:rPr>
              <a:t>en`ouw</a:t>
            </a:r>
            <a:r>
              <a:rPr lang="fr-FR" sz="3600" b="1" dirty="0">
                <a:latin typeface="Athanasius" pitchFamily="2" charset="0"/>
              </a:rPr>
              <a:t>]t `m`</a:t>
            </a:r>
            <a:r>
              <a:rPr lang="fr-FR" sz="3600" b="1" dirty="0" err="1">
                <a:latin typeface="Athanasius" pitchFamily="2" charset="0"/>
              </a:rPr>
              <a:t>Viwt</a:t>
            </a:r>
            <a:r>
              <a:rPr lang="fr-FR" sz="3600" b="1" dirty="0">
                <a:latin typeface="Athanasius" pitchFamily="2" charset="0"/>
              </a:rPr>
              <a:t> `</a:t>
            </a:r>
            <a:r>
              <a:rPr lang="fr-FR" sz="3600" b="1" dirty="0" err="1">
                <a:latin typeface="Athanasius" pitchFamily="2" charset="0"/>
              </a:rPr>
              <a:t>ènte</a:t>
            </a:r>
            <a:r>
              <a:rPr lang="fr-FR" sz="3600" b="1" dirty="0">
                <a:latin typeface="Athanasius" pitchFamily="2" charset="0"/>
              </a:rPr>
              <a:t> </a:t>
            </a:r>
            <a:r>
              <a:rPr lang="fr-FR" sz="3600" b="1" dirty="0" err="1">
                <a:latin typeface="Athanasius" pitchFamily="2" charset="0"/>
              </a:rPr>
              <a:t>pi`ouwini</a:t>
            </a:r>
            <a:r>
              <a:rPr lang="fr-FR" sz="3600" b="1" dirty="0">
                <a:latin typeface="Athanasius" pitchFamily="2" charset="0"/>
              </a:rPr>
              <a:t> &gt; nem </a:t>
            </a:r>
            <a:r>
              <a:rPr lang="fr-FR" sz="3600" b="1" dirty="0" err="1">
                <a:latin typeface="Athanasius" pitchFamily="2" charset="0"/>
              </a:rPr>
              <a:t>Pef</a:t>
            </a:r>
            <a:r>
              <a:rPr lang="fr-FR" sz="3600" b="1" dirty="0">
                <a:latin typeface="Athanasius" pitchFamily="2" charset="0"/>
              </a:rPr>
              <a:t>]</a:t>
            </a:r>
            <a:r>
              <a:rPr lang="fr-FR" sz="3600" b="1" dirty="0" err="1">
                <a:latin typeface="Athanasius" pitchFamily="2" charset="0"/>
              </a:rPr>
              <a:t>hri</a:t>
            </a:r>
            <a:r>
              <a:rPr lang="fr-FR" sz="3600" b="1" dirty="0">
                <a:latin typeface="Athanasius" pitchFamily="2" charset="0"/>
              </a:rPr>
              <a:t> `</a:t>
            </a:r>
            <a:r>
              <a:rPr lang="fr-FR" sz="3600" b="1" dirty="0" err="1">
                <a:latin typeface="Athanasius" pitchFamily="2" charset="0"/>
              </a:rPr>
              <a:t>mmonogenhc</a:t>
            </a:r>
            <a:r>
              <a:rPr lang="fr-FR" sz="3600" b="1" dirty="0">
                <a:latin typeface="Athanasius" pitchFamily="2" charset="0"/>
              </a:rPr>
              <a:t> &gt; nem </a:t>
            </a:r>
            <a:r>
              <a:rPr lang="fr-FR" sz="3600" b="1" dirty="0" err="1">
                <a:latin typeface="Athanasius" pitchFamily="2" charset="0"/>
              </a:rPr>
              <a:t>Pi`pneuma</a:t>
            </a:r>
            <a:r>
              <a:rPr lang="fr-FR" sz="3600" b="1" dirty="0">
                <a:latin typeface="Athanasius" pitchFamily="2" charset="0"/>
              </a:rPr>
              <a:t> `</a:t>
            </a:r>
            <a:r>
              <a:rPr lang="fr-FR" sz="3600" b="1" dirty="0" err="1">
                <a:latin typeface="Athanasius" pitchFamily="2" charset="0"/>
              </a:rPr>
              <a:t>mParaklhton</a:t>
            </a:r>
            <a:r>
              <a:rPr lang="fr-FR" sz="3600" b="1" dirty="0">
                <a:latin typeface="Athanasius" pitchFamily="2" charset="0"/>
              </a:rPr>
              <a:t> &gt; `</a:t>
            </a:r>
            <a:r>
              <a:rPr lang="fr-FR" sz="3600" b="1" dirty="0" err="1">
                <a:latin typeface="Athanasius" pitchFamily="2" charset="0"/>
              </a:rPr>
              <a:t>T;riac</a:t>
            </a:r>
            <a:r>
              <a:rPr lang="fr-FR" sz="3600" b="1" dirty="0">
                <a:latin typeface="Athanasius" pitchFamily="2" charset="0"/>
              </a:rPr>
              <a:t> `</a:t>
            </a:r>
            <a:r>
              <a:rPr lang="fr-FR" sz="3600" b="1" dirty="0" err="1">
                <a:latin typeface="Athanasius" pitchFamily="2" charset="0"/>
              </a:rPr>
              <a:t>nomooucioc</a:t>
            </a:r>
            <a:r>
              <a:rPr lang="fr-FR" sz="3600" b="1" dirty="0">
                <a:latin typeface="Athanasius" pitchFamily="2" charset="0"/>
              </a:rPr>
              <a:t>. </a:t>
            </a:r>
          </a:p>
          <a:p>
            <a:pPr lvl="0" algn="just">
              <a:buClr>
                <a:srgbClr val="FFFFFF"/>
              </a:buClr>
              <a:buSzPts val="4000"/>
            </a:pPr>
            <a:endParaRPr lang="fr-FR" sz="1000" b="1" dirty="0">
              <a:latin typeface="Athanasius" pitchFamily="2" charset="0"/>
            </a:endParaRPr>
          </a:p>
          <a:p>
            <a:pPr lvl="0" algn="just">
              <a:buClr>
                <a:srgbClr val="FFFFFF"/>
              </a:buClr>
              <a:buSzPts val="4000"/>
            </a:pPr>
            <a:r>
              <a:rPr lang="fr-FR" sz="3600" b="1" dirty="0">
                <a:latin typeface="Athanasius" pitchFamily="2" charset="0"/>
              </a:rPr>
              <a:t>Ere </a:t>
            </a:r>
            <a:r>
              <a:rPr lang="fr-FR" sz="3600" b="1" dirty="0" err="1">
                <a:latin typeface="Athanasius" pitchFamily="2" charset="0"/>
              </a:rPr>
              <a:t>pi`cmou</a:t>
            </a:r>
            <a:r>
              <a:rPr lang="fr-FR" sz="3600" b="1" dirty="0">
                <a:latin typeface="Athanasius" pitchFamily="2" charset="0"/>
              </a:rPr>
              <a:t> `</a:t>
            </a:r>
            <a:r>
              <a:rPr lang="fr-FR" sz="3600" b="1" dirty="0" err="1">
                <a:latin typeface="Athanasius" pitchFamily="2" charset="0"/>
              </a:rPr>
              <a:t>nte</a:t>
            </a:r>
            <a:r>
              <a:rPr lang="fr-FR" sz="3600" b="1" dirty="0">
                <a:latin typeface="Athanasius" pitchFamily="2" charset="0"/>
              </a:rPr>
              <a:t> </a:t>
            </a:r>
            <a:r>
              <a:rPr lang="fr-FR" sz="3600" b="1" dirty="0" err="1">
                <a:latin typeface="Athanasius" pitchFamily="2" charset="0"/>
              </a:rPr>
              <a:t>piqeologoc</a:t>
            </a:r>
            <a:r>
              <a:rPr lang="fr-FR" sz="3600" b="1" dirty="0">
                <a:latin typeface="Athanasius" pitchFamily="2" charset="0"/>
              </a:rPr>
              <a:t> &gt;  `</a:t>
            </a:r>
            <a:r>
              <a:rPr lang="fr-FR" sz="3600" b="1" dirty="0" err="1">
                <a:latin typeface="Athanasius" pitchFamily="2" charset="0"/>
              </a:rPr>
              <a:t>neuaggelicthc</a:t>
            </a:r>
            <a:r>
              <a:rPr lang="fr-FR" sz="3600" b="1" dirty="0">
                <a:latin typeface="Athanasius" pitchFamily="2" charset="0"/>
              </a:rPr>
              <a:t> </a:t>
            </a:r>
            <a:r>
              <a:rPr lang="fr-FR" sz="3600" b="1" dirty="0" err="1">
                <a:latin typeface="Athanasius" pitchFamily="2" charset="0"/>
              </a:rPr>
              <a:t>Iwannhc</a:t>
            </a:r>
            <a:r>
              <a:rPr lang="fr-FR" sz="3600" b="1" dirty="0">
                <a:latin typeface="Athanasius" pitchFamily="2" charset="0"/>
              </a:rPr>
              <a:t> </a:t>
            </a:r>
            <a:r>
              <a:rPr lang="fr-FR" sz="3600" b="1" dirty="0" err="1">
                <a:latin typeface="Athanasius" pitchFamily="2" charset="0"/>
              </a:rPr>
              <a:t>piparqenoc</a:t>
            </a:r>
            <a:r>
              <a:rPr lang="fr-FR" sz="3600" b="1" dirty="0">
                <a:latin typeface="Athanasius" pitchFamily="2" charset="0"/>
              </a:rPr>
              <a:t> &gt;  `</a:t>
            </a:r>
            <a:r>
              <a:rPr lang="fr-FR" sz="3600" b="1" dirty="0" err="1">
                <a:latin typeface="Athanasius" pitchFamily="2" charset="0"/>
              </a:rPr>
              <a:t>ef`e`i</a:t>
            </a:r>
            <a:r>
              <a:rPr lang="fr-FR" sz="3600" b="1" dirty="0">
                <a:latin typeface="Athanasius" pitchFamily="2" charset="0"/>
              </a:rPr>
              <a:t> `e`\</a:t>
            </a:r>
            <a:r>
              <a:rPr lang="fr-FR" sz="3600" b="1" dirty="0" err="1">
                <a:latin typeface="Athanasius" pitchFamily="2" charset="0"/>
              </a:rPr>
              <a:t>rhi</a:t>
            </a:r>
            <a:r>
              <a:rPr lang="fr-FR" sz="3600" b="1" dirty="0">
                <a:latin typeface="Athanasius" pitchFamily="2" charset="0"/>
              </a:rPr>
              <a:t> `</a:t>
            </a:r>
            <a:r>
              <a:rPr lang="fr-FR" sz="3600" b="1" dirty="0" err="1">
                <a:latin typeface="Athanasius" pitchFamily="2" charset="0"/>
              </a:rPr>
              <a:t>ejen</a:t>
            </a:r>
            <a:r>
              <a:rPr lang="fr-FR" sz="3600" b="1" dirty="0">
                <a:latin typeface="Athanasius" pitchFamily="2" charset="0"/>
              </a:rPr>
              <a:t> </a:t>
            </a:r>
            <a:r>
              <a:rPr lang="fr-FR" sz="3600" b="1" dirty="0" err="1">
                <a:latin typeface="Athanasius" pitchFamily="2" charset="0"/>
              </a:rPr>
              <a:t>pailaoc</a:t>
            </a:r>
            <a:r>
              <a:rPr lang="fr-FR" sz="3600" b="1" dirty="0">
                <a:latin typeface="Athanasius" pitchFamily="2" charset="0"/>
              </a:rPr>
              <a:t> </a:t>
            </a:r>
            <a:r>
              <a:rPr lang="fr-FR" sz="3600" b="1" dirty="0" err="1">
                <a:latin typeface="Athanasius" pitchFamily="2" charset="0"/>
              </a:rPr>
              <a:t>ajoc</a:t>
            </a:r>
            <a:r>
              <a:rPr lang="fr-FR" sz="3600" b="1" dirty="0">
                <a:latin typeface="Athanasius" pitchFamily="2" charset="0"/>
              </a:rPr>
              <a:t> </a:t>
            </a:r>
            <a:r>
              <a:rPr lang="fr-FR" sz="3600" b="1" dirty="0" err="1">
                <a:latin typeface="Athanasius" pitchFamily="2" charset="0"/>
              </a:rPr>
              <a:t>throu</a:t>
            </a:r>
            <a:r>
              <a:rPr lang="fr-FR" sz="3600" b="1" dirty="0">
                <a:latin typeface="Athanasius" pitchFamily="2" charset="0"/>
              </a:rPr>
              <a:t> &gt;  je </a:t>
            </a:r>
            <a:r>
              <a:rPr lang="fr-FR" sz="3600" b="1" dirty="0" err="1">
                <a:latin typeface="Athanasius" pitchFamily="2" charset="0"/>
              </a:rPr>
              <a:t>amhn</a:t>
            </a:r>
            <a:r>
              <a:rPr lang="fr-FR" sz="3600" b="1" dirty="0">
                <a:latin typeface="Athanasius" pitchFamily="2" charset="0"/>
              </a:rPr>
              <a:t> </a:t>
            </a:r>
            <a:r>
              <a:rPr lang="fr-FR" sz="3600" b="1" dirty="0" err="1">
                <a:latin typeface="Athanasius" pitchFamily="2" charset="0"/>
              </a:rPr>
              <a:t>ec`e</a:t>
            </a:r>
            <a:r>
              <a:rPr lang="fr-FR" sz="3600" b="1" dirty="0">
                <a:latin typeface="Athanasius" pitchFamily="2" charset="0"/>
              </a:rPr>
              <a:t>]</a:t>
            </a:r>
            <a:r>
              <a:rPr lang="fr-FR" sz="3600" b="1" dirty="0" err="1">
                <a:latin typeface="Athanasius" pitchFamily="2" charset="0"/>
              </a:rPr>
              <a:t>wpi</a:t>
            </a:r>
            <a:r>
              <a:rPr lang="fr-FR" sz="3600" b="1" dirty="0">
                <a:latin typeface="Athanasius" pitchFamily="2" charset="0"/>
              </a:rPr>
              <a:t>.</a:t>
            </a:r>
            <a:endParaRPr sz="3600" b="1" dirty="0">
              <a:latin typeface="Athanasius" pitchFamily="2" charset="0"/>
            </a:endParaRPr>
          </a:p>
        </p:txBody>
      </p:sp>
      <p:sp>
        <p:nvSpPr>
          <p:cNvPr id="16" name="Google Shape;1404;p212"/>
          <p:cNvSpPr txBox="1"/>
          <p:nvPr/>
        </p:nvSpPr>
        <p:spPr>
          <a:xfrm>
            <a:off x="407368" y="3887217"/>
            <a:ext cx="5760640" cy="2462172"/>
          </a:xfrm>
          <a:prstGeom prst="rect">
            <a:avLst/>
          </a:prstGeom>
          <a:noFill/>
          <a:ln>
            <a:noFill/>
          </a:ln>
        </p:spPr>
        <p:txBody>
          <a:bodyPr spcFirstLastPara="1" wrap="square" lIns="91425" tIns="45700" rIns="91425" bIns="45700" anchor="t" anchorCtr="0">
            <a:spAutoFit/>
          </a:bodyPr>
          <a:lstStyle/>
          <a:p>
            <a:pPr lvl="0" algn="just">
              <a:buClr>
                <a:srgbClr val="FFFFFF"/>
              </a:buClr>
              <a:buSzPts val="4000"/>
            </a:pPr>
            <a:r>
              <a:rPr lang="fr-FR" sz="2200" b="1" dirty="0"/>
              <a:t>Nous nous prosternons devant le Père de la Lumière, Son Fils unique et l'Esprit paraclet : Trinité consubstantielle. </a:t>
            </a:r>
          </a:p>
          <a:p>
            <a:pPr lvl="0" algn="just">
              <a:buClr>
                <a:srgbClr val="FFFFFF"/>
              </a:buClr>
              <a:buSzPts val="4000"/>
            </a:pPr>
            <a:endParaRPr lang="fr-FR" sz="2200" b="1" dirty="0"/>
          </a:p>
          <a:p>
            <a:pPr lvl="0" algn="just">
              <a:buClr>
                <a:srgbClr val="FFFFFF"/>
              </a:buClr>
              <a:buSzPts val="4000"/>
            </a:pPr>
            <a:r>
              <a:rPr lang="fr-FR" sz="2200" b="1" dirty="0"/>
              <a:t>Que la bénédiction du théologien, l'évangéliste Jean le chaste, vienne et repose sur cette assemblée. Dites tous : amen, ainsi soit-il.</a:t>
            </a:r>
            <a:endParaRPr sz="2200" b="1" i="1" dirty="0"/>
          </a:p>
        </p:txBody>
      </p:sp>
      <p:sp>
        <p:nvSpPr>
          <p:cNvPr id="5" name="Rectangle 4"/>
          <p:cNvSpPr/>
          <p:nvPr/>
        </p:nvSpPr>
        <p:spPr>
          <a:xfrm>
            <a:off x="6528048" y="3838396"/>
            <a:ext cx="5119863" cy="2862322"/>
          </a:xfrm>
          <a:prstGeom prst="rect">
            <a:avLst/>
          </a:prstGeom>
        </p:spPr>
        <p:txBody>
          <a:bodyPr wrap="square">
            <a:spAutoFit/>
          </a:bodyPr>
          <a:lstStyle/>
          <a:p>
            <a:pPr algn="just" rtl="1"/>
            <a:r>
              <a:rPr lang="ar-SA" sz="2900" b="1" dirty="0"/>
              <a:t>نسجد لآب النور، </a:t>
            </a:r>
            <a:r>
              <a:rPr lang="ar-SA" sz="2900" b="1" dirty="0" err="1"/>
              <a:t>وإبنه</a:t>
            </a:r>
            <a:r>
              <a:rPr lang="ar-SA" sz="2900" b="1" dirty="0"/>
              <a:t> الوحيد، والروح المعزي، الثالوث المساوي.</a:t>
            </a:r>
            <a:r>
              <a:rPr lang="fr-FR" sz="2900" b="1" dirty="0"/>
              <a:t> </a:t>
            </a:r>
          </a:p>
          <a:p>
            <a:pPr algn="just" rtl="1"/>
            <a:endParaRPr lang="fr-FR" sz="3000" b="1" dirty="0"/>
          </a:p>
          <a:p>
            <a:pPr algn="just" rtl="1"/>
            <a:r>
              <a:rPr lang="ar-SA" sz="2900" b="1" dirty="0"/>
              <a:t>بركة اللاهوتي الإنجيلي يوحنا البتول تأتي وتحل على هذا الشعب كله، قولوا جميعكم آمين يكون.</a:t>
            </a:r>
            <a:endParaRPr lang="fr-FR" sz="2900" b="1" dirty="0"/>
          </a:p>
        </p:txBody>
      </p:sp>
    </p:spTree>
    <p:extLst>
      <p:ext uri="{BB962C8B-B14F-4D97-AF65-F5344CB8AC3E}">
        <p14:creationId xmlns:p14="http://schemas.microsoft.com/office/powerpoint/2010/main" val="743425396"/>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Lecture de l'Apocalypse</a:t>
            </a:r>
          </a:p>
          <a:p>
            <a:pPr marL="0" indent="0" algn="ctr">
              <a:buNone/>
            </a:pPr>
            <a:r>
              <a:rPr lang="fr-FR" sz="2800" b="1" i="1" dirty="0">
                <a:solidFill>
                  <a:srgbClr val="C00000"/>
                </a:solidFill>
              </a:rPr>
              <a:t>Chapitre 1</a:t>
            </a:r>
          </a:p>
          <a:p>
            <a:pPr marL="0" indent="0" algn="just">
              <a:buNone/>
            </a:pPr>
            <a:r>
              <a:rPr lang="fr-FR" sz="2800" b="1" dirty="0"/>
              <a:t>Apocalypse (ou Révélation) de Jésus Christ, à qui Dieu l'a confiée pour montrer à ses serviteurs, les fidèles, ce qui doit arriver bientôt. Il l'a fait connaître à son serviteur Jean, en lui envoyant son Ange. 2 Jean atteste comme parole de Dieu et témoignage de Jésus Christ tout ce qu'il a vu. 3 Heureux celui qui lit, heureux ceux qui écoutent les paroles de cette prophétie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fontAlgn="base">
              <a:spcBef>
                <a:spcPct val="20000"/>
              </a:spcBef>
              <a:spcAft>
                <a:spcPct val="0"/>
              </a:spcAft>
              <a:defRPr/>
            </a:pPr>
            <a:r>
              <a:rPr lang="ar-SA" sz="2800" b="1" i="1" dirty="0">
                <a:solidFill>
                  <a:srgbClr val="C00000"/>
                </a:solidFill>
              </a:rPr>
              <a:t>قراءة سفر الرؤيا</a:t>
            </a:r>
            <a:endParaRPr lang="fr-FR" sz="2800" b="1" i="1" dirty="0">
              <a:solidFill>
                <a:srgbClr val="C00000"/>
              </a:solidFill>
            </a:endParaRPr>
          </a:p>
          <a:p>
            <a:pPr algn="ctr" fontAlgn="base">
              <a:spcBef>
                <a:spcPct val="20000"/>
              </a:spcBef>
              <a:spcAft>
                <a:spcPct val="0"/>
              </a:spcAft>
              <a:defRPr/>
            </a:pPr>
            <a:r>
              <a:rPr lang="ar-SA" sz="2800" b="1" i="1" dirty="0">
                <a:solidFill>
                  <a:srgbClr val="C00000"/>
                </a:solidFill>
              </a:rPr>
              <a:t>الإصحاح الأول</a:t>
            </a:r>
            <a:endParaRPr lang="ar-EG" altLang="fr-FR" sz="2800" b="1" i="1" dirty="0">
              <a:solidFill>
                <a:srgbClr val="C00000"/>
              </a:solidFill>
            </a:endParaRPr>
          </a:p>
          <a:p>
            <a:pPr lvl="0" algn="just" rtl="1" fontAlgn="base">
              <a:spcBef>
                <a:spcPct val="20000"/>
              </a:spcBef>
              <a:spcAft>
                <a:spcPct val="0"/>
              </a:spcAft>
              <a:defRPr/>
            </a:pPr>
            <a:r>
              <a:rPr lang="ar-SA" sz="4000" b="1" baseline="30000" dirty="0">
                <a:latin typeface="Times New Roman" panose="02020603050405020304" pitchFamily="18" charset="0"/>
                <a:cs typeface="Times New Roman" panose="02020603050405020304" pitchFamily="18" charset="0"/>
              </a:rPr>
              <a:t>١</a:t>
            </a:r>
            <a:r>
              <a:rPr lang="ar-SA" sz="4000" b="1" dirty="0">
                <a:latin typeface="Times New Roman" panose="02020603050405020304" pitchFamily="18" charset="0"/>
                <a:cs typeface="Times New Roman" panose="02020603050405020304" pitchFamily="18" charset="0"/>
              </a:rPr>
              <a:t> إِعْلاَنُ يَسُوعَ الْمَسِيحِ، الَّذِي أَعْطَاهُ إِيَّاهُ اللهُ، لِيُرِيَ عَبِيدَهُ مَا لاَ بُدَّ أَنْ يَكُونَ عَنْ قَرِيبٍ، وَبَيَّنَهُ مُرْسِلاً بِيَدِ مَلاَكِهِ لِعَبْدِهِ يُوحَنَّا، </a:t>
            </a:r>
            <a:r>
              <a:rPr lang="ar-SA" sz="4000" b="1" baseline="30000" dirty="0">
                <a:latin typeface="Times New Roman" panose="02020603050405020304" pitchFamily="18" charset="0"/>
                <a:cs typeface="Times New Roman" panose="02020603050405020304" pitchFamily="18" charset="0"/>
              </a:rPr>
              <a:t>٢</a:t>
            </a:r>
            <a:r>
              <a:rPr lang="ar-SA" sz="4000" b="1" dirty="0">
                <a:latin typeface="Times New Roman" panose="02020603050405020304" pitchFamily="18" charset="0"/>
                <a:cs typeface="Times New Roman" panose="02020603050405020304" pitchFamily="18" charset="0"/>
              </a:rPr>
              <a:t> الَّذِي شَهِدَ بِكَلِمَةِ اللهِ وَبِشَهَادَةِ يَسُوعَ الْمَسِيحِ بِكُلِّ مَا رَآهُ </a:t>
            </a:r>
            <a:r>
              <a:rPr lang="ar-SA" sz="4000" b="1" baseline="30000" dirty="0">
                <a:latin typeface="Times New Roman" panose="02020603050405020304" pitchFamily="18" charset="0"/>
                <a:cs typeface="Times New Roman" panose="02020603050405020304" pitchFamily="18" charset="0"/>
              </a:rPr>
              <a:t>٣</a:t>
            </a:r>
            <a:r>
              <a:rPr lang="ar-SA" sz="4000" b="1" dirty="0">
                <a:latin typeface="Times New Roman" panose="02020603050405020304" pitchFamily="18" charset="0"/>
                <a:cs typeface="Times New Roman" panose="02020603050405020304" pitchFamily="18" charset="0"/>
              </a:rPr>
              <a:t> طُوبَى لِلَّذِي يَقْرَأُ وَلِلَّذِينَ يَسْمَعُونَ أَقْوَالَ النُّبُوَّةِ،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857205"/>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gardent fidèlement son contenu, car le temps est proche. </a:t>
            </a:r>
          </a:p>
          <a:p>
            <a:pPr marL="0" indent="0" algn="just">
              <a:buNone/>
            </a:pPr>
            <a:endParaRPr lang="fr-FR" sz="2800" b="1" dirty="0"/>
          </a:p>
          <a:p>
            <a:pPr marL="0" indent="0" algn="just">
              <a:buNone/>
            </a:pPr>
            <a:r>
              <a:rPr lang="fr-FR" sz="2400" b="1" i="1" dirty="0">
                <a:solidFill>
                  <a:srgbClr val="C00000"/>
                </a:solidFill>
              </a:rPr>
              <a:t>Messages envoyés aux 7 Églises de l'Asie. </a:t>
            </a:r>
          </a:p>
          <a:p>
            <a:pPr marL="0" indent="0" algn="just">
              <a:buNone/>
            </a:pPr>
            <a:r>
              <a:rPr lang="fr-FR" sz="2800" b="1" dirty="0"/>
              <a:t>4 Moi, Jean, je m'adresse aux sept Églises qui sont en Asie mineure. Que la grâce et la paix vous soient données, de la part de Celui qui est, qui était et qui vient, de la part des sept esprits qui sont devant son trône, 5 de la part de Jésus Christ, le témoin fidèle, le premier-né d'entre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7"/>
            <a:ext cx="5472608" cy="5798393"/>
          </a:xfrm>
          <a:prstGeom prst="rect">
            <a:avLst/>
          </a:prstGeom>
        </p:spPr>
        <p:txBody>
          <a:bodyPr wrap="square">
            <a:normAutofit lnSpcReduction="10000"/>
          </a:bodyPr>
          <a:lstStyle/>
          <a:p>
            <a:pPr algn="just" rtl="1"/>
            <a:r>
              <a:rPr lang="ar-SA" sz="4000" b="1" dirty="0"/>
              <a:t>وَيَحْفَظُونَ مَا هُوَ مَكْتُوبٌ فِيهَا، لأَنَّ الْوَقْتَ قَرِيبٌ.</a:t>
            </a:r>
            <a:endParaRPr lang="fr-FR" sz="4000" b="1" dirty="0"/>
          </a:p>
          <a:p>
            <a:pPr algn="just" rtl="1"/>
            <a:endParaRPr lang="fr-FR" sz="4000" b="1" dirty="0"/>
          </a:p>
          <a:p>
            <a:pPr algn="ctr" rtl="1"/>
            <a:r>
              <a:rPr lang="ar-AE" sz="3600" b="1" i="1" dirty="0">
                <a:solidFill>
                  <a:srgbClr val="C00000"/>
                </a:solidFill>
              </a:rPr>
              <a:t>تحية إلى الكنائس السبع</a:t>
            </a:r>
            <a:endParaRPr lang="fr-FR" sz="3600" b="1" i="1" dirty="0">
              <a:solidFill>
                <a:srgbClr val="C00000"/>
              </a:solidFill>
            </a:endParaRPr>
          </a:p>
          <a:p>
            <a:pPr algn="just"/>
            <a:r>
              <a:rPr lang="ar-SA" sz="4000" b="1" baseline="30000" dirty="0"/>
              <a:t>٤</a:t>
            </a:r>
            <a:r>
              <a:rPr lang="ar-SA" sz="4000" b="1" dirty="0"/>
              <a:t> يُوحَنَّا، إِلَى السَّبْعِ الْكَنَائِسِ الَّتِي فِي أَسِيَّا: نِعْمَةٌ لَكُمْ وَسَلاَمٌ مِنَ الْكَائِنِ وَالَّذِي كَانَ وَالَّذِي يَأْتِي، وَمِنَ السَّبْعَةِ الأَرْوَاحِ الَّتِي أَمَامَ عَرْشِهِ، </a:t>
            </a:r>
            <a:r>
              <a:rPr lang="ar-SA" sz="4000" b="1" baseline="30000" dirty="0"/>
              <a:t>٥</a:t>
            </a:r>
            <a:r>
              <a:rPr lang="ar-SA" sz="4000" b="1" dirty="0"/>
              <a:t> وَمِنْ يَسُوعَ الْمَسِيحِ الشَّاهِدِ الأَمِينِ، الْبِكْرِ مِنَ</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85188786"/>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d'entre les morts, le souverain des rois de la terre. A lui qui nous aime, qui nous a délivrés de nos péchés par son sang, </a:t>
            </a:r>
            <a:r>
              <a:rPr lang="fr-FR" sz="2800" b="1" baseline="30000" dirty="0"/>
              <a:t>6</a:t>
            </a:r>
            <a:r>
              <a:rPr lang="fr-FR" sz="2800" b="1" dirty="0"/>
              <a:t> qui a fait de nous le royaume et les prêtres de Dieu son Père, à lui gloire et puissance pour les siècles des siècles. Amen. </a:t>
            </a:r>
            <a:r>
              <a:rPr lang="fr-FR" sz="2800" b="1" baseline="30000" dirty="0"/>
              <a:t>7</a:t>
            </a:r>
            <a:r>
              <a:rPr lang="fr-FR" sz="2800" b="1" dirty="0"/>
              <a:t> Voici qu'il vient parmi les nuées, et tous les hommes le verront, même ceux qui l'ont transpercé ; et, en le voyant, toutes les tribus de la terre se lamenteront.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a:r>
              <a:rPr lang="ar-SA" sz="4000" b="1" dirty="0"/>
              <a:t>الأَمْوَاتِ، وَرَئِيسِ مُلُوكِ الأَرْضِ. الَّذِي أَحَبَّنَا، وَقَدْ غَسَّلَنَا مِنْ خَطَايَانَا بِدَمِهِ، </a:t>
            </a:r>
            <a:r>
              <a:rPr lang="ar-SA" sz="4000" b="1" baseline="30000" dirty="0"/>
              <a:t>٦</a:t>
            </a:r>
            <a:r>
              <a:rPr lang="ar-SA" sz="4000" b="1" dirty="0"/>
              <a:t> وَجَعَلَنَا مُلُوكاً وَكَهَنَةً لِلَّهِ أَبِيهِ، لَهُ الْمَجْدُ وَالسُّلْطَانُ إِلَى أَبَدِ الآبِدِينَ. آمِينَ. </a:t>
            </a:r>
            <a:r>
              <a:rPr lang="ar-SA" sz="4000" b="1" baseline="30000" dirty="0"/>
              <a:t>٧</a:t>
            </a:r>
            <a:r>
              <a:rPr lang="ar-SA" sz="4000" b="1" dirty="0"/>
              <a:t> هُوَذَا يَأْتِي مَعَ السَّحَابِ، وَسَتَنْظُرُهُ كُلُّ عَيْنٍ، وَالَّذِينَ طَعَنُوهُ، وَيَنُوحُ عَلَيْهِ جَمِيعُ قَبَائِلِ الأَرْضِ. نَعَمْ آمِينَ. </a:t>
            </a:r>
            <a:r>
              <a:rPr lang="ar-SA" sz="4000" b="1" baseline="30000" dirty="0"/>
              <a:t>٨</a:t>
            </a:r>
            <a:r>
              <a:rPr lang="ar-SA" sz="4000" b="1" dirty="0"/>
              <a:t> أَنَا هُوَ الأَلِفُ وَالْيَاءُ، الْبَدَايَةُ وَالنِّهَايَةُ، يَقُولُ الرَّبُّ الْكَائِنُ وَالَّذِي كَانَ وَالَّذِي يَأْتِي، الْقَادِرُ عَلَى كُلِّ شَيْءٍ.</a:t>
            </a:r>
            <a:endParaRPr lang="fr-FR" sz="4000" b="1" dirty="0"/>
          </a:p>
        </p:txBody>
      </p:sp>
    </p:spTree>
    <p:extLst>
      <p:ext uri="{BB962C8B-B14F-4D97-AF65-F5344CB8AC3E}">
        <p14:creationId xmlns:p14="http://schemas.microsoft.com/office/powerpoint/2010/main" val="3668278848"/>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fontAlgn="base">
              <a:spcAft>
                <a:spcPct val="0"/>
              </a:spcAft>
              <a:buNone/>
              <a:defRPr/>
            </a:pPr>
            <a:r>
              <a:rPr lang="fr-FR" sz="2800" b="1" i="1" dirty="0">
                <a:solidFill>
                  <a:srgbClr val="C00000"/>
                </a:solidFill>
              </a:rPr>
              <a:t>Vision du Fils de l'homme </a:t>
            </a:r>
          </a:p>
          <a:p>
            <a:pPr marL="0" indent="0" algn="just">
              <a:buNone/>
            </a:pPr>
            <a:r>
              <a:rPr lang="fr-FR" sz="2800" b="1" baseline="30000" dirty="0"/>
              <a:t>9</a:t>
            </a:r>
            <a:r>
              <a:rPr lang="fr-FR" sz="2800" b="1" dirty="0"/>
              <a:t> Moi, Jean, votre frère et compagnon dans la persécution, la royauté et l'endurance avec Jésus, je me trouvais dans l'île de Patmos à cause de la parole de Dieu et du témoignage pour Jésus. </a:t>
            </a:r>
            <a:r>
              <a:rPr lang="fr-FR" sz="2800" b="1" baseline="30000" dirty="0"/>
              <a:t>10</a:t>
            </a:r>
            <a:r>
              <a:rPr lang="fr-FR" sz="2800" b="1" dirty="0"/>
              <a:t> C'était le jour du Seigneur ; je fus inspiré par l'Esprit, et j'entendis derrière moi une voix puissante, pareille au son d'une trompette. </a:t>
            </a:r>
            <a:r>
              <a:rPr lang="fr-FR" sz="2800" b="1" baseline="30000" dirty="0"/>
              <a:t>11</a:t>
            </a:r>
            <a:r>
              <a:rPr lang="fr-FR" sz="2800" b="1" dirty="0"/>
              <a:t> Elle disait : Ce que tu vois, écris-le dans un livre et envoie-le aux sept Églises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lvl="0" algn="ctr" rtl="1" fontAlgn="base">
              <a:spcBef>
                <a:spcPct val="20000"/>
              </a:spcBef>
              <a:spcAft>
                <a:spcPct val="0"/>
              </a:spcAft>
              <a:defRPr/>
            </a:pPr>
            <a:r>
              <a:rPr lang="ar-AE" sz="4000" b="1" i="1" dirty="0">
                <a:solidFill>
                  <a:srgbClr val="C00000"/>
                </a:solidFill>
              </a:rPr>
              <a:t>شبه ابن إنسان</a:t>
            </a:r>
            <a:endParaRPr lang="fr-FR" sz="4000" b="1" i="1" baseline="30000" dirty="0">
              <a:solidFill>
                <a:srgbClr val="C00000"/>
              </a:solidFill>
            </a:endParaRPr>
          </a:p>
          <a:p>
            <a:pPr lvl="0" algn="just" rtl="1" fontAlgn="base">
              <a:spcBef>
                <a:spcPct val="20000"/>
              </a:spcBef>
              <a:spcAft>
                <a:spcPct val="0"/>
              </a:spcAft>
              <a:defRPr/>
            </a:pPr>
            <a:r>
              <a:rPr lang="ar-SA" sz="4000" b="1" baseline="30000" dirty="0"/>
              <a:t>٩</a:t>
            </a:r>
            <a:r>
              <a:rPr lang="ar-SA" sz="4000" b="1" dirty="0"/>
              <a:t> أَنَا يُوحَنَّا أَخُوكُمْ وَشَرِيكُكُمْ فِي الضِّيقَةِ وَفِي مَلَكُوتِ يَسُوعَ الْمَسِيحِ وَصَبْرِهِ. كُنْتُ فِي الْجَزِيرَةِ الَّتِي تُدْعَى بَطْمُسَ مِنْ أَجْلِ كَلِمَةِ اللهِ وَمِنْ أَجْلِ شَهَادَةِ يَسُوعَ الْمَسِيحِ. ١٠ كُنْتُ فِي الرُّوحِ فِي يَوْمِ الرَّبِّ، وَسَمِعْتُ وَرَائِي صَوْتاً عَظِيماً كَصَوْتِ بُوقٍ ١١ قَائِلاً: «أَنَا هُوَ الأَلِفُ وَالْيَاءُ. الأَوَّلُ وَالآخِرُ. وَالَّذِي تَرَاهُ اكْتُبْ فِي كِتَابٍ وَأَرْسِلْ إِلَى</a:t>
            </a:r>
            <a:r>
              <a:rPr lang="fr-FR" sz="4000" b="1" dirty="0"/>
              <a:t> </a:t>
            </a:r>
            <a:r>
              <a:rPr lang="ar-SA" sz="4000" b="1" dirty="0"/>
              <a:t>السَّبْعِ الْكَنَائِسِ الَّتِي فِي أَسِيَّا: </a:t>
            </a:r>
            <a:endParaRPr lang="ar-SA" altLang="fr-FR" sz="4000" b="1" dirty="0"/>
          </a:p>
        </p:txBody>
      </p:sp>
    </p:spTree>
    <p:extLst>
      <p:ext uri="{BB962C8B-B14F-4D97-AF65-F5344CB8AC3E}">
        <p14:creationId xmlns:p14="http://schemas.microsoft.com/office/powerpoint/2010/main" val="2229064864"/>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dirty="0"/>
              <a:t>à Éphèse, à Smyrne, à Pergame, à </a:t>
            </a:r>
            <a:r>
              <a:rPr lang="fr-FR" sz="2800" b="1" dirty="0" err="1"/>
              <a:t>Thyatire</a:t>
            </a:r>
            <a:r>
              <a:rPr lang="fr-FR" sz="2800" b="1" dirty="0"/>
              <a:t>, à Sardes, à Philadelphie et à Laodicée. </a:t>
            </a:r>
            <a:r>
              <a:rPr lang="fr-FR" sz="2800" b="1" baseline="30000" dirty="0"/>
              <a:t>12</a:t>
            </a:r>
            <a:r>
              <a:rPr lang="fr-FR" sz="2800" b="1" dirty="0"/>
              <a:t> Je me retournai pour voir qui me parlait. Quand je me fus retourné, je vis sept chandeliers d'or ; </a:t>
            </a:r>
            <a:r>
              <a:rPr lang="fr-FR" sz="2800" b="1" baseline="30000" dirty="0"/>
              <a:t>13</a:t>
            </a:r>
            <a:r>
              <a:rPr lang="fr-FR" sz="2800" b="1" dirty="0"/>
              <a:t> et au milieu d'eux comme un fils d'homme, vêtu d'une longue tunique ; une ceinture d'or lui serrait la poitrine ; </a:t>
            </a:r>
            <a:r>
              <a:rPr lang="fr-FR" sz="2800" b="1" baseline="30000" dirty="0"/>
              <a:t>14</a:t>
            </a:r>
            <a:r>
              <a:rPr lang="fr-FR" sz="2800" b="1" dirty="0"/>
              <a:t> sa tête et ses cheveux blancs étaient comme de la laine blanche, comme la neige, et ses yeux comme une flamme ardente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5000" b="1" baseline="30000" dirty="0"/>
              <a:t>إِلَى أَفَسُسَ، وَإِلَى سِمِيرْنَا، وَإِلَى </a:t>
            </a:r>
            <a:r>
              <a:rPr lang="ar-SA" sz="5000" b="1" baseline="30000" dirty="0" err="1"/>
              <a:t>بَرْغَامُسَ</a:t>
            </a:r>
            <a:r>
              <a:rPr lang="ar-SA" sz="5000" b="1" baseline="30000" dirty="0"/>
              <a:t>، وَإِلَى </a:t>
            </a:r>
            <a:r>
              <a:rPr lang="ar-SA" sz="5000" b="1" baseline="30000" dirty="0" err="1"/>
              <a:t>ثَيَاتِيرَا</a:t>
            </a:r>
            <a:r>
              <a:rPr lang="ar-SA" sz="5000" b="1" baseline="30000" dirty="0"/>
              <a:t>، وَإِلَى </a:t>
            </a:r>
            <a:r>
              <a:rPr lang="ar-SA" sz="5000" b="1" baseline="30000" dirty="0" err="1"/>
              <a:t>سَارْدِسَ</a:t>
            </a:r>
            <a:r>
              <a:rPr lang="ar-SA" sz="5000" b="1" baseline="30000" dirty="0"/>
              <a:t>، وَإِلَى فِيلاَدَلْفِيَا، وَإِلَى </a:t>
            </a:r>
            <a:r>
              <a:rPr lang="ar-SA" sz="5000" b="1" baseline="30000" dirty="0" err="1"/>
              <a:t>لاَوُدِكِيَّةَ</a:t>
            </a:r>
            <a:r>
              <a:rPr lang="ar-SA" sz="5000" b="1" baseline="30000" dirty="0"/>
              <a:t>». ١٢ فَالْتَفَتُّ لأَنْظُرَ الصَّوْتَ الَّذِي تَكَلَّمَ مَعِي. وَلَمَّا الْتَفَتُّ رَأَيْتُ سَبْعَ </a:t>
            </a:r>
            <a:r>
              <a:rPr lang="ar-SA" sz="5000" b="1" baseline="30000" dirty="0" err="1"/>
              <a:t>مَنَايِرَ</a:t>
            </a:r>
            <a:r>
              <a:rPr lang="ar-SA" sz="5000" b="1" baseline="30000" dirty="0"/>
              <a:t> مِنْ ذَهَبٍ، ١٣ وَفِي وَسَطِ السَّبْعِ </a:t>
            </a:r>
            <a:r>
              <a:rPr lang="ar-SA" sz="5000" b="1" baseline="30000" dirty="0" err="1"/>
              <a:t>الْمَنَايِرِ</a:t>
            </a:r>
            <a:r>
              <a:rPr lang="ar-SA" sz="5000" b="1" baseline="30000" dirty="0"/>
              <a:t> شِبْهُ ابْنِ إِنْسَانٍ، مُتَسَرْبِلاً بِثَوْبٍ إِلَى الرِّجْلَيْنِ، </a:t>
            </a:r>
            <a:r>
              <a:rPr lang="ar-SA" sz="5000" b="1" baseline="30000" dirty="0" err="1"/>
              <a:t>وَمُتَمَنْطِقاً</a:t>
            </a:r>
            <a:r>
              <a:rPr lang="ar-SA" sz="5000" b="1" baseline="30000" dirty="0"/>
              <a:t> عِنْدَ ثَدْيَيْهِ بِمِنْطَقَةٍ مِنْ ذَهَبٍ. ١٤ وَأَمَّا رَأْسُهُ وَشَعْرُهُ فَأَبْيَضَانِ كَالصُّوفِ الأَبْيَضِ كَالثَّلْجِ، وَعَيْنَاهُ كَلَهِيبِ نَارٍ.</a:t>
            </a:r>
            <a:endParaRPr lang="ar-SA" altLang="fr-FR" sz="5000" b="1" baseline="30000" dirty="0"/>
          </a:p>
        </p:txBody>
      </p:sp>
    </p:spTree>
    <p:extLst>
      <p:ext uri="{BB962C8B-B14F-4D97-AF65-F5344CB8AC3E}">
        <p14:creationId xmlns:p14="http://schemas.microsoft.com/office/powerpoint/2010/main" val="4259993925"/>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baseline="30000" dirty="0"/>
              <a:t>15</a:t>
            </a:r>
            <a:r>
              <a:rPr lang="fr-FR" sz="2800" b="1" dirty="0"/>
              <a:t> ses pieds ressemblaient à du bronze précieux affiné au creuset, et sa voix était comme la voix des océans ; </a:t>
            </a:r>
            <a:r>
              <a:rPr lang="fr-FR" sz="2800" b="1" baseline="30000" dirty="0"/>
              <a:t>16</a:t>
            </a:r>
            <a:r>
              <a:rPr lang="fr-FR" sz="2800" b="1" dirty="0"/>
              <a:t> il avait dans la main droite sept étoiles ; de sa bouche sortait un glaive acéré à deux tranchants. Son visage brillait comme le soleil dans toute sa puissance. </a:t>
            </a:r>
            <a:r>
              <a:rPr lang="fr-FR" sz="2800" b="1" baseline="30000" dirty="0"/>
              <a:t>17</a:t>
            </a:r>
            <a:r>
              <a:rPr lang="fr-FR" sz="2800" b="1" dirty="0"/>
              <a:t> Quand je le vis, je tombai comme mort à ses pieds, mais il posa sur moi sa main droite, en disant :  Sois sans crainte. Je suis le Premier et le Dernier, </a:t>
            </a:r>
            <a:r>
              <a:rPr lang="fr-FR" sz="2800" b="1" baseline="30000" dirty="0"/>
              <a:t>18</a:t>
            </a:r>
            <a:r>
              <a:rPr lang="fr-FR" sz="2800" b="1" dirty="0"/>
              <a:t> je suis le Vivant :</a:t>
            </a: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3800" b="1" dirty="0"/>
              <a:t>. </a:t>
            </a:r>
            <a:r>
              <a:rPr lang="ar-SA" sz="3800" b="1" baseline="30000" dirty="0"/>
              <a:t>١٥</a:t>
            </a:r>
            <a:r>
              <a:rPr lang="ar-SA" sz="3800" b="1" dirty="0"/>
              <a:t> وَرِجْلاَهُ شِبْهُ النُّحَاسِ النَّقِيِّ، كَأَنَّهُمَا مَحْمِيَّتَانِ فِي أَتُونٍ. وَصَوْتُهُ كَصَوْتِ مِيَاهٍ كَثِيرَةٍ. </a:t>
            </a:r>
            <a:r>
              <a:rPr lang="ar-SA" sz="3800" b="1" baseline="30000" dirty="0"/>
              <a:t>١٦</a:t>
            </a:r>
            <a:r>
              <a:rPr lang="ar-SA" sz="3800" b="1" dirty="0"/>
              <a:t> وَمَعَهُ فِي يَدِهِ الْيُمْنَى سَبْعَةُ كَوَاكِبَ، وَسَيْفٌ مَاضٍ ذُو حَدَّيْنِ يَخْرُجُ مِنْ فَمِهِ، وَوَجْهُهُ كَالشَّمْسِ وَهِيَ تُضِيءُ فِي قُوَّتِهَا.</a:t>
            </a:r>
            <a:r>
              <a:rPr lang="ar-SA" sz="3800" b="1" baseline="30000" dirty="0"/>
              <a:t> ١٧</a:t>
            </a:r>
            <a:r>
              <a:rPr lang="ar-SA" sz="3800" b="1" dirty="0"/>
              <a:t> فَلَمَّا رَأَيْتُهُ سَقَطْتُ عِنْدَ رِجْلَيْهِ كَمَيِّتٍ، فَوَضَعَ يَدَهُ الْيُمْنَى عَلَيَّ قَائِلاً لِي: «لاَ تَخَفْ، أَنَا هُوَ الأَوَّلُ وَالآخِرُ، </a:t>
            </a:r>
            <a:r>
              <a:rPr lang="ar-SA" sz="3800" b="1" baseline="30000" dirty="0"/>
              <a:t>١٨</a:t>
            </a:r>
            <a:r>
              <a:rPr lang="ar-SA" sz="3800" b="1" dirty="0"/>
              <a:t> وَالْحَيُّ. </a:t>
            </a:r>
            <a:endParaRPr lang="ar-SA" altLang="fr-FR" sz="3800" b="1" baseline="30000" dirty="0"/>
          </a:p>
        </p:txBody>
      </p:sp>
    </p:spTree>
    <p:extLst>
      <p:ext uri="{BB962C8B-B14F-4D97-AF65-F5344CB8AC3E}">
        <p14:creationId xmlns:p14="http://schemas.microsoft.com/office/powerpoint/2010/main" val="170089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Mais lui, n'est-il pas à l'abri près de moi, scellé dans mes trésors ? A moi la vengeance et la rétribution, pour le temps où leur pied trébuchera. Car il est proche, le jour de leur ruine ; leur destin se précipite ! Car le Seigneur va faire droit à son peuple, il va prendre en pitié ses serviteurs. Car il va voir que leur vigueur s'épuise, qu'il ne reste plus ni libre, ni serf. Alors il dira : Où sont leurs dieux, rocher où ils cherchaient refuge, ceux qui mangeaient la graisse de leurs sacrifices, buvaient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أَلَيْسَ ذَلِكَ مَكْنُوزًا عِنْدِي، مَخْتُومًا عَلَيْهِ فِي خَزَائِنِي؟ لِيَ </a:t>
            </a:r>
            <a:r>
              <a:rPr lang="ar-SA" sz="3600" b="1" dirty="0" err="1">
                <a:solidFill>
                  <a:prstClr val="black"/>
                </a:solidFill>
                <a:latin typeface="Times New Roman" panose="02020603050405020304" pitchFamily="18" charset="0"/>
                <a:cs typeface="Arial" panose="020B0604020202020204" pitchFamily="34" charset="0"/>
              </a:rPr>
              <a:t>ٱلنَّقْمَةُ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وَٱلْجَزَاءُ</a:t>
            </a:r>
            <a:r>
              <a:rPr lang="ar-SA" sz="3600" b="1" dirty="0">
                <a:solidFill>
                  <a:prstClr val="black"/>
                </a:solidFill>
                <a:latin typeface="Times New Roman" panose="02020603050405020304" pitchFamily="18" charset="0"/>
                <a:cs typeface="Arial" panose="020B0604020202020204" pitchFamily="34" charset="0"/>
              </a:rPr>
              <a:t>. فِي وَقْتٍ تَزِلُّ أَقْدَامُهُمْ. إِنَّ يَوْمَ هَلَاكِهِمْ قَرِيبٌ </a:t>
            </a:r>
            <a:r>
              <a:rPr lang="ar-SA" sz="3600" b="1" dirty="0" err="1">
                <a:solidFill>
                  <a:prstClr val="black"/>
                </a:solidFill>
                <a:latin typeface="Times New Roman" panose="02020603050405020304" pitchFamily="18" charset="0"/>
                <a:cs typeface="Arial" panose="020B0604020202020204" pitchFamily="34" charset="0"/>
              </a:rPr>
              <a:t>وَٱلْمُهَيَّآتُ</a:t>
            </a:r>
            <a:r>
              <a:rPr lang="ar-SA" sz="3600" b="1" dirty="0">
                <a:solidFill>
                  <a:prstClr val="black"/>
                </a:solidFill>
                <a:latin typeface="Times New Roman" panose="02020603050405020304" pitchFamily="18" charset="0"/>
                <a:cs typeface="Arial" panose="020B0604020202020204" pitchFamily="34" charset="0"/>
              </a:rPr>
              <a:t> لَهُمْ مُسْرِعَةٌ. لِأَنَّ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يَدِينُ شَعْبَهُ، وَعَلَى عَبِيدِهِ يُشْفِقُ. حِينَ يَرَى أَنَّ </a:t>
            </a:r>
            <a:r>
              <a:rPr lang="ar-SA" sz="3600" b="1" dirty="0" err="1">
                <a:solidFill>
                  <a:prstClr val="black"/>
                </a:solidFill>
                <a:latin typeface="Times New Roman" panose="02020603050405020304" pitchFamily="18" charset="0"/>
                <a:cs typeface="Arial" panose="020B0604020202020204" pitchFamily="34" charset="0"/>
              </a:rPr>
              <a:t>ٱلْيَدَ</a:t>
            </a:r>
            <a:r>
              <a:rPr lang="ar-SA" sz="3600" b="1" dirty="0">
                <a:solidFill>
                  <a:prstClr val="black"/>
                </a:solidFill>
                <a:latin typeface="Times New Roman" panose="02020603050405020304" pitchFamily="18" charset="0"/>
                <a:cs typeface="Arial" panose="020B0604020202020204" pitchFamily="34" charset="0"/>
              </a:rPr>
              <a:t> قَدْ مَضَتْ، وَلَمْ يَبْقَ مَحْجُوزٌ وَلَا مُطْلَقٌ، يَقُولُ: أَيْنَ آلِهَتُهُمُ، </a:t>
            </a:r>
            <a:r>
              <a:rPr lang="ar-SA" sz="3600" b="1" dirty="0" err="1">
                <a:solidFill>
                  <a:prstClr val="black"/>
                </a:solidFill>
                <a:latin typeface="Times New Roman" panose="02020603050405020304" pitchFamily="18" charset="0"/>
                <a:cs typeface="Arial" panose="020B0604020202020204" pitchFamily="34" charset="0"/>
              </a:rPr>
              <a:t>ٱلصَّخْرَةُ</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ٱلَّتِي</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ٱلْتَجَأُوا</a:t>
            </a:r>
            <a:r>
              <a:rPr lang="ar-SA" sz="3600" b="1" dirty="0">
                <a:solidFill>
                  <a:prstClr val="black"/>
                </a:solidFill>
                <a:latin typeface="Times New Roman" panose="02020603050405020304" pitchFamily="18" charset="0"/>
                <a:cs typeface="Arial" panose="020B0604020202020204" pitchFamily="34" charset="0"/>
              </a:rPr>
              <a:t> إِلَيْهَا، </a:t>
            </a:r>
            <a:r>
              <a:rPr lang="ar-SA" sz="3600" b="1" dirty="0" err="1">
                <a:solidFill>
                  <a:prstClr val="black"/>
                </a:solidFill>
                <a:latin typeface="Times New Roman" panose="02020603050405020304" pitchFamily="18" charset="0"/>
                <a:cs typeface="Arial" panose="020B0604020202020204" pitchFamily="34" charset="0"/>
              </a:rPr>
              <a:t>ٱلَّتِي</a:t>
            </a:r>
            <a:r>
              <a:rPr lang="ar-SA" sz="3600" b="1" dirty="0">
                <a:solidFill>
                  <a:prstClr val="black"/>
                </a:solidFill>
                <a:latin typeface="Times New Roman" panose="02020603050405020304" pitchFamily="18" charset="0"/>
                <a:cs typeface="Arial" panose="020B0604020202020204" pitchFamily="34" charset="0"/>
              </a:rPr>
              <a:t> كَانَتْ تَأْكُلُ شَحْمَ ذَبَائِحِهِمْ وَتَشْرَبُ</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515154536"/>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dirty="0"/>
              <a:t>j'étais mort, mais me voici vivant pour les siècles des siècles, et je détiens les clés de la mort et du séjour des morts. </a:t>
            </a:r>
            <a:r>
              <a:rPr lang="fr-FR" sz="2800" b="1" baseline="30000" dirty="0"/>
              <a:t>19</a:t>
            </a:r>
            <a:r>
              <a:rPr lang="fr-FR" sz="2800" b="1" dirty="0"/>
              <a:t> Écris donc ce que tu auras vu : ce qui arrive maintenant, et ce qui arrivera ensuite. </a:t>
            </a:r>
            <a:r>
              <a:rPr lang="fr-FR" sz="2800" b="1" baseline="30000" dirty="0"/>
              <a:t>20</a:t>
            </a:r>
            <a:r>
              <a:rPr lang="fr-FR" sz="2800" b="1" dirty="0"/>
              <a:t> Voilà le sens secret des sept étoiles que tu as vues dans ma main droite et des sept chandeliers d'or : les sept étoiles sont les Anges des sept Églises, et les sept chandeliers sont les sept Églises.</a:t>
            </a: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3800" b="1" dirty="0"/>
              <a:t>وَكُنْتُ مَيْتاً وَهَا أَنَا حَيٌّ إِلَى أَبَدِ الآبِدِينَ. آمِينَ. وَلِي مَفَاتِيحُ الْهَاوِيَةِ وَالْمَوْتِ.</a:t>
            </a:r>
            <a:r>
              <a:rPr lang="ar-SA" sz="3800" b="1" baseline="30000" dirty="0"/>
              <a:t> ١٩</a:t>
            </a:r>
            <a:r>
              <a:rPr lang="ar-SA" sz="3800" b="1" dirty="0"/>
              <a:t> فَاكْتُبْ مَا رَأَيْتَ، وَمَا هُوَ كَائِنٌ، وَمَا هُوَ عَتِيدٌ أَنْ يَكُونَ بَعْدَ هَذَا. </a:t>
            </a:r>
            <a:r>
              <a:rPr lang="ar-SA" sz="3800" b="1" baseline="30000" dirty="0"/>
              <a:t>٢٠</a:t>
            </a:r>
            <a:r>
              <a:rPr lang="ar-SA" sz="3800" b="1" dirty="0"/>
              <a:t> سِرُّ السَّبْعَةِ الْكَوَاكِبِ الَّتِي رَأَيْتَ عَلَى يَمِينِي، وَالسَّبْعِ </a:t>
            </a:r>
            <a:r>
              <a:rPr lang="ar-SA" sz="3800" b="1" dirty="0" err="1"/>
              <a:t>الْمَنَايِرِ</a:t>
            </a:r>
            <a:r>
              <a:rPr lang="ar-SA" sz="3800" b="1" dirty="0"/>
              <a:t> الذَّهَبِيَّةِ: السَّبْعَةُ الْكَوَاكِبُ هِيَ مَلاَئِكَةُ السَّبْعِ الْكَنَائِسِ، </a:t>
            </a:r>
            <a:r>
              <a:rPr lang="ar-SA" sz="3800" b="1" dirty="0" err="1"/>
              <a:t>وَالْمَنَايِرُ</a:t>
            </a:r>
            <a:r>
              <a:rPr lang="ar-SA" sz="3800" b="1" dirty="0"/>
              <a:t> السَّبْعُ الَّتِي رَأَيْتَهَا هِيَ السَّبْعُ الْكَنَائِسِ».</a:t>
            </a:r>
            <a:endParaRPr lang="ar-SA" altLang="fr-FR" sz="3800" b="1" baseline="30000" dirty="0"/>
          </a:p>
        </p:txBody>
      </p:sp>
    </p:spTree>
    <p:extLst>
      <p:ext uri="{BB962C8B-B14F-4D97-AF65-F5344CB8AC3E}">
        <p14:creationId xmlns:p14="http://schemas.microsoft.com/office/powerpoint/2010/main" val="3579371862"/>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a:t>
            </a:r>
          </a:p>
          <a:p>
            <a:pPr marL="0" indent="0" algn="ctr">
              <a:buNone/>
            </a:pPr>
            <a:endParaRPr lang="fr-FR" sz="2800" b="1" i="1" dirty="0">
              <a:solidFill>
                <a:srgbClr val="C00000"/>
              </a:solidFill>
            </a:endParaRPr>
          </a:p>
          <a:p>
            <a:pPr marL="0" indent="0" algn="ctr">
              <a:buNone/>
            </a:pPr>
            <a:r>
              <a:rPr lang="fr-FR" sz="2800" b="1" i="1" dirty="0">
                <a:solidFill>
                  <a:srgbClr val="C00000"/>
                </a:solidFill>
              </a:rPr>
              <a:t>Lettre à l'Église d'Ephèse </a:t>
            </a:r>
          </a:p>
          <a:p>
            <a:pPr marL="0" indent="0" algn="just">
              <a:buNone/>
            </a:pPr>
            <a:r>
              <a:rPr lang="fr-FR" sz="2800" b="1" baseline="30000" dirty="0"/>
              <a:t>1</a:t>
            </a:r>
            <a:r>
              <a:rPr lang="fr-FR" sz="2800" b="1" dirty="0"/>
              <a:t> Ecris à l'Ange de l'Église qui est à Éphèse : Ainsi parle celui qui tient les sept étoiles dans sa main droite, qui marche au milieu des sept chandeliers d'or : </a:t>
            </a:r>
            <a:r>
              <a:rPr lang="fr-FR" sz="2800" b="1" baseline="30000" dirty="0"/>
              <a:t>2</a:t>
            </a:r>
            <a:r>
              <a:rPr lang="fr-FR" sz="2800" b="1" dirty="0"/>
              <a:t> Je connais ta conduite, ton labeur, ta persévérance, je sais que tu ne peux supporter les méchants ; tu as mis à l'épreuve ceux qui se disent apôtres, et ne le sont pas ; tu as constaté</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2800" b="1" i="1" dirty="0">
                <a:solidFill>
                  <a:srgbClr val="C00000"/>
                </a:solidFill>
              </a:rPr>
              <a:t>الإصحاح الثاني</a:t>
            </a:r>
            <a:endParaRPr lang="ar-EG" altLang="fr-FR" sz="28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lvl="0"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أفسس</a:t>
            </a:r>
            <a:endParaRPr lang="fr-FR" sz="4000" b="1" i="1" baseline="30000"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4000" b="1" dirty="0">
                <a:latin typeface="Times New Roman" panose="02020603050405020304" pitchFamily="18" charset="0"/>
                <a:cs typeface="Times New Roman" panose="02020603050405020304" pitchFamily="18" charset="0"/>
              </a:rPr>
              <a:t>١ اُكْتُبْ إِلَى مَلاَكِ كَنِيسَةِ </a:t>
            </a:r>
            <a:r>
              <a:rPr lang="ar-SA" sz="4000" b="1" dirty="0" err="1">
                <a:latin typeface="Times New Roman" panose="02020603050405020304" pitchFamily="18" charset="0"/>
                <a:cs typeface="Times New Roman" panose="02020603050405020304" pitchFamily="18" charset="0"/>
              </a:rPr>
              <a:t>أَفَسُسَ</a:t>
            </a:r>
            <a:r>
              <a:rPr lang="ar-SA" sz="4000" b="1" dirty="0">
                <a:latin typeface="Times New Roman" panose="02020603050405020304" pitchFamily="18" charset="0"/>
                <a:cs typeface="Times New Roman" panose="02020603050405020304" pitchFamily="18" charset="0"/>
              </a:rPr>
              <a:t>: «هَذَا يَقُولُهُ الْمُمْسِكُ السَّبْعَةَ الْكَوَاكِبَ فِي يَمِينِهِ، الْمَاشِي فِي وَسَطِ السَّبْعِ </a:t>
            </a:r>
            <a:r>
              <a:rPr lang="ar-SA" sz="4000" b="1" dirty="0" err="1">
                <a:latin typeface="Times New Roman" panose="02020603050405020304" pitchFamily="18" charset="0"/>
                <a:cs typeface="Times New Roman" panose="02020603050405020304" pitchFamily="18" charset="0"/>
              </a:rPr>
              <a:t>الْمَنَايِرِ</a:t>
            </a:r>
            <a:r>
              <a:rPr lang="ar-SA" sz="4000" b="1" dirty="0">
                <a:latin typeface="Times New Roman" panose="02020603050405020304" pitchFamily="18" charset="0"/>
                <a:cs typeface="Times New Roman" panose="02020603050405020304" pitchFamily="18" charset="0"/>
              </a:rPr>
              <a:t> الذَّهَبِيَّةِ:٢ أَنَا عَارِفٌ أَعْمَالَكَ وَتَعَبَكَ وَصَبْرَكَ، وَأَنَّكَ لاَ تَقْدِرُ أَنْ تَحْتَمِلَ الأَشْرَارَ، وَقَدْ جَرَّبْتَ الْقَائِلِينَ إِنَّهُمْ رُسُلٌ وَلَيْسُوا رُسُلاً، فَوَجَدْتَهُمْ</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160901"/>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fontAlgn="base">
              <a:spcAft>
                <a:spcPct val="0"/>
              </a:spcAft>
              <a:buNone/>
              <a:defRPr/>
            </a:pPr>
            <a:r>
              <a:rPr lang="fr-FR" sz="2800" b="1" dirty="0"/>
              <a:t>qu'ils étaient des menteurs. </a:t>
            </a:r>
            <a:r>
              <a:rPr lang="fr-FR" sz="2800" b="1" baseline="30000" dirty="0"/>
              <a:t>3</a:t>
            </a:r>
            <a:r>
              <a:rPr lang="fr-FR" sz="2800" b="1" dirty="0"/>
              <a:t> Tu ne manques pas de persévérance, car tu as beaucoup supporté pour mon nom, sans jamais te lasser. </a:t>
            </a:r>
            <a:r>
              <a:rPr lang="fr-FR" sz="2800" b="1" baseline="30000" dirty="0"/>
              <a:t>4</a:t>
            </a:r>
            <a:r>
              <a:rPr lang="fr-FR" sz="2800" b="1" dirty="0"/>
              <a:t> Mais j'ai contre toi que tu as perdu ton amour des premiers temps. </a:t>
            </a:r>
          </a:p>
          <a:p>
            <a:pPr marL="0" indent="0" algn="just" fontAlgn="base">
              <a:spcAft>
                <a:spcPct val="0"/>
              </a:spcAft>
              <a:buNone/>
              <a:defRPr/>
            </a:pPr>
            <a:endParaRPr lang="fr-FR" sz="2800" b="1" baseline="30000" dirty="0"/>
          </a:p>
          <a:p>
            <a:pPr marL="0" indent="0" algn="just" fontAlgn="base">
              <a:spcAft>
                <a:spcPct val="0"/>
              </a:spcAft>
              <a:buNone/>
              <a:defRPr/>
            </a:pPr>
            <a:r>
              <a:rPr lang="fr-FR" sz="2800" b="1" baseline="30000" dirty="0"/>
              <a:t>5</a:t>
            </a:r>
            <a:r>
              <a:rPr lang="fr-FR" sz="2800" b="1" dirty="0"/>
              <a:t> Rappelle-toi donc d'où tu es tombé, convertis-toi, reviens à ta conduite première. Sinon je vais venir à toi et je déplacerai ton chandelier, si tu ne te convertis pas. </a:t>
            </a:r>
            <a:r>
              <a:rPr lang="fr-FR" sz="2800" b="1" baseline="30000" dirty="0"/>
              <a:t>6</a:t>
            </a:r>
            <a:r>
              <a:rPr lang="fr-FR" sz="2800" b="1" dirty="0"/>
              <a:t> Pourtant ce que tu as de bon, c'est que tu détestes les agissements des</a:t>
            </a: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4000" b="1" dirty="0"/>
              <a:t>كَاذِبِينَ. </a:t>
            </a:r>
            <a:r>
              <a:rPr lang="ar-SA" sz="4000" b="1" baseline="30000" dirty="0"/>
              <a:t>٣</a:t>
            </a:r>
            <a:r>
              <a:rPr lang="ar-SA" sz="4000" b="1" dirty="0"/>
              <a:t> وَقَدِ احْتَمَلْتَ وَلَكَ صَبْرٌ، وَتَعِبْتَ مِنْ أَجْلِ اسْمِي وَلَمْ تَكِلَّ. </a:t>
            </a:r>
            <a:r>
              <a:rPr lang="ar-SA" sz="4000" b="1" baseline="30000" dirty="0"/>
              <a:t>٤</a:t>
            </a:r>
            <a:r>
              <a:rPr lang="ar-SA" sz="4000" b="1" dirty="0"/>
              <a:t> لَكِنْ عِنْدِي عَلَيْكَ أَنَّكَ تَرَكْتَ مَحَبَّتَكَ الأُولَى. </a:t>
            </a:r>
            <a:r>
              <a:rPr lang="ar-SA" sz="4000" b="1" baseline="30000" dirty="0"/>
              <a:t>٥</a:t>
            </a:r>
            <a:r>
              <a:rPr lang="ar-SA" sz="4000" b="1" dirty="0"/>
              <a:t> فَاذْكُرْ مِنْ أَيْنَ سَقَطْتَ وَتُبْ، وَاعْمَلِ الأَعْمَالَ الأُولَى، وَإِلَّا فَإِنِّي آتِيكَ عَنْ قَرِيبٍ وَأُزَحْزِحُ مَنَارَتَكَ مِنْ مَكَانِهَا، إِنْ لَمْ تَتُبْ. </a:t>
            </a:r>
            <a:r>
              <a:rPr lang="ar-SA" sz="4000" b="1" baseline="30000" dirty="0"/>
              <a:t>٦</a:t>
            </a:r>
            <a:r>
              <a:rPr lang="ar-SA" sz="4000" b="1" dirty="0"/>
              <a:t> وَلَكِنْ عِنْدَكَ هَذَا: أَنَّكَ تُبْغِضُ أَعْمَالَ</a:t>
            </a:r>
            <a:endParaRPr lang="ar-SA" altLang="fr-FR" sz="3800" b="1" baseline="30000" dirty="0"/>
          </a:p>
        </p:txBody>
      </p:sp>
    </p:spTree>
    <p:extLst>
      <p:ext uri="{BB962C8B-B14F-4D97-AF65-F5344CB8AC3E}">
        <p14:creationId xmlns:p14="http://schemas.microsoft.com/office/powerpoint/2010/main" val="413685247"/>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Nicolaïtes, que je déteste moi aussi. </a:t>
            </a:r>
            <a:r>
              <a:rPr lang="fr-FR" sz="2800" b="1" baseline="30000" dirty="0">
                <a:solidFill>
                  <a:srgbClr val="C00000"/>
                </a:solidFill>
              </a:rPr>
              <a:t>7</a:t>
            </a:r>
            <a:r>
              <a:rPr lang="fr-FR" sz="2800" b="1" baseline="30000" dirty="0"/>
              <a:t> </a:t>
            </a:r>
            <a:r>
              <a:rPr lang="fr-FR" sz="2800" b="1" i="1" dirty="0">
                <a:solidFill>
                  <a:srgbClr val="C00000"/>
                </a:solidFill>
              </a:rPr>
              <a:t>Celui qui a des oreilles pour entendre, qu'il entende ce que l'Esprit dit aux Églises.</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5" name="Rectangle 4">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Autofit/>
          </a:bodyPr>
          <a:lstStyle/>
          <a:p>
            <a:pPr algn="just" rtl="1" fontAlgn="base">
              <a:spcBef>
                <a:spcPct val="20000"/>
              </a:spcBef>
              <a:spcAft>
                <a:spcPct val="0"/>
              </a:spcAft>
            </a:pPr>
            <a:r>
              <a:rPr lang="ar-SA" sz="3600" b="1" dirty="0" err="1"/>
              <a:t>النُّقُولاَوِيِّينَ</a:t>
            </a:r>
            <a:r>
              <a:rPr lang="ar-SA" sz="3600" b="1" dirty="0"/>
              <a:t> الَّتِي أُبْغِضُهَا أَنَا أَيْضاً. </a:t>
            </a:r>
            <a:r>
              <a:rPr lang="ar-SA" sz="3600" b="1" baseline="30000" dirty="0">
                <a:solidFill>
                  <a:srgbClr val="C00000"/>
                </a:solidFill>
              </a:rPr>
              <a:t>٧</a:t>
            </a:r>
            <a:r>
              <a:rPr lang="ar-SA" sz="3600" b="1" dirty="0">
                <a:solidFill>
                  <a:srgbClr val="C00000"/>
                </a:solidFill>
              </a:rPr>
              <a:t> </a:t>
            </a:r>
            <a:r>
              <a:rPr lang="ar-SA" sz="3600" b="1" i="1" dirty="0">
                <a:solidFill>
                  <a:srgbClr val="C00000"/>
                </a:solidFill>
              </a:rPr>
              <a:t>مَنْ لَهُ أُذُنٌ فَلْيَسْمَعْ مَا يَقُولُهُ الرُّوحُ لِلْكَنَائِسِ. </a:t>
            </a:r>
            <a:endParaRPr lang="fr-FR" sz="3600" b="1" i="1"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a:p>
            <a:pPr algn="just" rtl="1" fontAlgn="base">
              <a:spcBef>
                <a:spcPct val="20000"/>
              </a:spcBef>
              <a:spcAft>
                <a:spcPct val="0"/>
              </a:spcAft>
            </a:pPr>
            <a:endParaRPr lang="fr-FR" altLang="fr-FR" sz="1600" b="1" baseline="30000" dirty="0">
              <a:solidFill>
                <a:srgbClr val="C00000"/>
              </a:solidFill>
            </a:endParaRPr>
          </a:p>
          <a:p>
            <a:pPr algn="just" rtl="1" fontAlgn="base">
              <a:spcBef>
                <a:spcPct val="20000"/>
              </a:spcBef>
              <a:spcAft>
                <a:spcPct val="0"/>
              </a:spcAft>
            </a:pPr>
            <a:endParaRPr lang="fr-FR" altLang="fr-FR" sz="1200" b="1" baseline="30000"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a:p>
            <a:pPr algn="just" rtl="1" fontAlgn="base">
              <a:spcBef>
                <a:spcPct val="20000"/>
              </a:spcBef>
              <a:spcAft>
                <a:spcPct val="0"/>
              </a:spcAft>
            </a:pPr>
            <a:endParaRPr lang="fr-FR" altLang="fr-FR" sz="3600" b="1" baseline="30000" dirty="0">
              <a:solidFill>
                <a:srgbClr val="C00000"/>
              </a:solidFill>
            </a:endParaRPr>
          </a:p>
          <a:p>
            <a:pPr algn="just" rtl="1" fontAlgn="base">
              <a:spcBef>
                <a:spcPct val="20000"/>
              </a:spcBef>
              <a:spcAft>
                <a:spcPct val="0"/>
              </a:spcAft>
            </a:pPr>
            <a:endParaRPr lang="fr-FR" altLang="fr-FR" sz="3200" b="1" baseline="30000" dirty="0">
              <a:solidFill>
                <a:srgbClr val="C00000"/>
              </a:solidFill>
            </a:endParaRPr>
          </a:p>
        </p:txBody>
      </p:sp>
    </p:spTree>
    <p:extLst>
      <p:ext uri="{BB962C8B-B14F-4D97-AF65-F5344CB8AC3E}">
        <p14:creationId xmlns:p14="http://schemas.microsoft.com/office/powerpoint/2010/main" val="2875365691"/>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3451198590"/>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Le vainqueur, je lui donnerai à manger du fruit de l'arbre de vie qui est dans le Paradis de Dieu. </a:t>
            </a:r>
          </a:p>
          <a:p>
            <a:pPr marL="0" indent="0" algn="ctr">
              <a:buNone/>
            </a:pPr>
            <a:endParaRPr lang="fr-FR" sz="2800" b="1" i="1" dirty="0">
              <a:solidFill>
                <a:srgbClr val="C00000"/>
              </a:solidFill>
            </a:endParaRPr>
          </a:p>
          <a:p>
            <a:pPr marL="0" indent="0" algn="ctr">
              <a:buNone/>
            </a:pPr>
            <a:r>
              <a:rPr lang="fr-FR" sz="2800" b="1" i="1" dirty="0">
                <a:solidFill>
                  <a:srgbClr val="C00000"/>
                </a:solidFill>
              </a:rPr>
              <a:t>Lettre à l'Église de Smyrne </a:t>
            </a:r>
          </a:p>
          <a:p>
            <a:pPr marL="0" indent="0" algn="just">
              <a:buNone/>
            </a:pPr>
            <a:r>
              <a:rPr lang="fr-FR" sz="2800" b="1" baseline="30000" dirty="0"/>
              <a:t>8</a:t>
            </a:r>
            <a:r>
              <a:rPr lang="fr-FR" sz="2800" b="1" dirty="0"/>
              <a:t> Ecris à l'Ange de l'Église qui est à Smyrne : Ainsi parle celui qui est les calomnies de ceux qui se disent Juifs : ils ne le sont le premier et le dernier, celui qui était mort et qui est revenu à la vie : </a:t>
            </a:r>
            <a:r>
              <a:rPr lang="fr-FR" sz="2800" b="1" baseline="30000" dirty="0"/>
              <a:t>9</a:t>
            </a:r>
            <a:r>
              <a:rPr lang="fr-FR" sz="2800" b="1" dirty="0"/>
              <a:t> Je connais ta détresse et ta pauvreté ; pourtant tu es riche. Je ne connais pas vraiment,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just" rtl="1" fontAlgn="base">
              <a:spcBef>
                <a:spcPct val="20000"/>
              </a:spcBef>
              <a:spcAft>
                <a:spcPct val="0"/>
              </a:spcAft>
            </a:pPr>
            <a:r>
              <a:rPr lang="ar-SA" sz="4000" b="1" dirty="0"/>
              <a:t>مَنْ يَغْلِبُ فَسَأُعْطِيهِ أَنْ يَأْكُلَ مِنْ شَجَرَةِ الْحَيَاةِ الَّتِي فِي وَسَطِ فِرْدَوْسِ اللهِ».</a:t>
            </a:r>
            <a:endParaRPr lang="fr-FR" sz="4000" b="1" dirty="0"/>
          </a:p>
          <a:p>
            <a:pPr algn="just" rtl="1" fontAlgn="base">
              <a:spcBef>
                <a:spcPct val="20000"/>
              </a:spcBef>
              <a:spcAft>
                <a:spcPct val="0"/>
              </a:spcAft>
            </a:pPr>
            <a:endParaRPr lang="ar-SA" altLang="fr-FR" sz="4000" b="1" baseline="30000" dirty="0">
              <a:solidFill>
                <a:srgbClr val="C00000"/>
              </a:solidFill>
            </a:endParaRPr>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إلى الكنيسة في سميرنا</a:t>
            </a:r>
            <a:endParaRPr lang="fr-FR" sz="4000" b="1" i="1" baseline="30000" dirty="0">
              <a:solidFill>
                <a:srgbClr val="C00000"/>
              </a:solidFill>
            </a:endParaRPr>
          </a:p>
          <a:p>
            <a:pPr algn="just" rtl="1" fontAlgn="base">
              <a:spcBef>
                <a:spcPct val="20000"/>
              </a:spcBef>
              <a:spcAft>
                <a:spcPct val="0"/>
              </a:spcAft>
              <a:defRPr/>
            </a:pPr>
            <a:r>
              <a:rPr lang="ar-SA" sz="4000" b="1" baseline="30000" dirty="0"/>
              <a:t>٨</a:t>
            </a:r>
            <a:r>
              <a:rPr lang="ar-SA" sz="4000" b="1" dirty="0"/>
              <a:t> وَاكْتُبْ إِلَى مَلاَكِ كَنِيسَةِ سِمِيرْنَا: «هَذَا يَقُولُهُ الأَوَّلُ وَالآخِرُ، الَّذِي كَانَ مَيْتاً فَعَاشَ. </a:t>
            </a:r>
            <a:r>
              <a:rPr lang="ar-SA" sz="4000" b="1" baseline="30000" dirty="0"/>
              <a:t>٩</a:t>
            </a:r>
            <a:r>
              <a:rPr lang="ar-SA" sz="4000" b="1" dirty="0"/>
              <a:t> أَنَا أَعْرِفُ أَعْمَالَكَ </a:t>
            </a:r>
            <a:r>
              <a:rPr lang="ar-SA" sz="4000" b="1" dirty="0" err="1"/>
              <a:t>وَضَيْقَتَكَ</a:t>
            </a:r>
            <a:r>
              <a:rPr lang="ar-SA" sz="4000" b="1" dirty="0"/>
              <a:t>، وَفَقْرَكَ (مَعَ أَنَّكَ غَنِيٌّ) وَتَجْدِيفَ الْقَائِلِينَ إِنَّهُمْ يَهُودٌ وَلَيْسُوا يَهُوداً،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57844"/>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c'est une synagogue de Satan. </a:t>
            </a:r>
            <a:r>
              <a:rPr lang="fr-FR" sz="2800" b="1" baseline="30000" dirty="0"/>
              <a:t>10</a:t>
            </a:r>
            <a:r>
              <a:rPr lang="fr-FR" sz="2800" b="1" dirty="0"/>
              <a:t> Sois sans aucune crainte pour ce que tu vas souffrir. Voici que le démon va jeter en prison certains des vôtres pour vous mettre à l'épreuve, et vous serez dans la détresse pendant dix jours. Sois fidèle jusqu'à la mort, et je te donnerai la couronne de la vie. </a:t>
            </a:r>
            <a:r>
              <a:rPr lang="fr-FR" sz="2800" b="1" i="1" baseline="30000" dirty="0">
                <a:solidFill>
                  <a:srgbClr val="C00000"/>
                </a:solidFill>
              </a:rPr>
              <a:t>11</a:t>
            </a:r>
            <a:r>
              <a:rPr lang="fr-FR" sz="2800" b="1" i="1" dirty="0">
                <a:solidFill>
                  <a:srgbClr val="C00000"/>
                </a:solidFill>
              </a:rPr>
              <a:t> Celui qui a des oreilles, qu'il entende ce que l'Esprit dit aux Églises.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بَلْ هُمْ مَجْمَعُ الشَّيْطَانِ. </a:t>
            </a:r>
            <a:r>
              <a:rPr lang="ar-SA" sz="4000" b="1" baseline="30000" dirty="0"/>
              <a:t>١٠</a:t>
            </a:r>
            <a:r>
              <a:rPr lang="ar-SA" sz="4000" b="1" dirty="0"/>
              <a:t> لاَ تَخَفِ الْبَتَّةَ مِمَّا أَنْتَ عَتِيدٌ أَنْ تَتَأَلَّمَ بِهِ. </a:t>
            </a:r>
            <a:r>
              <a:rPr lang="ar-SA" sz="4000" b="1" dirty="0" err="1"/>
              <a:t>هُوَذَا</a:t>
            </a:r>
            <a:r>
              <a:rPr lang="ar-SA" sz="4000" b="1" dirty="0"/>
              <a:t> إِبْلِيسُ مُزْمِعٌ أَنْ يُلْقِيَ بَعْضاً مِنْكُمْ فِي السِّجْنِ لِكَيْ تُجَرَّبُوا، وَيَكُونَ لَكُمْ ضِيقٌ عَشَرَةَ أَيَّامٍ. كُنْ أَمِيناً إِلَى الْمَوْتِ فَسَأُعْطِيكَ إِكْلِيلَ الْحَيَاةِ. </a:t>
            </a:r>
            <a:r>
              <a:rPr lang="ar-SA" sz="4000" b="1" i="1" baseline="30000" dirty="0">
                <a:solidFill>
                  <a:srgbClr val="C00000"/>
                </a:solidFill>
              </a:rPr>
              <a:t>١١</a:t>
            </a:r>
            <a:r>
              <a:rPr lang="ar-SA" sz="4000" b="1" i="1" dirty="0">
                <a:solidFill>
                  <a:srgbClr val="C00000"/>
                </a:solidFill>
              </a:rPr>
              <a:t> مَنْ لَهُ أُذُنٌ فَلْيَسْمَعْ مَا يَقُولُهُ الرُّوحُ لِلْكَنَائِسِ. </a:t>
            </a:r>
            <a:endParaRPr lang="fr-FR" sz="4000" b="1" i="1" dirty="0">
              <a:solidFill>
                <a:srgbClr val="C00000"/>
              </a:solidFill>
            </a:endParaRPr>
          </a:p>
          <a:p>
            <a:pPr algn="just" rtl="1" fontAlgn="base">
              <a:spcBef>
                <a:spcPct val="20000"/>
              </a:spcBef>
              <a:spcAft>
                <a:spcPct val="0"/>
              </a:spcAft>
              <a:defRPr/>
            </a:pPr>
            <a:endParaRPr lang="ar-SA" altLang="fr-FR" sz="4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9122070"/>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1551510053"/>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Au vainqueur, la seconde mort ne pourra faire aucun mal.</a:t>
            </a:r>
          </a:p>
          <a:p>
            <a:pPr marL="0" indent="0" algn="ctr">
              <a:buNone/>
            </a:pPr>
            <a:endParaRPr lang="fr-FR" sz="1600" b="1" i="1" dirty="0">
              <a:solidFill>
                <a:srgbClr val="C00000"/>
              </a:solidFill>
            </a:endParaRPr>
          </a:p>
          <a:p>
            <a:pPr marL="0" indent="0" algn="ctr">
              <a:buNone/>
            </a:pPr>
            <a:r>
              <a:rPr lang="fr-FR" sz="2800" b="1" i="1" dirty="0">
                <a:solidFill>
                  <a:srgbClr val="C00000"/>
                </a:solidFill>
              </a:rPr>
              <a:t>Lettre à l'Église de Pergame </a:t>
            </a:r>
          </a:p>
          <a:p>
            <a:pPr marL="0" indent="0" algn="just">
              <a:buNone/>
            </a:pPr>
            <a:r>
              <a:rPr lang="fr-FR" sz="2800" b="1" baseline="30000" dirty="0"/>
              <a:t>12</a:t>
            </a:r>
            <a:r>
              <a:rPr lang="fr-FR" sz="2800" b="1" dirty="0"/>
              <a:t> Ecris à l'Ange de l'Église qui est à Pergame : Ainsi parle celui qui a le glaive acéré à deux tranchants : </a:t>
            </a:r>
            <a:r>
              <a:rPr lang="fr-FR" sz="2800" b="1" baseline="30000" dirty="0"/>
              <a:t>13</a:t>
            </a:r>
            <a:r>
              <a:rPr lang="fr-FR" sz="2800" b="1" dirty="0"/>
              <a:t> Je sais où tu demeures, c'est là que Satan a son trône ; mais tu tiens ferme à mon nom, et tu n'as pas renié la foi en moi, même dans les jours où Antipas, mon témoin fidèle, a été mis à mort chez vous, là où Satan demeure.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just" rtl="1" fontAlgn="base">
              <a:spcBef>
                <a:spcPct val="20000"/>
              </a:spcBef>
              <a:spcAft>
                <a:spcPct val="0"/>
              </a:spcAft>
              <a:defRPr/>
            </a:pPr>
            <a:r>
              <a:rPr lang="ar-SA" sz="4000" b="1" dirty="0"/>
              <a:t>مَنْ يَغْلِبُ فَلاَ يُؤْذِيهِ الْمَوْتُ الثَّانِي».</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برغامس</a:t>
            </a:r>
            <a:endParaRPr lang="fr-FR" sz="4000" b="1" i="1" baseline="30000" dirty="0">
              <a:solidFill>
                <a:srgbClr val="C00000"/>
              </a:solidFill>
            </a:endParaRPr>
          </a:p>
          <a:p>
            <a:pPr algn="just" rtl="1" fontAlgn="base">
              <a:spcBef>
                <a:spcPct val="20000"/>
              </a:spcBef>
              <a:spcAft>
                <a:spcPct val="0"/>
              </a:spcAft>
              <a:defRPr/>
            </a:pPr>
            <a:r>
              <a:rPr lang="ar-SA" sz="4000" b="1" baseline="30000" dirty="0"/>
              <a:t>١٢</a:t>
            </a:r>
            <a:r>
              <a:rPr lang="ar-SA" sz="4000" b="1" dirty="0"/>
              <a:t> وَاكْتُبْ إِلَى مَلاَكِ الْكَنِيسَةِ الَّتِي فِي </a:t>
            </a:r>
            <a:r>
              <a:rPr lang="ar-SA" sz="4000" b="1" dirty="0" err="1"/>
              <a:t>بَرْغَامُسَ</a:t>
            </a:r>
            <a:r>
              <a:rPr lang="ar-SA" sz="4000" b="1" dirty="0"/>
              <a:t>: «هَذَا يَقُولُهُ الَّذِي لَهُ السَّيْفُ الْمَاضِي ذُو الْحَدَّيْنِ. </a:t>
            </a:r>
            <a:r>
              <a:rPr lang="ar-SA" sz="4000" b="1" baseline="30000" dirty="0"/>
              <a:t>١٣</a:t>
            </a:r>
            <a:r>
              <a:rPr lang="ar-SA" sz="4000" b="1" dirty="0"/>
              <a:t> أَنَا عَارِفٌ أَعْمَالَكَ، وَأَيْنَ تَسْكُنُ حَيْثُ كُرْسِيُّ الشَّيْطَانِ، وَأَنْتَ مُتَمَسِّكٌ بِاسْمِي وَلَمْ تُنْكِرْ إِيمَانِي حَتَّى فِي الأَيَّامِ الَّتِي فِيهَا كَانَ </a:t>
            </a:r>
            <a:r>
              <a:rPr lang="ar-SA" sz="4000" b="1" dirty="0" err="1"/>
              <a:t>أَنْتِيبَاسُ</a:t>
            </a:r>
            <a:r>
              <a:rPr lang="ar-SA" sz="4000" b="1" dirty="0"/>
              <a:t> شَهِيدِي الأَمِينُ الَّذِي قُتِلَ عِنْدَكُمْ حَيْثُ الشَّيْطَانُ يَسْكُنُ.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3476507"/>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Mais j'ai quelque chose contre toi : tu as là des gens attachés à la doctrine de </a:t>
            </a:r>
            <a:r>
              <a:rPr lang="fr-FR" sz="2800" b="1" dirty="0" err="1"/>
              <a:t>Balaam</a:t>
            </a:r>
            <a:r>
              <a:rPr lang="fr-FR" sz="2800" b="1" dirty="0"/>
              <a:t>, qui enseignait à </a:t>
            </a:r>
            <a:r>
              <a:rPr lang="fr-FR" sz="2800" b="1" dirty="0" err="1"/>
              <a:t>Balak</a:t>
            </a:r>
            <a:r>
              <a:rPr lang="fr-FR" sz="2800" b="1" dirty="0"/>
              <a:t> le moyen de tendre un piège aux fils d'Israël, pour qu'ils mangent des viandes offertes aux idoles et qu'ils se prostituent. </a:t>
            </a:r>
          </a:p>
          <a:p>
            <a:pPr marL="0" indent="0" algn="just">
              <a:buNone/>
            </a:pPr>
            <a:endParaRPr lang="fr-FR" sz="2800" b="1" baseline="30000" dirty="0"/>
          </a:p>
          <a:p>
            <a:pPr marL="0" indent="0" algn="just">
              <a:buNone/>
            </a:pPr>
            <a:r>
              <a:rPr lang="fr-FR" sz="2800" b="1" baseline="30000" dirty="0"/>
              <a:t>15</a:t>
            </a:r>
            <a:r>
              <a:rPr lang="fr-FR" sz="2800" b="1" dirty="0"/>
              <a:t> De même, tu as toi aussi des gens attachés à la doctrine des Nicolaïtes. </a:t>
            </a:r>
          </a:p>
          <a:p>
            <a:pPr marL="0" indent="0" algn="just">
              <a:buNone/>
            </a:pP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١٤</a:t>
            </a:r>
            <a:r>
              <a:rPr lang="ar-SA" sz="4000" b="1" dirty="0"/>
              <a:t> وَلَكِنْ عِنْدِي عَلَيْكَ قَلِيلٌ: أَنَّ عِنْدَكَ هُنَاكَ قَوْماً مُتَمَسِّكِينَ بِتَعْلِيمِ </a:t>
            </a:r>
            <a:r>
              <a:rPr lang="ar-SA" sz="4000" b="1" dirty="0" err="1"/>
              <a:t>بَلْعَامَ</a:t>
            </a:r>
            <a:r>
              <a:rPr lang="ar-SA" sz="4000" b="1" dirty="0"/>
              <a:t>، الَّذِي كَانَ يُعَلِّمُ </a:t>
            </a:r>
            <a:r>
              <a:rPr lang="ar-SA" sz="4000" b="1" dirty="0" err="1"/>
              <a:t>بَالاَقَ</a:t>
            </a:r>
            <a:r>
              <a:rPr lang="ar-SA" sz="4000" b="1" dirty="0"/>
              <a:t> أَنْ يُلْقِيَ </a:t>
            </a:r>
            <a:r>
              <a:rPr lang="ar-SA" sz="4000" b="1" dirty="0" err="1"/>
              <a:t>مَعْثَرَةً</a:t>
            </a:r>
            <a:r>
              <a:rPr lang="ar-SA" sz="4000" b="1" dirty="0"/>
              <a:t> أَمَامَ بَنِي إِسْرَائِيلَ: أَنْ يَأْكُلُوا مَا ذُبِحَ لِلأَوْثَانِ، وَيَزْنُوا.</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١٥</a:t>
            </a:r>
            <a:r>
              <a:rPr lang="ar-SA" sz="4000" b="1" dirty="0"/>
              <a:t> هَكَذَا عِنْدَكَ أَنْتَ أَيْضاً قَوْمٌ مُتَمَسِّكُونَ بِتَعَالِيمِ </a:t>
            </a:r>
            <a:r>
              <a:rPr lang="ar-SA" sz="4000" b="1" dirty="0" err="1"/>
              <a:t>النُّقُولاَوِيِّينَ</a:t>
            </a:r>
            <a:r>
              <a:rPr lang="ar-SA" sz="4000" b="1" dirty="0"/>
              <a:t> الَّذِي أُبْغِضُهُ.</a:t>
            </a:r>
            <a:endParaRPr lang="fr-FR" sz="4000" b="1" dirty="0"/>
          </a:p>
        </p:txBody>
      </p:sp>
    </p:spTree>
    <p:extLst>
      <p:ext uri="{BB962C8B-B14F-4D97-AF65-F5344CB8AC3E}">
        <p14:creationId xmlns:p14="http://schemas.microsoft.com/office/powerpoint/2010/main" val="2615880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vin de leurs libations ? Qu'ils se lèvent et vous secourent, qu'ils soient au-dessus de vous votre abri ! Voyez maintenant que moi, moi je Le suis et que nul autre que moi n'est Dieu ! C'est moi qui fais mourir et qui fais vivre ; quand j'ai frappé, c'est moi qui guéris et personne ne délivre de ma main. Oui, je lève ma main vers le ciel et je dis : Aussi vrai que je vis pour toujours, quand j'aurai aiguisé mon épée fulgurante ma main saisira le Droit. Je rendrai la pareille à mes adversaires,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خَمْرَ </a:t>
            </a:r>
            <a:r>
              <a:rPr lang="ar-SA" sz="3600" b="1" dirty="0" err="1">
                <a:solidFill>
                  <a:prstClr val="black"/>
                </a:solidFill>
                <a:latin typeface="Times New Roman" panose="02020603050405020304" pitchFamily="18" charset="0"/>
                <a:cs typeface="Arial" panose="020B0604020202020204" pitchFamily="34" charset="0"/>
              </a:rPr>
              <a:t>سَكَائِبِهِمْ</a:t>
            </a:r>
            <a:r>
              <a:rPr lang="ar-SA" sz="3600" b="1" dirty="0">
                <a:solidFill>
                  <a:prstClr val="black"/>
                </a:solidFill>
                <a:latin typeface="Times New Roman" panose="02020603050405020304" pitchFamily="18" charset="0"/>
                <a:cs typeface="Arial" panose="020B0604020202020204" pitchFamily="34" charset="0"/>
              </a:rPr>
              <a:t>؟ لِتَقُمْ وَتُسَاعِدْكُمْ وَتَكُنْ عَلَيْكُمْ حِمَايَةً! اُنْظُرُوا </a:t>
            </a:r>
            <a:r>
              <a:rPr lang="ar-SA" sz="3600" b="1" dirty="0" err="1">
                <a:solidFill>
                  <a:prstClr val="black"/>
                </a:solidFill>
                <a:latin typeface="Times New Roman" panose="02020603050405020304" pitchFamily="18" charset="0"/>
                <a:cs typeface="Arial" panose="020B0604020202020204" pitchFamily="34" charset="0"/>
              </a:rPr>
              <a:t>ٱلْآنَ</a:t>
            </a:r>
            <a:r>
              <a:rPr lang="ar-SA" sz="3600" b="1" dirty="0">
                <a:solidFill>
                  <a:prstClr val="black"/>
                </a:solidFill>
                <a:latin typeface="Times New Roman" panose="02020603050405020304" pitchFamily="18" charset="0"/>
                <a:cs typeface="Arial" panose="020B0604020202020204" pitchFamily="34" charset="0"/>
              </a:rPr>
              <a:t>! أَنَا </a:t>
            </a:r>
            <a:r>
              <a:rPr lang="ar-SA" sz="3600" b="1" dirty="0" err="1">
                <a:solidFill>
                  <a:prstClr val="black"/>
                </a:solidFill>
                <a:latin typeface="Times New Roman" panose="02020603050405020304" pitchFamily="18" charset="0"/>
                <a:cs typeface="Arial" panose="020B0604020202020204" pitchFamily="34" charset="0"/>
              </a:rPr>
              <a:t>أَنَا</a:t>
            </a:r>
            <a:r>
              <a:rPr lang="ar-SA" sz="3600" b="1" dirty="0">
                <a:solidFill>
                  <a:prstClr val="black"/>
                </a:solidFill>
                <a:latin typeface="Times New Roman" panose="02020603050405020304" pitchFamily="18" charset="0"/>
                <a:cs typeface="Arial" panose="020B0604020202020204" pitchFamily="34" charset="0"/>
              </a:rPr>
              <a:t> هُوَ وَلَيْسَ إِلَهٌ مَعِي. أَنَا أُمِيتُ وَأُحْيِي. سَحَقْتُ، وَإِنِّي أَشْفِي، وَلَيْسَ مِنْ يَدِي مُخَلِّصٌ. إِنِّي أَرْفَعُ إِلَى </a:t>
            </a:r>
            <a:r>
              <a:rPr lang="ar-SA" sz="3600" b="1" dirty="0" err="1">
                <a:solidFill>
                  <a:prstClr val="black"/>
                </a:solidFill>
                <a:latin typeface="Times New Roman" panose="02020603050405020304" pitchFamily="18" charset="0"/>
                <a:cs typeface="Arial" panose="020B0604020202020204" pitchFamily="34" charset="0"/>
              </a:rPr>
              <a:t>ٱلسَّمَاءِ</a:t>
            </a:r>
            <a:r>
              <a:rPr lang="ar-SA" sz="3600" b="1" dirty="0">
                <a:solidFill>
                  <a:prstClr val="black"/>
                </a:solidFill>
                <a:latin typeface="Times New Roman" panose="02020603050405020304" pitchFamily="18" charset="0"/>
                <a:cs typeface="Arial" panose="020B0604020202020204" pitchFamily="34" charset="0"/>
              </a:rPr>
              <a:t> يَدِي وَأَقُولُ: حَيٌّ أَنَا إِلَى </a:t>
            </a:r>
            <a:r>
              <a:rPr lang="ar-SA" sz="3600" b="1" dirty="0" err="1">
                <a:solidFill>
                  <a:prstClr val="black"/>
                </a:solidFill>
                <a:latin typeface="Times New Roman" panose="02020603050405020304" pitchFamily="18" charset="0"/>
                <a:cs typeface="Arial" panose="020B0604020202020204" pitchFamily="34" charset="0"/>
              </a:rPr>
              <a:t>ٱلْأَبَدِ</a:t>
            </a:r>
            <a:r>
              <a:rPr lang="ar-SA" sz="3600" b="1" dirty="0">
                <a:solidFill>
                  <a:prstClr val="black"/>
                </a:solidFill>
                <a:latin typeface="Times New Roman" panose="02020603050405020304" pitchFamily="18" charset="0"/>
                <a:cs typeface="Arial" panose="020B0604020202020204" pitchFamily="34" charset="0"/>
              </a:rPr>
              <a:t>. إِذَا سَنَنْتُ سَيْفِي </a:t>
            </a:r>
            <a:r>
              <a:rPr lang="ar-SA" sz="3600" b="1" dirty="0" err="1">
                <a:solidFill>
                  <a:prstClr val="black"/>
                </a:solidFill>
                <a:latin typeface="Times New Roman" panose="02020603050405020304" pitchFamily="18" charset="0"/>
                <a:cs typeface="Arial" panose="020B0604020202020204" pitchFamily="34" charset="0"/>
              </a:rPr>
              <a:t>ٱلْبَارِقَ</a:t>
            </a:r>
            <a:r>
              <a:rPr lang="ar-SA" sz="3600" b="1" dirty="0">
                <a:solidFill>
                  <a:prstClr val="black"/>
                </a:solidFill>
                <a:latin typeface="Times New Roman" panose="02020603050405020304" pitchFamily="18" charset="0"/>
                <a:cs typeface="Arial" panose="020B0604020202020204" pitchFamily="34" charset="0"/>
              </a:rPr>
              <a:t>، وَأَمْسَكَتْ </a:t>
            </a:r>
            <a:r>
              <a:rPr lang="ar-SA" sz="3600" b="1" dirty="0" err="1">
                <a:solidFill>
                  <a:prstClr val="black"/>
                </a:solidFill>
                <a:latin typeface="Times New Roman" panose="02020603050405020304" pitchFamily="18" charset="0"/>
                <a:cs typeface="Arial" panose="020B0604020202020204" pitchFamily="34" charset="0"/>
              </a:rPr>
              <a:t>بِٱلْقَضَاءِ</a:t>
            </a:r>
            <a:r>
              <a:rPr lang="ar-SA" sz="3600" b="1" dirty="0">
                <a:solidFill>
                  <a:prstClr val="black"/>
                </a:solidFill>
                <a:latin typeface="Times New Roman" panose="02020603050405020304" pitchFamily="18" charset="0"/>
                <a:cs typeface="Arial" panose="020B0604020202020204" pitchFamily="34" charset="0"/>
              </a:rPr>
              <a:t> يَدِي، أَرُدُّ نَقْمَةً عَلَى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420153356"/>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Convertis-toi donc : sinon je viens à toi sans tarder, et je les combattrai avec le glaive qui sort de ma bouche. </a:t>
            </a:r>
            <a:r>
              <a:rPr lang="fr-FR" sz="2800" b="1" i="1" baseline="30000" dirty="0">
                <a:solidFill>
                  <a:srgbClr val="C00000"/>
                </a:solidFill>
              </a:rPr>
              <a:t>17</a:t>
            </a:r>
            <a:r>
              <a:rPr lang="fr-FR" sz="2800" b="1" i="1" dirty="0">
                <a:solidFill>
                  <a:srgbClr val="C00000"/>
                </a:solidFill>
              </a:rPr>
              <a:t> Celui qui a des oreilles, qu'il entende ce que l'Esprit dit aux Églises.</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 </a:t>
            </a:r>
            <a:r>
              <a:rPr lang="ar-SA" sz="4000" b="1" baseline="30000" dirty="0"/>
              <a:t>١٦</a:t>
            </a:r>
            <a:r>
              <a:rPr lang="ar-SA" sz="4000" b="1" dirty="0"/>
              <a:t> فَتُبْ وَإِلَّا فَإِنِّي آتِيكَ سَرِيعاً وَأُحَارِبُهُمْ بِسَيْفِ فَمِي.</a:t>
            </a:r>
            <a:r>
              <a:rPr lang="ar-SA" sz="4000" b="1" i="1" baseline="30000" dirty="0">
                <a:solidFill>
                  <a:srgbClr val="C00000"/>
                </a:solidFill>
              </a:rPr>
              <a:t>١٧</a:t>
            </a:r>
            <a:r>
              <a:rPr lang="ar-SA" sz="4000" b="1" i="1" dirty="0">
                <a:solidFill>
                  <a:srgbClr val="C00000"/>
                </a:solidFill>
              </a:rPr>
              <a:t> مَنْ لَهُ أُذُنٌ</a:t>
            </a:r>
            <a:r>
              <a:rPr lang="fr-FR" sz="4000" b="1" i="1" dirty="0">
                <a:solidFill>
                  <a:srgbClr val="C00000"/>
                </a:solidFill>
              </a:rPr>
              <a:t> </a:t>
            </a:r>
            <a:r>
              <a:rPr lang="ar-SA" sz="4000" b="1" i="1" dirty="0">
                <a:solidFill>
                  <a:srgbClr val="C00000"/>
                </a:solidFill>
              </a:rPr>
              <a:t>فَلْيَسْمَعْ مَا يَقُولُهُ الرُّوحُ لِلْكَنَائِسِ. </a:t>
            </a:r>
            <a:endParaRPr lang="fr-FR" sz="4000" b="1" i="1" dirty="0">
              <a:solidFill>
                <a:srgbClr val="C00000"/>
              </a:solidFill>
            </a:endParaRPr>
          </a:p>
          <a:p>
            <a:pPr algn="just" rtl="1" fontAlgn="base">
              <a:spcBef>
                <a:spcPct val="20000"/>
              </a:spcBef>
              <a:spcAft>
                <a:spcPct val="0"/>
              </a:spcAft>
              <a:defRPr/>
            </a:pPr>
            <a:endParaRPr lang="fr-FR" sz="5200" b="1" i="1" dirty="0">
              <a:solidFill>
                <a:srgbClr val="C00000"/>
              </a:solidFill>
            </a:endParaRPr>
          </a:p>
          <a:p>
            <a:pPr algn="just" rtl="1" fontAlgn="base">
              <a:spcBef>
                <a:spcPct val="20000"/>
              </a:spcBef>
              <a:spcAft>
                <a:spcPct val="0"/>
              </a:spcAft>
              <a:defRPr/>
            </a:pPr>
            <a:endParaRPr lang="fr-FR" sz="4300" b="1" i="1" dirty="0">
              <a:solidFill>
                <a:srgbClr val="C00000"/>
              </a:solidFill>
            </a:endParaRPr>
          </a:p>
          <a:p>
            <a:pPr algn="just" rtl="1" fontAlgn="base">
              <a:spcBef>
                <a:spcPct val="20000"/>
              </a:spcBef>
              <a:spcAft>
                <a:spcPct val="0"/>
              </a:spcAft>
              <a:defRPr/>
            </a:pPr>
            <a:endParaRPr lang="fr-FR" sz="4000" b="1" i="1" dirty="0">
              <a:solidFill>
                <a:srgbClr val="C00000"/>
              </a:solidFill>
            </a:endParaRPr>
          </a:p>
        </p:txBody>
      </p:sp>
    </p:spTree>
    <p:extLst>
      <p:ext uri="{BB962C8B-B14F-4D97-AF65-F5344CB8AC3E}">
        <p14:creationId xmlns:p14="http://schemas.microsoft.com/office/powerpoint/2010/main" val="3185498246"/>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1862990073"/>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Au vainqueur je donnerai de la manne cachée ; je lui donnerai aussi une pierre blanche, avec, écrit sur cette pierre, un nom nouveau que personne ne connaît sauf celui qui la reçoit.</a:t>
            </a:r>
          </a:p>
          <a:p>
            <a:pPr marL="0" indent="0" algn="just">
              <a:buNone/>
            </a:pPr>
            <a:endParaRPr lang="fr-FR" sz="2800" b="1" dirty="0"/>
          </a:p>
          <a:p>
            <a:pPr marL="0" indent="0" algn="ctr">
              <a:buNone/>
            </a:pPr>
            <a:r>
              <a:rPr lang="fr-FR" sz="2800" b="1" i="1" dirty="0">
                <a:solidFill>
                  <a:srgbClr val="C00000"/>
                </a:solidFill>
              </a:rPr>
              <a:t>Lettre à l'Église de </a:t>
            </a:r>
            <a:r>
              <a:rPr lang="fr-FR" sz="2800" b="1" i="1" dirty="0" err="1">
                <a:solidFill>
                  <a:srgbClr val="C00000"/>
                </a:solidFill>
              </a:rPr>
              <a:t>Thyatire</a:t>
            </a:r>
            <a:r>
              <a:rPr lang="fr-FR" sz="2800" b="1" i="1" dirty="0">
                <a:solidFill>
                  <a:srgbClr val="C00000"/>
                </a:solidFill>
              </a:rPr>
              <a:t> </a:t>
            </a:r>
          </a:p>
          <a:p>
            <a:pPr marL="0" indent="0" algn="just">
              <a:buNone/>
            </a:pPr>
            <a:r>
              <a:rPr lang="fr-FR" sz="2800" b="1" dirty="0"/>
              <a:t>18 Ecris à l'Ange de l'Église qui est à </a:t>
            </a:r>
            <a:r>
              <a:rPr lang="fr-FR" sz="2800" b="1" dirty="0" err="1"/>
              <a:t>Thyatire</a:t>
            </a:r>
            <a:r>
              <a:rPr lang="fr-FR" sz="2800" b="1" dirty="0"/>
              <a:t> : Ainsi parle le Fils de Dieu, celui qui a les yeux comme une flamme ardente et les pieds semblables au bronze précieux :</a:t>
            </a:r>
          </a:p>
          <a:p>
            <a:pPr marL="0" indent="0" algn="just">
              <a:buNone/>
            </a:pPr>
            <a:endParaRPr lang="fr-FR" sz="2800" b="1" dirty="0"/>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4000" b="1" dirty="0"/>
              <a:t>مَنْ يَغْلِبُ فَسَأُعْطِيهِ أَنْ يَأْكُلَ مِنَ الْمَنِّ </a:t>
            </a:r>
            <a:r>
              <a:rPr lang="ar-SA" sz="4000" b="1" dirty="0" err="1"/>
              <a:t>الْمُخْفَى</a:t>
            </a:r>
            <a:r>
              <a:rPr lang="ar-SA" sz="4000" b="1" dirty="0"/>
              <a:t>، وَأُعْطِيهِ حَصَاةً بَيْضَاءَ، وَعَلَى الْحَصَاةِ اسْمٌ جَدِيدٌ مَكْتُوبٌ لاَ يَعْرِفُهُ أَحَدٌ غَيْرُ الَّذِي يَأْخُذُ».</a:t>
            </a:r>
            <a:endParaRPr lang="fr-FR" sz="4000" b="1" dirty="0"/>
          </a:p>
          <a:p>
            <a:pPr algn="just" rtl="1" fontAlgn="base">
              <a:spcBef>
                <a:spcPct val="20000"/>
              </a:spcBef>
              <a:spcAft>
                <a:spcPct val="0"/>
              </a:spcAft>
              <a:defRPr/>
            </a:pPr>
            <a:endParaRPr lang="fr-FR" sz="4000" b="1" i="1" dirty="0">
              <a:solidFill>
                <a:srgbClr val="C00000"/>
              </a:solidFill>
            </a:endParaRPr>
          </a:p>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ثياتيرا</a:t>
            </a:r>
            <a:endParaRPr lang="ar-AE" sz="4000" b="1" i="1" dirty="0">
              <a:solidFill>
                <a:srgbClr val="C00000"/>
              </a:solidFill>
            </a:endParaRPr>
          </a:p>
          <a:p>
            <a:pPr algn="just" rtl="1" fontAlgn="base">
              <a:spcBef>
                <a:spcPct val="20000"/>
              </a:spcBef>
              <a:spcAft>
                <a:spcPct val="0"/>
              </a:spcAft>
              <a:defRPr/>
            </a:pPr>
            <a:r>
              <a:rPr lang="ar-SA" sz="4000" b="1" baseline="30000" dirty="0"/>
              <a:t>١٨</a:t>
            </a:r>
            <a:r>
              <a:rPr lang="ar-SA" sz="4000" b="1" dirty="0"/>
              <a:t> وَاكْتُبْ إِلَى مَلاَكِ الْكَنِيسَةِ الَّتِي فِي </a:t>
            </a:r>
            <a:r>
              <a:rPr lang="ar-SA" sz="4000" b="1" dirty="0" err="1"/>
              <a:t>ثَيَاتِيرَا</a:t>
            </a:r>
            <a:r>
              <a:rPr lang="ar-SA" sz="4000" b="1" dirty="0"/>
              <a:t>: «هَذَا يَقُولُهُ ابْنُ اللهِ، الَّذِي لَهُ عَيْنَانِ كَلَهِيبِ نَارٍ، وَرِجْلاَهُ مِثْلُ النُّحَاسِ النَّقِيِّ. </a:t>
            </a:r>
            <a:endParaRPr lang="fr-FR" sz="4000" b="1" i="1" dirty="0">
              <a:solidFill>
                <a:srgbClr val="C00000"/>
              </a:solidFill>
            </a:endParaRPr>
          </a:p>
          <a:p>
            <a:pPr algn="just" rtl="1" fontAlgn="base">
              <a:spcBef>
                <a:spcPct val="20000"/>
              </a:spcBef>
              <a:spcAft>
                <a:spcPct val="0"/>
              </a:spcAft>
              <a:defRPr/>
            </a:pPr>
            <a:endParaRPr lang="fr-FR" sz="5200" b="1" i="1" dirty="0">
              <a:solidFill>
                <a:srgbClr val="C00000"/>
              </a:solidFill>
            </a:endParaRPr>
          </a:p>
          <a:p>
            <a:pPr algn="just" rtl="1" fontAlgn="base">
              <a:spcBef>
                <a:spcPct val="20000"/>
              </a:spcBef>
              <a:spcAft>
                <a:spcPct val="0"/>
              </a:spcAft>
              <a:defRPr/>
            </a:pPr>
            <a:endParaRPr lang="fr-FR" sz="4300" b="1" i="1" dirty="0">
              <a:solidFill>
                <a:srgbClr val="C00000"/>
              </a:solidFill>
            </a:endParaRPr>
          </a:p>
          <a:p>
            <a:pPr algn="just" rtl="1" fontAlgn="base">
              <a:spcBef>
                <a:spcPct val="20000"/>
              </a:spcBef>
              <a:spcAft>
                <a:spcPct val="0"/>
              </a:spcAft>
              <a:defRPr/>
            </a:pPr>
            <a:endParaRPr lang="fr-FR" sz="4000" b="1" i="1" dirty="0">
              <a:solidFill>
                <a:srgbClr val="C00000"/>
              </a:solidFill>
            </a:endParaRPr>
          </a:p>
        </p:txBody>
      </p:sp>
    </p:spTree>
    <p:extLst>
      <p:ext uri="{BB962C8B-B14F-4D97-AF65-F5344CB8AC3E}">
        <p14:creationId xmlns:p14="http://schemas.microsoft.com/office/powerpoint/2010/main" val="3641476856"/>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Je connais ta conduite, ton amour, ta foi, ton sens du service, ta persévérance, et ta conduite plus active ces derniers temps qu'au début. </a:t>
            </a:r>
            <a:r>
              <a:rPr lang="fr-FR" sz="2800" b="1" baseline="30000" dirty="0"/>
              <a:t>20</a:t>
            </a:r>
            <a:r>
              <a:rPr lang="fr-FR" sz="2800" b="1" dirty="0"/>
              <a:t> Mais j'ai quelque chose contre toi : tu laisses faire Jézabel, cette femme qui se dit prophétesse, et qui égare mes serviteurs en leur enseignant à se prostituer et à manger des viandes offertes aux idoles. </a:t>
            </a:r>
            <a:r>
              <a:rPr lang="fr-FR" sz="2800" b="1" baseline="30000" dirty="0"/>
              <a:t>21</a:t>
            </a:r>
            <a:r>
              <a:rPr lang="fr-FR" sz="2800" b="1" dirty="0"/>
              <a:t> Je lui ai donné du temps pour se convertir, mais elle ne veut pas se convertir de sa prostitution.</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١٩</a:t>
            </a:r>
            <a:r>
              <a:rPr lang="ar-SA" sz="4000" b="1" dirty="0"/>
              <a:t> أَنَا عَارِفٌ أَعْمَالَكَ وَمَحَبَّتَكَ وَخِدْمَتَكَ وَإِيمَانَكَ وَصَبْرَكَ، وَأَنَّ أَعْمَالَكَ الأَخِيرَةَ أَكْثَرُ مِنَ الأُولَى. </a:t>
            </a:r>
            <a:r>
              <a:rPr lang="ar-SA" sz="4000" b="1" baseline="30000" dirty="0"/>
              <a:t>٢٠</a:t>
            </a:r>
            <a:r>
              <a:rPr lang="ar-SA" sz="4000" b="1" dirty="0"/>
              <a:t> لَكِنْ عِنْدِي عَلَيْكَ قَلِيلٌ: أَنَّكَ تُسَيِّبُ الْمَرْأَةَ </a:t>
            </a:r>
            <a:r>
              <a:rPr lang="ar-SA" sz="4000" b="1" dirty="0" err="1"/>
              <a:t>إِيزَابَلَ</a:t>
            </a:r>
            <a:r>
              <a:rPr lang="ar-SA" sz="4000" b="1" dirty="0"/>
              <a:t> الَّتِي تَقُولُ إِنَّهَا </a:t>
            </a:r>
            <a:r>
              <a:rPr lang="ar-SA" sz="4000" b="1" dirty="0" err="1"/>
              <a:t>نَبِيَّةٌ</a:t>
            </a:r>
            <a:r>
              <a:rPr lang="ar-SA" sz="4000" b="1" dirty="0"/>
              <a:t>، حَتَّى تُعَلِّمَ وَتُغْوِيَ عَبِيدِي أَنْ يَزْنُوا وَيَأْكُلُوا مَا ذُبِحَ لِلأَوْثَانِ. </a:t>
            </a:r>
            <a:r>
              <a:rPr lang="ar-SA" sz="4000" b="1" baseline="30000" dirty="0"/>
              <a:t>٢١</a:t>
            </a:r>
            <a:r>
              <a:rPr lang="ar-SA" sz="4000" b="1" dirty="0"/>
              <a:t> وَأَعْطَيْتُهَا زَمَاناً لِكَيْ تَتُوبَ عَنْ زِنَاهَا وَلَمْ تَتُبْ. </a:t>
            </a:r>
            <a:endParaRPr lang="fr-FR" sz="4000" b="1" i="1" dirty="0">
              <a:solidFill>
                <a:srgbClr val="C00000"/>
              </a:solidFill>
            </a:endParaRPr>
          </a:p>
        </p:txBody>
      </p:sp>
    </p:spTree>
    <p:extLst>
      <p:ext uri="{BB962C8B-B14F-4D97-AF65-F5344CB8AC3E}">
        <p14:creationId xmlns:p14="http://schemas.microsoft.com/office/powerpoint/2010/main" val="4015155718"/>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22</a:t>
            </a:r>
            <a:r>
              <a:rPr lang="fr-FR" sz="2800" b="1" dirty="0"/>
              <a:t> Voici que je vais la mettre au lit, ainsi que ceux qui ont commis l'adultère avec elle ; ils seront dans une grande détresse, à moins qu'ils ne se convertissent de la conduite qu'elle leur a fait mener. </a:t>
            </a:r>
            <a:r>
              <a:rPr lang="fr-FR" sz="2800" b="1" baseline="30000" dirty="0"/>
              <a:t>23</a:t>
            </a:r>
            <a:r>
              <a:rPr lang="fr-FR" sz="2800" b="1" dirty="0"/>
              <a:t> Je vais aussi mettre à mort ses enfants, et toutes les Églises sauront que moi, je scrute les reins et les cœurs, et je vous donnerai à chacun selon votre conduite.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٢٢</a:t>
            </a:r>
            <a:r>
              <a:rPr lang="ar-SA" sz="4000" b="1" dirty="0"/>
              <a:t> هَا أَنَا أُلْقِيهَا فِي فِرَاشٍ، وَالَّذِينَ يَزْنُونَ مَعَهَا فِي ضِيقَةٍ عَظِيمَةٍ، إِنْ كَانُوا لاَ يَتُوبُونَ عَنْ أَعْمَالِهِمْ. </a:t>
            </a:r>
            <a:r>
              <a:rPr lang="ar-SA" sz="4000" b="1" baseline="30000" dirty="0"/>
              <a:t>٢٣</a:t>
            </a:r>
            <a:r>
              <a:rPr lang="ar-SA" sz="4000" b="1" dirty="0"/>
              <a:t> وَأَوْلاَدُهَا أَقْتُلُهُمْ بِالْمَوْتِ. فَسَتَعْرِفُ جَمِيعُ الْكَنَائِسِ أَنِّي أَنَا هُوَ الْفَاحِصُ الْكُلَى وَالْقُلُوبَ، وَسَأُعْطِي كُلَّ وَاحِدٍ مِنْكُمْ بِحَسَبِ أَعْمَالِهِ. </a:t>
            </a:r>
            <a:endParaRPr lang="fr-FR" sz="4000" b="1" i="1" dirty="0">
              <a:solidFill>
                <a:srgbClr val="C00000"/>
              </a:solidFill>
            </a:endParaRPr>
          </a:p>
        </p:txBody>
      </p:sp>
    </p:spTree>
    <p:extLst>
      <p:ext uri="{BB962C8B-B14F-4D97-AF65-F5344CB8AC3E}">
        <p14:creationId xmlns:p14="http://schemas.microsoft.com/office/powerpoint/2010/main" val="2320961878"/>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24</a:t>
            </a:r>
            <a:r>
              <a:rPr lang="fr-FR" sz="2800" b="1" dirty="0"/>
              <a:t> Et vous, les autres membres de l'Église de </a:t>
            </a:r>
            <a:r>
              <a:rPr lang="fr-FR" sz="2800" b="1" dirty="0" err="1"/>
              <a:t>Thyatire</a:t>
            </a:r>
            <a:r>
              <a:rPr lang="fr-FR" sz="2800" b="1" dirty="0"/>
              <a:t>, vous tous qui ne suivez pas cette doctrine et qui ne connaissez pas les prétendues profondeurs de Satan, je vous déclare que je ne vous imposerai pas de nouveau fardeau ; </a:t>
            </a:r>
            <a:r>
              <a:rPr lang="fr-FR" sz="2800" b="1" baseline="30000" dirty="0"/>
              <a:t>25</a:t>
            </a:r>
            <a:r>
              <a:rPr lang="fr-FR" sz="2800" b="1" dirty="0"/>
              <a:t> mais tenez fermement ce que vous avez, jusqu'à ce que je vienne. </a:t>
            </a:r>
            <a:r>
              <a:rPr lang="fr-FR" sz="2800" b="1" baseline="30000" dirty="0"/>
              <a:t>26</a:t>
            </a:r>
            <a:r>
              <a:rPr lang="fr-FR" sz="2800" b="1" dirty="0"/>
              <a:t> Le vainqueur, celui qui garde jusqu'à la fin la conduite que je prescris, je lui donnerai pouvoir sur les nations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٢٤</a:t>
            </a:r>
            <a:r>
              <a:rPr lang="ar-SA" sz="4000" b="1" dirty="0"/>
              <a:t> وَلَكِنَّنِي أَقُولُ لَكُمْ وَلِلْبَاقِينَ فِي </a:t>
            </a:r>
            <a:r>
              <a:rPr lang="ar-SA" sz="4000" b="1" dirty="0" err="1"/>
              <a:t>ثَيَاتِيرَا</a:t>
            </a:r>
            <a:r>
              <a:rPr lang="ar-SA" sz="4000" b="1" dirty="0"/>
              <a:t>، كُلِّ الَّذِينَ لَيْسَ لَهُمْ هَذَا التَّعْلِيمُ، وَالَّذِينَ لَمْ يَعْرِفُوا أَعْمَاقَ الشَّيْطَانِ، كَمَا يَقُولُونَ، إِنِّي لاَ أُلْقِي عَلَيْكُمْ ثِقْلاً آخَرَ، </a:t>
            </a:r>
            <a:r>
              <a:rPr lang="ar-SA" sz="4000" b="1" baseline="30000" dirty="0"/>
              <a:t>٢٥</a:t>
            </a:r>
            <a:r>
              <a:rPr lang="ar-SA" sz="4000" b="1" dirty="0"/>
              <a:t> وَإِنَّمَا الَّذِي عِنْدَكُمْ تَمَسَّكُوا بِهِ إِلَى أَنْ أَجِيءَ. </a:t>
            </a:r>
            <a:r>
              <a:rPr lang="ar-SA" sz="4000" b="1" baseline="30000" dirty="0"/>
              <a:t>٢٦</a:t>
            </a:r>
            <a:r>
              <a:rPr lang="ar-SA" sz="4000" b="1" dirty="0"/>
              <a:t> وَمَنْ يَغْلِبُ وَيَحْفَظُ أَعْمَالِي إِلَى النِّهَايَةِ فَسَأُعْطِيهِ سُلْطَاناً عَلَى الأُمَمِ،</a:t>
            </a:r>
            <a:endParaRPr lang="fr-FR" sz="4000" b="1" i="1" dirty="0">
              <a:solidFill>
                <a:srgbClr val="C00000"/>
              </a:solidFill>
            </a:endParaRPr>
          </a:p>
        </p:txBody>
      </p:sp>
    </p:spTree>
    <p:extLst>
      <p:ext uri="{BB962C8B-B14F-4D97-AF65-F5344CB8AC3E}">
        <p14:creationId xmlns:p14="http://schemas.microsoft.com/office/powerpoint/2010/main" val="3526556266"/>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27</a:t>
            </a:r>
            <a:r>
              <a:rPr lang="fr-FR" sz="2800" b="1" dirty="0"/>
              <a:t> il les mènera avec un sceptre de fer, il les brisera comme un vase de potier </a:t>
            </a:r>
            <a:r>
              <a:rPr lang="fr-FR" sz="2800" b="1" baseline="30000" dirty="0"/>
              <a:t>28</a:t>
            </a:r>
            <a:r>
              <a:rPr lang="fr-FR" sz="2800" b="1" dirty="0"/>
              <a:t> de même que moi aussi, j'ai reçu pouvoir de mon Père et je lui donnerai l'étoile du matin. </a:t>
            </a:r>
            <a:r>
              <a:rPr lang="fr-FR" sz="2800" b="1" i="1" baseline="30000" dirty="0">
                <a:solidFill>
                  <a:srgbClr val="C00000"/>
                </a:solidFill>
              </a:rPr>
              <a:t>29</a:t>
            </a:r>
            <a:r>
              <a:rPr lang="fr-FR" sz="2800" b="1" i="1" dirty="0">
                <a:solidFill>
                  <a:srgbClr val="C00000"/>
                </a:solidFill>
              </a:rPr>
              <a:t> Celui qui a des oreilles, qu'il entende ce que l'Esprit dit aux Églises.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٢٧</a:t>
            </a:r>
            <a:r>
              <a:rPr lang="ar-SA" sz="4000" b="1" dirty="0"/>
              <a:t> فَيَرْعَاهُمْ بِقَضِيبٍ مِنْ حَدِيدٍ، كَمَا تُكْسَرُ آنِيَةٌ مِنْ خَزَفٍ، كَمَا أَخَذْتُ أَنَا أَيْضاً مِنْ عِنْدِ أَبِي، </a:t>
            </a:r>
            <a:r>
              <a:rPr lang="ar-SA" sz="4000" b="1" baseline="30000" dirty="0"/>
              <a:t>٢٨</a:t>
            </a:r>
            <a:r>
              <a:rPr lang="ar-SA" sz="4000" b="1" dirty="0"/>
              <a:t> وَأُعْطِيهِ كَوْكَبَ الصُّبْحِ. </a:t>
            </a:r>
            <a:r>
              <a:rPr lang="ar-SA" sz="4000" b="1" i="1" baseline="30000" dirty="0">
                <a:solidFill>
                  <a:srgbClr val="C00000"/>
                </a:solidFill>
              </a:rPr>
              <a:t>٢٩</a:t>
            </a:r>
            <a:r>
              <a:rPr lang="ar-SA" sz="4000" b="1" i="1" dirty="0">
                <a:solidFill>
                  <a:srgbClr val="C00000"/>
                </a:solidFill>
              </a:rPr>
              <a:t> مَنْ لَهُ أُذُنٌ فَلْيَسْمَعْ مَا يَقُولُهُ الرُّوحُ لِلْكَنَائِسِ».</a:t>
            </a:r>
            <a:endParaRPr lang="fr-FR" sz="4000" b="1" i="1" dirty="0">
              <a:solidFill>
                <a:srgbClr val="C00000"/>
              </a:solidFill>
            </a:endParaRPr>
          </a:p>
        </p:txBody>
      </p:sp>
    </p:spTree>
    <p:extLst>
      <p:ext uri="{BB962C8B-B14F-4D97-AF65-F5344CB8AC3E}">
        <p14:creationId xmlns:p14="http://schemas.microsoft.com/office/powerpoint/2010/main" val="486378118"/>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3995077835"/>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3</a:t>
            </a:r>
          </a:p>
          <a:p>
            <a:pPr marL="0" indent="0" algn="ctr">
              <a:buNone/>
            </a:pPr>
            <a:endParaRPr lang="fr-FR" sz="2800" b="1" i="1" dirty="0">
              <a:solidFill>
                <a:srgbClr val="C00000"/>
              </a:solidFill>
            </a:endParaRPr>
          </a:p>
          <a:p>
            <a:pPr marL="0" indent="0" algn="ctr">
              <a:buNone/>
            </a:pPr>
            <a:r>
              <a:rPr lang="fr-FR" sz="2800" b="1" i="1" dirty="0">
                <a:solidFill>
                  <a:srgbClr val="C00000"/>
                </a:solidFill>
              </a:rPr>
              <a:t>Lettre à l'Église de Sardes </a:t>
            </a:r>
          </a:p>
          <a:p>
            <a:pPr marL="0" indent="0" algn="just">
              <a:buNone/>
            </a:pPr>
            <a:r>
              <a:rPr lang="fr-FR" sz="2800" b="1" baseline="30000" dirty="0"/>
              <a:t>1</a:t>
            </a:r>
            <a:r>
              <a:rPr lang="fr-FR" sz="2800" b="1" dirty="0"/>
              <a:t> Ecris à l'Ange de l'Église qui est à Sardes : Ainsi parle celui qui a les sept esprits de Dieu et les sept étoiles : Je connais ta conduite : tu as la réputation d'être vivant, et tu es mort. </a:t>
            </a:r>
            <a:r>
              <a:rPr lang="fr-FR" sz="2800" b="1" baseline="30000" dirty="0"/>
              <a:t>2</a:t>
            </a:r>
            <a:r>
              <a:rPr lang="fr-FR" sz="2800" b="1" dirty="0"/>
              <a:t> Sois vigilant, raffermis ce qui te reste et qui est en train de mourir, car je n'ai pas trouvé que ta conduite soit parfaite devant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2800" b="1" i="1" dirty="0">
                <a:solidFill>
                  <a:srgbClr val="C00000"/>
                </a:solidFill>
              </a:rPr>
              <a:t>الإصحاح الثالث</a:t>
            </a:r>
            <a:endParaRPr lang="ar-EG" altLang="fr-FR" sz="28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ساردس</a:t>
            </a:r>
            <a:endParaRPr lang="ar-AE" sz="4000" b="1" i="1" dirty="0">
              <a:solidFill>
                <a:srgbClr val="C00000"/>
              </a:solidFill>
            </a:endParaRPr>
          </a:p>
          <a:p>
            <a:pPr lvl="0" algn="just" rtl="1" fontAlgn="base">
              <a:spcBef>
                <a:spcPct val="20000"/>
              </a:spcBef>
              <a:spcAft>
                <a:spcPct val="0"/>
              </a:spcAft>
              <a:defRPr/>
            </a:pPr>
            <a:r>
              <a:rPr lang="ar-SA" sz="4000" b="1" dirty="0"/>
              <a:t>١ وَاكْتُبْ إِلَى مَلاَكِ الْكَنِيسَةِ الَّتِي فِي </a:t>
            </a:r>
            <a:r>
              <a:rPr lang="ar-SA" sz="4000" b="1" dirty="0" err="1"/>
              <a:t>سَارْدِسَ</a:t>
            </a:r>
            <a:r>
              <a:rPr lang="ar-SA" sz="4000" b="1" dirty="0"/>
              <a:t>: «هَذَا يَقُولُهُ الَّذِي لَهُ سَبْعَةُ أَرْوَاحِ اللهِ وَالسَّبْعَةُ الْكَوَاكِبُ. أَنَا عَارِفٌ أَعْمَالَكَ، أَنَّ لَكَ اسْماً أَنَّكَ حَيٌّ وَأَنْتَ مَيِّتٌ. </a:t>
            </a:r>
            <a:r>
              <a:rPr lang="ar-SA" sz="4000" b="1" baseline="30000" dirty="0"/>
              <a:t>٢</a:t>
            </a:r>
            <a:r>
              <a:rPr lang="ar-SA" sz="4000" b="1" dirty="0"/>
              <a:t> كُنْ سَاهِراً وَشَدِّدْ مَا بَقِيَ، الَّذِي هُوَ عَتِيدٌ أَنْ يَمُوتَ، لأَنِّي لَمْ أَجِدْ أَعْمَالَكَ كَامِلَةً أَمَامَ اللهِ.</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6603424"/>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Rappelle-toi donc comment tu as reçu et entendu la Parole ; garde-la fidèlement et convertis-toi. Si tu ne veilles pas, je viendrai comme un voleur et tu ne sauras pas à quelle heure je viendrai te surprendre. </a:t>
            </a:r>
          </a:p>
          <a:p>
            <a:pPr marL="0" indent="0" algn="just">
              <a:buNone/>
            </a:pPr>
            <a:endParaRPr lang="fr-FR" sz="2800" b="1" baseline="30000" dirty="0"/>
          </a:p>
          <a:p>
            <a:pPr marL="0" indent="0" algn="just">
              <a:buNone/>
            </a:pPr>
            <a:r>
              <a:rPr lang="fr-FR" sz="2800" b="1" baseline="30000" dirty="0"/>
              <a:t>4</a:t>
            </a:r>
            <a:r>
              <a:rPr lang="fr-FR" sz="2800" b="1" dirty="0"/>
              <a:t> Mais chez toi, à Sardes, il y en a quelques-uns qui n'ont pas sali leurs vêtements ; habillés de blanc, ils marcheront avec moi, car ils l'ont bien mérité. </a:t>
            </a:r>
          </a:p>
          <a:p>
            <a:pPr marL="0" indent="0" algn="just">
              <a:buNone/>
            </a:pP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 </a:t>
            </a:r>
            <a:r>
              <a:rPr lang="ar-SA" sz="4000" b="1" baseline="30000" dirty="0"/>
              <a:t>٣</a:t>
            </a:r>
            <a:r>
              <a:rPr lang="ar-SA" sz="4000" b="1" dirty="0"/>
              <a:t> فَاذْكُرْ كَيْفَ أَخَذْتَ وَسَمِعْتَ وَاحْفَظْ وَتُبْ، فَإِنِّي إِنْ لَمْ تَسْهَرْ أُقْدِمْ عَلَيْكَ كَلِصٍّ، وَلاَ تَعْلَمُ أَيَّةَ سَاعَةٍ أُقْدِمُ عَلَيْكَ.</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٤</a:t>
            </a:r>
            <a:r>
              <a:rPr lang="ar-SA" sz="4000" b="1" dirty="0"/>
              <a:t> عِنْدَكَ أَسْمَاءٌ قَلِيلَةٌ فِي </a:t>
            </a:r>
            <a:r>
              <a:rPr lang="ar-SA" sz="4000" b="1" dirty="0" err="1"/>
              <a:t>سَارْدِسَ</a:t>
            </a:r>
            <a:r>
              <a:rPr lang="ar-SA" sz="4000" b="1" dirty="0"/>
              <a:t> لَمْ يُنَجِّسُوا ثِيَابَهُمْ، فَسَيَمْشُونَ مَعِي فِي ثِيَابٍ بِيضٍ لأَنَّهُمْ مُسْتَحِقُّونَ</a:t>
            </a:r>
            <a:endParaRPr lang="fr-FR" sz="4000" b="1" i="1" dirty="0">
              <a:solidFill>
                <a:srgbClr val="C00000"/>
              </a:solidFill>
            </a:endParaRPr>
          </a:p>
        </p:txBody>
      </p:sp>
    </p:spTree>
    <p:extLst>
      <p:ext uri="{BB962C8B-B14F-4D97-AF65-F5344CB8AC3E}">
        <p14:creationId xmlns:p14="http://schemas.microsoft.com/office/powerpoint/2010/main" val="22642894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Cieux, exultez avec lui, et que les fils de Dieu l'adorent ! Nations, exultez avec son peuple, et que tous les envoyés de Dieu affirment sa force ! Car il vengera le sang de ses serviteurs, il rendra la pareille à ses adversaires, il paiera de retour ceux qui le haïssent et purifiera la terre de son peuple.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solidFill>
                  <a:prstClr val="black"/>
                </a:solidFill>
                <a:latin typeface="Times New Roman" panose="02020603050405020304" pitchFamily="18" charset="0"/>
                <a:cs typeface="Arial" panose="020B0604020202020204" pitchFamily="34" charset="0"/>
              </a:rPr>
              <a:t>«تَهَلَّلُوا أَيُّهَا </a:t>
            </a:r>
            <a:r>
              <a:rPr lang="ar-SA" sz="3600" b="1" dirty="0" err="1">
                <a:solidFill>
                  <a:prstClr val="black"/>
                </a:solidFill>
                <a:latin typeface="Times New Roman" panose="02020603050405020304" pitchFamily="18" charset="0"/>
                <a:cs typeface="Arial" panose="020B0604020202020204" pitchFamily="34" charset="0"/>
              </a:rPr>
              <a:t>ٱلْأُمَمُ</a:t>
            </a:r>
            <a:r>
              <a:rPr lang="ar-SA" sz="3600" b="1" dirty="0">
                <a:solidFill>
                  <a:prstClr val="black"/>
                </a:solidFill>
                <a:latin typeface="Times New Roman" panose="02020603050405020304" pitchFamily="18" charset="0"/>
                <a:cs typeface="Arial" panose="020B0604020202020204" pitchFamily="34" charset="0"/>
              </a:rPr>
              <a:t>، شَعْبُهُ، لِأَنَّهُ يَنْتَقِمُ بِدَمِ عَبِيدِهِ، وَيَرُدُّ نَقْمَةً عَلَى أَضْدَادِهِ، وَيَصْفَحُ عَنْ أَرْضِهِ عَنْ شَعْبِهِ».</a:t>
            </a:r>
            <a:endParaRPr lang="fr-FR" sz="3600" b="1" dirty="0">
              <a:solidFill>
                <a:prstClr val="black"/>
              </a:solidFill>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lvl="0" algn="just" rtl="1">
              <a:defRPr/>
            </a:pPr>
            <a:r>
              <a:rPr lang="ar-SA" sz="3600" b="1" i="1" dirty="0">
                <a:solidFill>
                  <a:srgbClr val="C00000"/>
                </a:solidFill>
                <a:latin typeface="Times New Roman" panose="02020603050405020304" pitchFamily="18" charset="0"/>
                <a:cs typeface="Arial" panose="020B0604020202020204" pitchFamily="34" charset="0"/>
              </a:rPr>
              <a:t>والسبح لله دائماً آمين.</a:t>
            </a:r>
          </a:p>
          <a:p>
            <a:pPr lvl="0" algn="just" rtl="1">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7232836"/>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5</a:t>
            </a:r>
            <a:r>
              <a:rPr lang="fr-FR" sz="2800" b="1" dirty="0"/>
              <a:t> C'est ainsi que le vainqueur portera des vêtements blancs. Jamais je n'effacerai son nom du livre de la vie; je me prononcerai pour lui devant mon Père et devant ses anges. </a:t>
            </a:r>
            <a:r>
              <a:rPr lang="fr-FR" sz="2800" b="1" i="1" baseline="30000" dirty="0">
                <a:solidFill>
                  <a:srgbClr val="C00000"/>
                </a:solidFill>
              </a:rPr>
              <a:t>6 </a:t>
            </a:r>
            <a:r>
              <a:rPr lang="fr-FR" sz="2800" b="1" i="1" dirty="0">
                <a:solidFill>
                  <a:srgbClr val="C00000"/>
                </a:solidFill>
              </a:rPr>
              <a:t>Celui qui a des oreilles, qu'il entende ce que l'Esprit dit aux Églises.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٥</a:t>
            </a:r>
            <a:r>
              <a:rPr lang="ar-SA" sz="4000" b="1" dirty="0"/>
              <a:t> مَنْ يَغْلِبُ فَذَلِكَ سَيَلْبَسُ ثِيَاباً بِيضاً، وَلَنْ أَمْحُوَ اسْمَهُ مِنْ سِفْرِ الْحَيَاةِ،</a:t>
            </a:r>
            <a:r>
              <a:rPr lang="fr-FR" sz="4000" b="1" dirty="0"/>
              <a:t> </a:t>
            </a:r>
            <a:r>
              <a:rPr lang="ar-SA" sz="4000" b="1" dirty="0"/>
              <a:t>وَسَأَعْتَرِفُ بِاسْمِهِ أَمَامَ أَبِي وَأَمَامَ مَلاَئِكَتِهِ. </a:t>
            </a:r>
            <a:r>
              <a:rPr lang="ar-SA" sz="4000" b="1" i="1" baseline="30000" dirty="0">
                <a:solidFill>
                  <a:srgbClr val="C00000"/>
                </a:solidFill>
              </a:rPr>
              <a:t>٦</a:t>
            </a:r>
            <a:r>
              <a:rPr lang="ar-SA" sz="4000" b="1" i="1" dirty="0">
                <a:solidFill>
                  <a:srgbClr val="C00000"/>
                </a:solidFill>
              </a:rPr>
              <a:t> مَنْ لَهُ أُذُنٌ فَلْيَسْمَعْ مَا يَقُولُهُ الرُّوحُ لِلْكَنَائِسِ».</a:t>
            </a:r>
            <a:endParaRPr lang="fr-FR" sz="4000" b="1" i="1" dirty="0">
              <a:solidFill>
                <a:srgbClr val="C00000"/>
              </a:solidFill>
            </a:endParaRPr>
          </a:p>
          <a:p>
            <a:pPr algn="just" rtl="1" fontAlgn="base">
              <a:spcBef>
                <a:spcPct val="20000"/>
              </a:spcBef>
              <a:spcAft>
                <a:spcPct val="0"/>
              </a:spcAft>
              <a:defRPr/>
            </a:pPr>
            <a:endParaRPr lang="fr-FR" sz="4000" b="1" i="1" dirty="0">
              <a:solidFill>
                <a:srgbClr val="C00000"/>
              </a:solidFill>
            </a:endParaRPr>
          </a:p>
        </p:txBody>
      </p:sp>
    </p:spTree>
    <p:extLst>
      <p:ext uri="{BB962C8B-B14F-4D97-AF65-F5344CB8AC3E}">
        <p14:creationId xmlns:p14="http://schemas.microsoft.com/office/powerpoint/2010/main" val="2898758235"/>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2600166613"/>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Lettre à l'Église de Philadelphie </a:t>
            </a:r>
          </a:p>
          <a:p>
            <a:pPr marL="0" indent="0" algn="just">
              <a:buNone/>
            </a:pPr>
            <a:r>
              <a:rPr lang="fr-FR" sz="2800" b="1" baseline="30000" dirty="0"/>
              <a:t>7</a:t>
            </a:r>
            <a:r>
              <a:rPr lang="fr-FR" sz="2800" b="1" dirty="0"/>
              <a:t> Ecris à l'Ange de l'Église qui est à Philadelphie : Ainsi parle le Saint, le Véritable, celui qui a la clef de David, celui qui ouvre et personne ne fermera, celui qui ferme et personne ne peut ouvrir : </a:t>
            </a:r>
            <a:r>
              <a:rPr lang="fr-FR" sz="2800" b="1" baseline="30000" dirty="0"/>
              <a:t>8</a:t>
            </a:r>
            <a:r>
              <a:rPr lang="fr-FR" sz="2800" b="1" dirty="0"/>
              <a:t> Je connais ta conduite ; voici que j'ai mis devant toi une porte ouverte que personne ne peut fermer, parce qu'avec le peu de forces que tu possèdes, tu as gardé ma parole et tu n'as pas renié mon nom.</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rtl="1" fontAlgn="base">
              <a:spcBef>
                <a:spcPct val="20000"/>
              </a:spcBef>
              <a:spcAft>
                <a:spcPct val="0"/>
              </a:spcAft>
              <a:defRPr/>
            </a:pPr>
            <a:r>
              <a:rPr lang="ar-AE" sz="4000" b="1" i="1" dirty="0">
                <a:solidFill>
                  <a:srgbClr val="C00000"/>
                </a:solidFill>
              </a:rPr>
              <a:t>إلى الكنيسة في فيلادلفيا</a:t>
            </a:r>
          </a:p>
          <a:p>
            <a:pPr lvl="0" algn="just" rtl="1" fontAlgn="base">
              <a:spcBef>
                <a:spcPct val="20000"/>
              </a:spcBef>
              <a:spcAft>
                <a:spcPct val="0"/>
              </a:spcAft>
              <a:defRPr/>
            </a:pPr>
            <a:r>
              <a:rPr lang="ar-SA" sz="4000" b="1" baseline="30000" dirty="0"/>
              <a:t>٧</a:t>
            </a:r>
            <a:r>
              <a:rPr lang="ar-SA" sz="4000" b="1" dirty="0"/>
              <a:t> وَاكْتُبْ إِلَى مَلاَكِ الْكَنِيسَةِ الَّتِي فِي فِيلاَدَلْفِيَا: «هَذَا يَقُولُهُ الْقُدُّوسُ الْحَقُّ، الَّذِي لَهُ مِفْتَاحُ دَاوُدَ، الَّذِي يَفْتَحُ وَلاَ أَحَدٌ يُغْلِقُ، وَيُغْلِقُ وَلاَ أَحَدٌ يَفْتَحُ. </a:t>
            </a:r>
            <a:r>
              <a:rPr lang="ar-SA" sz="4000" b="1" baseline="30000" dirty="0"/>
              <a:t>٨</a:t>
            </a:r>
            <a:r>
              <a:rPr lang="ar-SA" sz="4000" b="1" dirty="0"/>
              <a:t> أَنَا عَارِفٌ أَعْمَالَكَ. </a:t>
            </a:r>
            <a:r>
              <a:rPr lang="ar-SA" sz="4000" b="1" dirty="0" err="1"/>
              <a:t>هَئَنَذَا</a:t>
            </a:r>
            <a:r>
              <a:rPr lang="ar-SA" sz="4000" b="1" dirty="0"/>
              <a:t> قَدْ جَعَلْتُ أَمَامَكَ بَاباً مَفْتُوحاً وَلاَ يَسْتَطِيعُ أَحَدٌ أَنْ يُغْلِقَهُ، لأَنَّ لَكَ قُوَّةً يَسِيرَةً، وَقَدْ حَفِظْتَ كَلِمَتِي وَلَمْ تُنْكِرِ اسْمِي.</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61563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Voici que je vais te donner des gens de la synagogue de Satan, eux qui se disent Juifs et qui ne le sont pas, mais qui mentent. Voici que je les ferai venir et se prosterner à tes pieds, et ils reconnaîtront que moi, je t'ai aimé. </a:t>
            </a:r>
          </a:p>
          <a:p>
            <a:pPr marL="0" indent="0" algn="just">
              <a:buNone/>
            </a:pPr>
            <a:endParaRPr lang="fr-FR" sz="2800" b="1" baseline="30000" dirty="0"/>
          </a:p>
          <a:p>
            <a:pPr marL="0" indent="0" algn="just">
              <a:buNone/>
            </a:pPr>
            <a:r>
              <a:rPr lang="fr-FR" sz="2800" b="1" baseline="30000" dirty="0"/>
              <a:t>10</a:t>
            </a:r>
            <a:r>
              <a:rPr lang="fr-FR" sz="2800" b="1" dirty="0"/>
              <a:t> Puisque tu as gardé ma consigne de persévérance, moi aussi je te garderai de l'heure d'épreuve qui va venir sur le monde entier pour éprouver les habitants de la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lvl="0" algn="just" rtl="1" fontAlgn="base">
              <a:spcBef>
                <a:spcPct val="20000"/>
              </a:spcBef>
              <a:spcAft>
                <a:spcPct val="0"/>
              </a:spcAft>
              <a:defRPr/>
            </a:pPr>
            <a:r>
              <a:rPr lang="ar-SA" sz="4000" b="1" dirty="0"/>
              <a:t>. </a:t>
            </a:r>
            <a:r>
              <a:rPr lang="ar-SA" sz="4000" b="1" baseline="30000" dirty="0"/>
              <a:t>٩</a:t>
            </a:r>
            <a:r>
              <a:rPr lang="ar-SA" sz="4000" b="1" dirty="0"/>
              <a:t> </a:t>
            </a:r>
            <a:r>
              <a:rPr lang="ar-SA" sz="4000" b="1" dirty="0" err="1"/>
              <a:t>هَئَنَذَا</a:t>
            </a:r>
            <a:r>
              <a:rPr lang="ar-SA" sz="4000" b="1" dirty="0"/>
              <a:t> أَجْعَلُ الَّذِينَ مِنْ مَجْمَعِ الشَّيْطَانِ، مِنَ الْقَائِلِينَ إِنَّهُمْ يَهُودٌ وَلَيْسُوا يَهُوداً، بَلْ يَكْذِبُونَ: </a:t>
            </a:r>
            <a:r>
              <a:rPr lang="ar-SA" sz="4000" b="1" dirty="0" err="1"/>
              <a:t>هَئَنَذَا</a:t>
            </a:r>
            <a:r>
              <a:rPr lang="ar-SA" sz="4000" b="1" dirty="0"/>
              <a:t> أُصَيِّرُهُمْ يَأْتُونَ وَيَسْجُدُونَ أَمَامَ رِجْلَيْكَ، وَيَعْرِفُونَ أَنِّي أَنَا أَحْبَبْتُكَ.</a:t>
            </a:r>
            <a:endParaRPr lang="fr-FR" sz="4000" b="1" dirty="0"/>
          </a:p>
          <a:p>
            <a:pPr lvl="0" algn="just" rtl="1" fontAlgn="base">
              <a:spcBef>
                <a:spcPct val="20000"/>
              </a:spcBef>
              <a:spcAft>
                <a:spcPct val="0"/>
              </a:spcAft>
              <a:defRPr/>
            </a:pPr>
            <a:endParaRPr lang="fr-FR" sz="4000" b="1" dirty="0"/>
          </a:p>
          <a:p>
            <a:pPr lvl="0" algn="just" rtl="1" fontAlgn="base">
              <a:spcBef>
                <a:spcPct val="20000"/>
              </a:spcBef>
              <a:spcAft>
                <a:spcPct val="0"/>
              </a:spcAft>
              <a:defRPr/>
            </a:pPr>
            <a:r>
              <a:rPr lang="ar-SA" sz="4000" b="1" dirty="0"/>
              <a:t> </a:t>
            </a:r>
            <a:r>
              <a:rPr lang="ar-SA" sz="4000" b="1" baseline="30000" dirty="0"/>
              <a:t>١٠</a:t>
            </a:r>
            <a:r>
              <a:rPr lang="ar-SA" sz="4000" b="1" dirty="0"/>
              <a:t> لأَنَّكَ حَفِظْتَ كَلِمَةَ صَبْرِي، أَنَا أَيْضاً سَأَحْفَظُكَ مِنْ سَاعَةِ التَّجْرِبَةِ الْعَتِيدَةِ أَنْ تَأْتِيَ عَلَى الْعَالَمِ كُلِّهِ لِتُجَرِّبَ السَّاكِنِينَ عَلَى الأَرْضِ.</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975007"/>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Je viens sans tarder : tiens fermement ce que tu as, pour que personne ne te prenne ta couronne. </a:t>
            </a:r>
            <a:r>
              <a:rPr lang="fr-FR" sz="2800" b="1" baseline="30000" dirty="0"/>
              <a:t>12</a:t>
            </a:r>
            <a:r>
              <a:rPr lang="fr-FR" sz="2800" b="1" dirty="0"/>
              <a:t> Le vainqueur, j'en ferai une colonne dans le temple de mon Dieu ; il n'en sortira plus jamais, et j'écrirai sur lui le nom de mon Dieu et celui de la cité de mon Dieu, la nouvelle Jérusalem qui descend du ciel d'auprès de mon Dieu, ainsi que mon propre nom nouveau. </a:t>
            </a:r>
            <a:r>
              <a:rPr lang="fr-FR" sz="2800" b="1" i="1" baseline="30000" dirty="0">
                <a:solidFill>
                  <a:srgbClr val="C00000"/>
                </a:solidFill>
              </a:rPr>
              <a:t>13</a:t>
            </a:r>
            <a:r>
              <a:rPr lang="fr-FR" sz="2800" b="1" i="1" dirty="0">
                <a:solidFill>
                  <a:srgbClr val="C00000"/>
                </a:solidFill>
              </a:rPr>
              <a:t> Celui qui a des oreilles, qu'il entende ce que l'Esprit dit aux Églises.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lvl="0" algn="just" rtl="1" fontAlgn="base">
              <a:spcBef>
                <a:spcPct val="20000"/>
              </a:spcBef>
              <a:spcAft>
                <a:spcPct val="0"/>
              </a:spcAft>
              <a:defRPr/>
            </a:pPr>
            <a:r>
              <a:rPr lang="ar-SA" sz="4000" b="1" baseline="30000" dirty="0"/>
              <a:t>١١</a:t>
            </a:r>
            <a:r>
              <a:rPr lang="ar-SA" sz="4000" b="1" dirty="0"/>
              <a:t> هَا أَنَا آتِي سَرِيعاً. تَمَسَّكْ بِمَا عِنْدَكَ لِئَلَّا يَأْخُذَ أَحَدٌ إِكْلِيلَكَ. </a:t>
            </a:r>
            <a:r>
              <a:rPr lang="ar-SA" sz="4000" b="1" baseline="30000" dirty="0"/>
              <a:t>١٢</a:t>
            </a:r>
            <a:r>
              <a:rPr lang="ar-SA" sz="4000" b="1" dirty="0"/>
              <a:t> مَنْ يَغْلِبُ فَسَأَجْعَلُهُ عَمُوداً فِي هَيْكَلِ إِلَهِي، وَلاَ يَعُودُ يَخْرُجُ إِلَى خَارِجٍ، وَأَكْتُبُ عَلَيْهِ اسْمَ إِلَهِي، وَاسْمَ مَدِينَةِ إِلَهِي أُورُشَلِيمَ الْجَدِيدَةِ النَّازِلَةِ مِنَ السَّمَاءِ مِنْ عِنْدِ إِلَهِي، وَاسْمِي الْجَدِيدَ. </a:t>
            </a:r>
            <a:r>
              <a:rPr lang="ar-SA" sz="4000" b="1" i="1" baseline="30000" dirty="0">
                <a:solidFill>
                  <a:srgbClr val="C00000"/>
                </a:solidFill>
              </a:rPr>
              <a:t>١٣</a:t>
            </a:r>
            <a:r>
              <a:rPr lang="ar-SA" sz="4000" b="1" i="1" dirty="0">
                <a:solidFill>
                  <a:srgbClr val="C00000"/>
                </a:solidFill>
              </a:rPr>
              <a:t> مَنْ لَهُ أُذُنٌ فَلْيَسْمَعْ مَا يَقُولُهُ الرُّوحُ لِلْكَنَائِسِ».</a:t>
            </a:r>
            <a:endParaRPr kumimoji="0" lang="ar-SA" altLang="fr-FR" sz="40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94435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7678092"/>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Lettre à l'Église de Laodicée </a:t>
            </a:r>
          </a:p>
          <a:p>
            <a:pPr marL="0" indent="0" algn="just">
              <a:buNone/>
            </a:pPr>
            <a:r>
              <a:rPr lang="fr-FR" sz="2800" b="1" baseline="30000" dirty="0"/>
              <a:t>14</a:t>
            </a:r>
            <a:r>
              <a:rPr lang="fr-FR" sz="2800" b="1" dirty="0"/>
              <a:t> Ecris à l'Ange de l'Église qui est à Laodicée : Ainsi parle le témoin fidèle et véridique, celui qui est Amen , celui qui est le commencement de la création de Dieu : </a:t>
            </a:r>
            <a:r>
              <a:rPr lang="fr-FR" sz="2800" b="1" baseline="30000" dirty="0"/>
              <a:t>15</a:t>
            </a:r>
            <a:r>
              <a:rPr lang="fr-FR" sz="2800" b="1" dirty="0"/>
              <a:t> Je connais ta conduite : tu n'es ni froid ni brûlant - mieux vaudrait que tu sois ou froid ou brûlant - </a:t>
            </a:r>
            <a:r>
              <a:rPr lang="fr-FR" sz="2800" b="1" baseline="30000" dirty="0"/>
              <a:t>16</a:t>
            </a:r>
            <a:r>
              <a:rPr lang="fr-FR" sz="2800" b="1" dirty="0"/>
              <a:t> Aussi, puisque tu es tiède - ni froid ni brûlant- je vais te vomir.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fontAlgn="base">
              <a:spcBef>
                <a:spcPct val="20000"/>
              </a:spcBef>
              <a:spcAft>
                <a:spcPct val="0"/>
              </a:spcAft>
              <a:defRPr/>
            </a:pPr>
            <a:r>
              <a:rPr lang="ar-AE" sz="4000" b="1" i="1" dirty="0">
                <a:solidFill>
                  <a:srgbClr val="C00000"/>
                </a:solidFill>
              </a:rPr>
              <a:t>إلى الكنيسة في </a:t>
            </a:r>
            <a:r>
              <a:rPr lang="ar-AE" sz="4000" b="1" i="1" dirty="0" err="1">
                <a:solidFill>
                  <a:srgbClr val="C00000"/>
                </a:solidFill>
              </a:rPr>
              <a:t>لاودكية</a:t>
            </a:r>
            <a:endParaRPr lang="ar-AE" sz="4000" b="1" i="1" dirty="0">
              <a:solidFill>
                <a:srgbClr val="C00000"/>
              </a:solidFill>
            </a:endParaRPr>
          </a:p>
          <a:p>
            <a:pPr lvl="0" algn="just" rtl="1" fontAlgn="base">
              <a:spcBef>
                <a:spcPct val="20000"/>
              </a:spcBef>
              <a:spcAft>
                <a:spcPct val="0"/>
              </a:spcAft>
              <a:defRPr/>
            </a:pPr>
            <a:r>
              <a:rPr lang="ar-SA" sz="4000" b="1" baseline="30000" dirty="0"/>
              <a:t>١٤</a:t>
            </a:r>
            <a:r>
              <a:rPr lang="ar-SA" sz="4000" b="1" dirty="0"/>
              <a:t> وَاكْتُبْ إِلَى مَلاَكِ كَنِيسَةِ </a:t>
            </a:r>
            <a:r>
              <a:rPr lang="ar-SA" sz="4000" b="1" dirty="0" err="1"/>
              <a:t>اللَّاوُدِكِيِّينَ</a:t>
            </a:r>
            <a:r>
              <a:rPr lang="ar-SA" sz="4000" b="1" dirty="0"/>
              <a:t>: «هَذَا يَقُولُهُ الآمِينُ، الشَّاهِدُ الأَمِينُ الصَّادِقُ، بَدَاءَةُ خَلِيقَةِ اللهِ. </a:t>
            </a:r>
            <a:r>
              <a:rPr lang="ar-SA" sz="4000" b="1" baseline="30000" dirty="0"/>
              <a:t>١٥</a:t>
            </a:r>
            <a:r>
              <a:rPr lang="ar-SA" sz="4000" b="1" dirty="0"/>
              <a:t> أَنَا عَارِفٌ أَعْمَالَكَ، أَنَّكَ لَسْتَ بَارِداً وَلاَ حَارّاً. لَيْتَكَ كُنْتَ بَارِداً أَوْ حَارّاً. </a:t>
            </a:r>
            <a:r>
              <a:rPr lang="ar-SA" sz="4000" b="1" baseline="30000" dirty="0"/>
              <a:t>١٦</a:t>
            </a:r>
            <a:r>
              <a:rPr lang="ar-SA" sz="4000" b="1" dirty="0"/>
              <a:t> هَكَذَا لأَنَّكَ فَاتِرٌ، وَلَسْتَ بَارِداً وَلاَ حَارّاً، أَنَا مُزْمِعٌ أَنْ </a:t>
            </a:r>
            <a:r>
              <a:rPr lang="ar-SA" sz="4000" b="1" dirty="0" err="1"/>
              <a:t>أَتَقَيَّأَكَ</a:t>
            </a:r>
            <a:r>
              <a:rPr lang="ar-SA" sz="4000" b="1" dirty="0"/>
              <a:t> مِنْ فَمِي.</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770681"/>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Tu dis :  Je suis riche, je me suis enrichi, je ne manque de rien, et tu ne sais pas que tu es malheureux, pitoyable, pauvre, aveugle et nu ! </a:t>
            </a:r>
            <a:r>
              <a:rPr lang="fr-FR" sz="2800" b="1" baseline="30000" dirty="0"/>
              <a:t>18</a:t>
            </a:r>
            <a:r>
              <a:rPr lang="fr-FR" sz="2800" b="1" dirty="0"/>
              <a:t> Alors je te donne un conseil : viens acheter chez moi de l'or purifié au feu, pour devenir riche, des vêtements blancs pour te couvrir et cacher la honte de ta nudité, un remède pour te frotter les yeux afin de voir clair. </a:t>
            </a:r>
            <a:r>
              <a:rPr lang="fr-FR" sz="2800" b="1" baseline="30000" dirty="0"/>
              <a:t>19</a:t>
            </a:r>
            <a:r>
              <a:rPr lang="fr-FR" sz="2800" b="1" dirty="0"/>
              <a:t> Tous ceux que j'aime, je leur montre leurs fautes, et je les châtie. Sois donc fervent et convertis-toi.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lvl="0" algn="just" rtl="1" fontAlgn="base">
              <a:spcBef>
                <a:spcPct val="20000"/>
              </a:spcBef>
              <a:spcAft>
                <a:spcPct val="0"/>
              </a:spcAft>
              <a:defRPr/>
            </a:pPr>
            <a:r>
              <a:rPr lang="ar-SA" sz="4000" b="1" baseline="30000" dirty="0"/>
              <a:t>١٧</a:t>
            </a:r>
            <a:r>
              <a:rPr lang="ar-SA" sz="4000" b="1" dirty="0"/>
              <a:t> لأَنَّكَ تَقُولُ: إِنِّي أَنَا غَنِيٌّ وَقَدِ اسْتَغْنَيْتُ، وَلاَ حَاجَةَ لِي إِلَى شَيْءٍ، وَلَسْتَ تَعْلَمُ أَنَّكَ أَنْتَ الشَّقِيُّ وَالْبَائِسُ وَفَقِيرٌ وَأَعْمَى وَعُرْيَانٌ. </a:t>
            </a:r>
            <a:r>
              <a:rPr lang="ar-SA" sz="4000" b="1" baseline="30000" dirty="0"/>
              <a:t>١٨</a:t>
            </a:r>
            <a:r>
              <a:rPr lang="ar-SA" sz="4000" b="1" dirty="0"/>
              <a:t> أُشِيرُ عَلَيْكَ أَنْ تَشْتَرِيَ مِنِّي ذَهَباً مُصَفًّى بِالنَّارِ لِكَيْ تَسْتَغْنِيَ، وَثِيَاباً بِيضاً لِكَيْ تَلْبَسَ، فَلاَ يَظْهَرُ خِزْيُ عُرْيَتِكَ. وَكَحِّلْ عَيْنَيْكَ بِكُحْلٍ لِكَيْ تُبْصِرَ. </a:t>
            </a:r>
            <a:r>
              <a:rPr lang="ar-SA" sz="4000" b="1" baseline="30000" dirty="0"/>
              <a:t>١٩</a:t>
            </a:r>
            <a:r>
              <a:rPr lang="ar-SA" sz="4000" b="1" dirty="0"/>
              <a:t> إِنِّي كُلُّ مَنْ أُحِبُّهُ أُوَبِّخُهُ وَأُؤَدِّبُهُ. فَكُنْ غَيُوراً وَتُبْ.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480734"/>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20</a:t>
            </a:r>
            <a:r>
              <a:rPr lang="fr-FR" sz="2800" b="1" dirty="0"/>
              <a:t> Voici que je me tiens à la porte, et je frappe. Si quelqu'un entend ma voix et ouvre la porte, j'entrerai chez lui ; je prendrai mon repas avec lui, et lui avec moi. </a:t>
            </a:r>
            <a:r>
              <a:rPr lang="fr-FR" sz="2800" b="1" baseline="30000" dirty="0"/>
              <a:t>21</a:t>
            </a:r>
            <a:r>
              <a:rPr lang="fr-FR" sz="2800" b="1" dirty="0"/>
              <a:t> Le vainqueur, je le ferai siéger près de moi sur mon Trône, comme moi-même, après ma victoire, je suis allé siéger près de mon Père sur son Trône. </a:t>
            </a:r>
            <a:r>
              <a:rPr lang="fr-FR" sz="2800" b="1" i="1" baseline="30000" dirty="0">
                <a:solidFill>
                  <a:srgbClr val="C00000"/>
                </a:solidFill>
              </a:rPr>
              <a:t>22</a:t>
            </a:r>
            <a:r>
              <a:rPr lang="fr-FR" sz="2800" b="1" i="1" dirty="0">
                <a:solidFill>
                  <a:srgbClr val="C00000"/>
                </a:solidFill>
              </a:rPr>
              <a:t> Celui qui a des oreilles, qu'il entende ce que l'Esprit dit aux Églises.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SA" sz="4000" b="1" dirty="0"/>
              <a:t>. </a:t>
            </a:r>
            <a:r>
              <a:rPr lang="ar-SA" sz="4000" b="1" baseline="30000" dirty="0"/>
              <a:t>٢٠</a:t>
            </a:r>
            <a:r>
              <a:rPr lang="ar-SA" sz="4000" b="1" dirty="0"/>
              <a:t> </a:t>
            </a:r>
            <a:r>
              <a:rPr lang="ar-SA" sz="4000" b="1" dirty="0" err="1"/>
              <a:t>هَئَنَذَا</a:t>
            </a:r>
            <a:r>
              <a:rPr lang="ar-SA" sz="4000" b="1" dirty="0"/>
              <a:t> وَاقِفٌ عَلَى الْبَابِ وَأَقْرَعُ. إِنْ سَمِعَ أَحَدٌ صَوْتِي وَفَتَحَ الْبَابَ، أَدْخُلُ إِلَيْهِ وَأَتَعَشَّى مَعَهُ وَهُوَ مَعِي. </a:t>
            </a:r>
            <a:r>
              <a:rPr lang="ar-SA" sz="4000" b="1" baseline="30000" dirty="0"/>
              <a:t>٢١</a:t>
            </a:r>
            <a:r>
              <a:rPr lang="ar-SA" sz="4000" b="1" dirty="0"/>
              <a:t> مَنْ يَغْلِبُ فَسَأُعْطِيهِ أَنْ يَجْلِسَ مَعِي فِي عَرْشِي، كَمَا غَلَبْتُ أَنَا أَيْضاً وَجَلَسْتُ مَعَ أَبِي فِي عَرْشِهِ. </a:t>
            </a:r>
            <a:r>
              <a:rPr lang="ar-SA" sz="4000" b="1" i="1" baseline="30000" dirty="0">
                <a:solidFill>
                  <a:srgbClr val="C00000"/>
                </a:solidFill>
              </a:rPr>
              <a:t>٢٢</a:t>
            </a:r>
            <a:r>
              <a:rPr lang="ar-SA" sz="4000" b="1" i="1" dirty="0">
                <a:solidFill>
                  <a:srgbClr val="C00000"/>
                </a:solidFill>
              </a:rPr>
              <a:t> مَنْ لَهُ أُذُنٌ فَلْيَسْمَعْ مَا يَقُولُهُ الرُّوحُ لِلْكَنَائِسِ».</a:t>
            </a:r>
            <a:endParaRPr kumimoji="0" lang="ar-SA" altLang="fr-FR" sz="4000" b="1"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349243"/>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2150567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de Anne mère du prophète Samuel</a:t>
            </a:r>
          </a:p>
          <a:p>
            <a:pPr marL="0" indent="0" algn="ctr">
              <a:buNone/>
            </a:pPr>
            <a:r>
              <a:rPr lang="fr-FR" sz="2800" b="1" i="1" dirty="0">
                <a:solidFill>
                  <a:srgbClr val="C00000"/>
                </a:solidFill>
              </a:rPr>
              <a:t>1 Samuel 2 : 1 – 10</a:t>
            </a:r>
          </a:p>
          <a:p>
            <a:pPr marL="0" indent="0" algn="ctr">
              <a:buNone/>
            </a:pPr>
            <a:endParaRPr lang="fr-FR" sz="2800" b="1" i="1" dirty="0">
              <a:solidFill>
                <a:srgbClr val="C00000"/>
              </a:solidFill>
            </a:endParaRPr>
          </a:p>
          <a:p>
            <a:pPr marL="0" indent="0" algn="just">
              <a:buNone/>
            </a:pPr>
            <a:r>
              <a:rPr lang="fr-FR" sz="2800" b="1" dirty="0"/>
              <a:t>"Mon cœur exulte dans le Seigneur, ma corne s'élève en mon Dieu, ma bouche est large ouverte contre mes ennemis, car je me réjouis en ton secours. Point de Saint comme le Seigneur car il n'y a personne excepté toi, point de Rocher comme notre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حنة أم صموئيل النبي</a:t>
            </a:r>
          </a:p>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صموئيل الأول ٢: ١ – ١٠</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solidFill>
                  <a:prstClr val="black"/>
                </a:solidFill>
                <a:latin typeface="Times New Roman" panose="02020603050405020304" pitchFamily="18" charset="0"/>
                <a:cs typeface="Arial" panose="020B0604020202020204" pitchFamily="34" charset="0"/>
              </a:rPr>
              <a:t>«فَرِحَ قَلْبِي </a:t>
            </a:r>
            <a:r>
              <a:rPr lang="ar-SA" sz="3600" b="1" dirty="0" err="1">
                <a:solidFill>
                  <a:prstClr val="black"/>
                </a:solidFill>
                <a:latin typeface="Times New Roman" panose="02020603050405020304" pitchFamily="18" charset="0"/>
                <a:cs typeface="Arial" panose="020B0604020202020204" pitchFamily="34" charset="0"/>
              </a:rPr>
              <a:t>بِٱلرَّبِّ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ٱرْتَفَعَ</a:t>
            </a:r>
            <a:r>
              <a:rPr lang="ar-SA" sz="3600" b="1" dirty="0">
                <a:solidFill>
                  <a:prstClr val="black"/>
                </a:solidFill>
                <a:latin typeface="Times New Roman" panose="02020603050405020304" pitchFamily="18" charset="0"/>
                <a:cs typeface="Arial" panose="020B0604020202020204" pitchFamily="34" charset="0"/>
              </a:rPr>
              <a:t> قَرْنِي </a:t>
            </a:r>
            <a:r>
              <a:rPr lang="ar-SA" sz="3600" b="1" dirty="0" err="1">
                <a:solidFill>
                  <a:prstClr val="black"/>
                </a:solidFill>
                <a:latin typeface="Times New Roman" panose="02020603050405020304" pitchFamily="18" charset="0"/>
                <a:cs typeface="Arial" panose="020B0604020202020204" pitchFamily="34" charset="0"/>
              </a:rPr>
              <a:t>بِٱلرَّبِّ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ٱتَّسَعَ</a:t>
            </a:r>
            <a:r>
              <a:rPr lang="ar-SA" sz="3600" b="1" dirty="0">
                <a:solidFill>
                  <a:prstClr val="black"/>
                </a:solidFill>
                <a:latin typeface="Times New Roman" panose="02020603050405020304" pitchFamily="18" charset="0"/>
                <a:cs typeface="Arial" panose="020B0604020202020204" pitchFamily="34" charset="0"/>
              </a:rPr>
              <a:t> فَمِي عَلَى أَعْدَائِي، لِأَنِّي قَدِ </a:t>
            </a:r>
            <a:r>
              <a:rPr lang="ar-SA" sz="3600" b="1" dirty="0" err="1">
                <a:solidFill>
                  <a:prstClr val="black"/>
                </a:solidFill>
                <a:latin typeface="Times New Roman" panose="02020603050405020304" pitchFamily="18" charset="0"/>
                <a:cs typeface="Arial" panose="020B0604020202020204" pitchFamily="34" charset="0"/>
              </a:rPr>
              <a:t>ٱبْتَهَجْتُ</a:t>
            </a:r>
            <a:r>
              <a:rPr lang="ar-SA" sz="3600" b="1" dirty="0">
                <a:solidFill>
                  <a:prstClr val="black"/>
                </a:solidFill>
                <a:latin typeface="Times New Roman" panose="02020603050405020304" pitchFamily="18" charset="0"/>
                <a:cs typeface="Arial" panose="020B0604020202020204" pitchFamily="34" charset="0"/>
              </a:rPr>
              <a:t> بِخَلَاصِكَ. لَيْسَ قُدُّوسٌ مِثْلَ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لِأَنَّهُ لَيْسَ غَيْرَكَ، وَلَيْسَ صَخْرَةٌ مِثْلَ إِلَهِنَا. لَا تُكَثِّرُوا </a:t>
            </a:r>
            <a:r>
              <a:rPr lang="ar-SA" sz="3600" b="1" dirty="0" err="1">
                <a:solidFill>
                  <a:prstClr val="black"/>
                </a:solidFill>
                <a:latin typeface="Times New Roman" panose="02020603050405020304" pitchFamily="18" charset="0"/>
                <a:cs typeface="Arial" panose="020B0604020202020204" pitchFamily="34" charset="0"/>
              </a:rPr>
              <a:t>ٱلْكَلَامَ</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ٱلْعَالِيَ</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ٱلْمُسْتَعْلِيَ</a:t>
            </a:r>
            <a:r>
              <a:rPr lang="ar-SA" sz="3600" b="1" dirty="0">
                <a:solidFill>
                  <a:prstClr val="black"/>
                </a:solidFill>
                <a:latin typeface="Times New Roman" panose="02020603050405020304" pitchFamily="18" charset="0"/>
                <a:cs typeface="Arial" panose="020B0604020202020204" pitchFamily="34" charset="0"/>
              </a:rPr>
              <a:t>، </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85564003"/>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4</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Trône céleste de Dieu </a:t>
            </a:r>
          </a:p>
          <a:p>
            <a:pPr marL="0" indent="0" algn="just">
              <a:buNone/>
            </a:pPr>
            <a:r>
              <a:rPr lang="fr-FR" sz="2800" b="1" baseline="30000" dirty="0"/>
              <a:t>1</a:t>
            </a:r>
            <a:r>
              <a:rPr lang="fr-FR" sz="2800" b="1" dirty="0"/>
              <a:t> Après cela je vis : Une porte était ouverte dans le ciel, et la voix, que j'avais déjà entendue, pareille au son de la trompette, me disait : Monte jusqu'ici, et je te ferai voir ce qui doit arriver par la suite. </a:t>
            </a:r>
            <a:r>
              <a:rPr lang="fr-FR" sz="2800" b="1" baseline="30000" dirty="0"/>
              <a:t>2</a:t>
            </a:r>
            <a:r>
              <a:rPr lang="fr-FR" sz="2800" b="1" dirty="0"/>
              <a:t> Aussitôt je fus saisi par l'Esprit. Un trône était dressé dans le ciel, et sur le Trône siégeait quelqu'un.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2800" b="1" i="1" dirty="0">
                <a:solidFill>
                  <a:srgbClr val="C00000"/>
                </a:solidFill>
              </a:rPr>
              <a:t>الإصحاح الرابع</a:t>
            </a:r>
            <a:endParaRPr lang="ar-EG" altLang="fr-FR" sz="28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rtl="1" fontAlgn="base">
              <a:spcBef>
                <a:spcPct val="20000"/>
              </a:spcBef>
              <a:spcAft>
                <a:spcPct val="0"/>
              </a:spcAft>
              <a:defRPr/>
            </a:pPr>
            <a:r>
              <a:rPr lang="ar-AE" sz="4000" b="1" i="1" dirty="0">
                <a:solidFill>
                  <a:srgbClr val="C00000"/>
                </a:solidFill>
              </a:rPr>
              <a:t>العرش الذي في السماء</a:t>
            </a:r>
          </a:p>
          <a:p>
            <a:pPr lvl="0" algn="just" rtl="1" fontAlgn="base">
              <a:spcBef>
                <a:spcPct val="20000"/>
              </a:spcBef>
              <a:spcAft>
                <a:spcPct val="0"/>
              </a:spcAft>
              <a:defRPr/>
            </a:pPr>
            <a:r>
              <a:rPr lang="ar-SA" sz="4000" b="1" dirty="0"/>
              <a:t>١ بَعْدَ هَذَا نَظَرْتُ وَإِذَا بَابٌ مَفْتُوحٌ فِي السَّمَاءِ، وَالصَّوْتُ الأَوَّلُ الَّذِي سَمِعْتُهُ كَبُوقٍ يَتَكَلَّمُ مَعِي قَائِلاً: «اصْعَدْ إِلَى هُنَا فَأُرِيَكَ مَا لاَ بُدَّ أَنْ يَصِيرَ بَعْدَ هَذَا». </a:t>
            </a:r>
            <a:r>
              <a:rPr lang="ar-SA" sz="4000" b="1" baseline="30000" dirty="0"/>
              <a:t>٢</a:t>
            </a:r>
            <a:r>
              <a:rPr lang="ar-SA" sz="4000" b="1" dirty="0"/>
              <a:t> وَلِلْوَقْتِ صِرْتُ فِي الرُّوحِ، وَإِذَا عَرْشٌ مَوْضُوعٌ فِي السَّمَاءِ، وَعَلَى الْعَرْشِ جَالِسٌ.</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334735"/>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Celui qui siège ainsi, a l'aspect du jaspe ou de la cornaline ; et tout autour du Trône, il y a un halo de lumière, avec des reflets d'émeraude. </a:t>
            </a:r>
            <a:r>
              <a:rPr lang="fr-FR" sz="2800" b="1" baseline="30000" dirty="0"/>
              <a:t>4</a:t>
            </a:r>
            <a:r>
              <a:rPr lang="fr-FR" sz="2800" b="1" dirty="0"/>
              <a:t> Tout autour de ce Trône, vingt-quatre trônes, où siègent vingt-quatre Anciens, portant des vêtements blancs et des couronnes d'or. </a:t>
            </a:r>
            <a:r>
              <a:rPr lang="fr-FR" sz="2800" b="1" baseline="30000" dirty="0"/>
              <a:t>5</a:t>
            </a:r>
            <a:r>
              <a:rPr lang="fr-FR" sz="2800" b="1" dirty="0"/>
              <a:t> Et du Trône sortent des éclairs, des clameurs, des coups de tonnerre, et sept torches enflammées brûlent devant le Trône : ce sont les sept esprits de Dieu.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lvl="0" algn="just" rtl="1" fontAlgn="base">
              <a:spcBef>
                <a:spcPct val="20000"/>
              </a:spcBef>
              <a:spcAft>
                <a:spcPct val="0"/>
              </a:spcAft>
              <a:defRPr/>
            </a:pPr>
            <a:r>
              <a:rPr lang="ar-SA" sz="4000" b="1" baseline="30000" dirty="0"/>
              <a:t>٣</a:t>
            </a:r>
            <a:r>
              <a:rPr lang="ar-SA" sz="4000" b="1" dirty="0"/>
              <a:t> وَكَانَ الْجَالِسُ فِي الْمَنْظَرِ شِبْهَ حَجَرِ الْيَشْبِ وَالْعَقِيقِ، وَقَوْسُ قُزَحَ حَوْلَ الْعَرْشِ فِي الْمَنْظَرِ شِبْهُ الزُّمُرُّدِ. </a:t>
            </a:r>
            <a:r>
              <a:rPr lang="ar-SA" sz="4000" b="1" baseline="30000" dirty="0"/>
              <a:t>٤</a:t>
            </a:r>
            <a:r>
              <a:rPr lang="ar-SA" sz="4000" b="1" dirty="0"/>
              <a:t> وَحَوْلَ الْعَرْشِ أَرْبَعَةٌ وَعِشْرُونَ عَرْشاً. وَرَأَيْتُ عَلَى الْعُرُوشِ أَرْبَعَةً وَعِشْرِينَ شَيْخاً جَالِسِينَ مُتَسَرْبِلِينَ بِثِيَابٍ بِيضٍ، وَعَلَى رُؤُوسِهِمْ أَكَالِيلُ مِنْ ذَهَبٍ. </a:t>
            </a:r>
            <a:r>
              <a:rPr lang="ar-SA" sz="4000" b="1" baseline="30000" dirty="0"/>
              <a:t>٥</a:t>
            </a:r>
            <a:r>
              <a:rPr lang="ar-SA" sz="4000" b="1" dirty="0"/>
              <a:t> وَمِنَ الْعَرْشِ يَخْرُجُ بُرُوقٌ وَرُعُودٌ وَأَصْوَاتٌ. وَأَمَامَ الْعَرْشِ سَبْعَةُ مَصَابِيحِ نَارٍ مُتَّقِدَةٌ، هِيَ سَبْعَةُ أَرْوَاحِ اللهِ.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083752"/>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Devant le Trône, il y a comme une mer, aussi transparente que du cristal. En face du Trône et autour de lui, quatre Vivants, ayant des yeux innombrables en avant et en arrière. </a:t>
            </a:r>
            <a:r>
              <a:rPr lang="fr-FR" sz="2800" b="1" baseline="30000" dirty="0"/>
              <a:t>7</a:t>
            </a:r>
            <a:r>
              <a:rPr lang="fr-FR" sz="2800" b="1" dirty="0"/>
              <a:t> Le premier Vivant ressemble à un lion, le deuxième à un jeune taureau, la figure du troisième est comme celle d'un homme, le quatrième ressemble à un aigle en plein vol. </a:t>
            </a:r>
            <a:r>
              <a:rPr lang="fr-FR" sz="2800" b="1" baseline="30000" dirty="0"/>
              <a:t>8</a:t>
            </a:r>
            <a:r>
              <a:rPr lang="fr-FR" sz="2800" b="1" dirty="0"/>
              <a:t> Les quatre Vivants ont chacun six ailes, avec des yeux innombrables au-dehors et au-dedans.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 </a:t>
            </a:r>
            <a:r>
              <a:rPr lang="ar-SA" sz="4000" b="1" baseline="30000" dirty="0"/>
              <a:t>٦</a:t>
            </a:r>
            <a:r>
              <a:rPr lang="ar-SA" sz="4000" b="1" dirty="0"/>
              <a:t> وَقُدَّامَ الْعَرْشِ بَحْرُ زُجَاجٍ شِبْهُ الْبَلُّورِ. وَفِي وَسَطِ الْعَرْشِ وَحَوْلَ الْعَرْشِ أَرْبَعَةُ حَيَوَانَاتٍ </a:t>
            </a:r>
            <a:r>
              <a:rPr lang="ar-SA" sz="4000" b="1" dirty="0" err="1"/>
              <a:t>مَمْلُوَّةٌ</a:t>
            </a:r>
            <a:r>
              <a:rPr lang="ar-SA" sz="4000" b="1" dirty="0"/>
              <a:t> عُيُوناً مِنْ قُدَّامٍ وَمِنْ وَرَاءٍ. </a:t>
            </a:r>
            <a:r>
              <a:rPr lang="ar-SA" sz="4000" b="1" baseline="30000" dirty="0"/>
              <a:t>٧</a:t>
            </a:r>
            <a:r>
              <a:rPr lang="ar-SA" sz="4000" b="1" dirty="0"/>
              <a:t> وَالْحَيَوَانُ الأَوَّلُ شِبْهُ أَسَدٍ، وَالْحَيَوَانُ الثَّانِي شِبْهُ عِجْلٍ، وَالْحَيَوَانُ الثَّالِثُ لَهُ وَجْهٌ مِثْلُ وَجْهِ إِنْسَانٍ، وَالْحَيَوَانُ الرَّابِعُ شِبْهُ نَسْرٍ طَائِرٍ. </a:t>
            </a:r>
            <a:r>
              <a:rPr lang="ar-SA" sz="4000" b="1" baseline="30000" dirty="0"/>
              <a:t>٨</a:t>
            </a:r>
            <a:r>
              <a:rPr lang="ar-SA" sz="4000" b="1" dirty="0"/>
              <a:t> وَالأَرْبَعَةُ الْحَيَوَانَاتُ لِكُلِّ وَاحِدٍ مِنْهَا سِتَّةُ أَجْنِحَةٍ حَوْلَهَا وَمِنْ دَاخِلٍ </a:t>
            </a:r>
            <a:r>
              <a:rPr lang="ar-SA" sz="4000" b="1" dirty="0" err="1"/>
              <a:t>مَمْلُوَّةٌ</a:t>
            </a:r>
            <a:r>
              <a:rPr lang="ar-SA" sz="4000" b="1" dirty="0"/>
              <a:t> عُيُوناً،</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052768"/>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ils ne cessent pas de proclamer jour et nuit :  Saint ! Saint ! Saint, le Seigneur, le Dieu tout-puissant, celui qui était, qui est et qui vient. </a:t>
            </a:r>
            <a:r>
              <a:rPr lang="fr-FR" sz="2800" b="1" baseline="30000" dirty="0"/>
              <a:t>9</a:t>
            </a:r>
            <a:r>
              <a:rPr lang="fr-FR" sz="2800" b="1" dirty="0"/>
              <a:t> Chaque fois que les Vivants rendent gloire, honneur et action de grâce à celui qui siège sur le Trône, à celui qui vit pour les siècles des siècles, </a:t>
            </a:r>
            <a:r>
              <a:rPr lang="fr-FR" sz="2800" b="1" baseline="30000" dirty="0"/>
              <a:t>10</a:t>
            </a:r>
            <a:r>
              <a:rPr lang="fr-FR" sz="2800" b="1" dirty="0"/>
              <a:t> les vingt-quatre Anciens tombent à genoux devant celui qui siège sur le Trône, et ils adorent celui qui vit pour les siècles des siècles ; ils jettent leur couronne devant le Trône en disant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dirty="0"/>
              <a:t>وَلاَ تَزَالُ نَهَاراً وَلَيْلاً قَائِلَةً: «قُدُّوسٌ </a:t>
            </a:r>
            <a:r>
              <a:rPr lang="ar-SA" sz="4000" b="1" dirty="0" err="1"/>
              <a:t>قُدُّوسٌ</a:t>
            </a:r>
            <a:r>
              <a:rPr lang="ar-SA" sz="4000" b="1" dirty="0"/>
              <a:t> </a:t>
            </a:r>
            <a:r>
              <a:rPr lang="ar-SA" sz="4000" b="1" dirty="0" err="1"/>
              <a:t>قُدُّوسٌ</a:t>
            </a:r>
            <a:r>
              <a:rPr lang="ar-SA" sz="4000" b="1" dirty="0"/>
              <a:t>، الرَّبُّ الْإِلَهُ الْقَادِرُ عَلَى كُلِّ شَيْءٍ، الَّذِي كَانَ وَالْكَائِنُ وَالَّذِي يَأْتِي». </a:t>
            </a:r>
            <a:r>
              <a:rPr lang="ar-SA" sz="4000" b="1" baseline="30000" dirty="0"/>
              <a:t>٩</a:t>
            </a:r>
            <a:r>
              <a:rPr lang="ar-SA" sz="4000" b="1" dirty="0"/>
              <a:t> وَحِينَمَا تُعْطِي الْحَيَوَانَاتُ مَجْداً وَكَرَامَةً وَشُكْراً لِلْجَالِسِ عَلَى الْعَرْشِ، الْحَيِّ إِلَى أَبَدِ الآبِدِينَ، </a:t>
            </a:r>
            <a:r>
              <a:rPr lang="ar-SA" sz="4000" b="1" baseline="30000" dirty="0"/>
              <a:t>١٠</a:t>
            </a:r>
            <a:r>
              <a:rPr lang="ar-SA" sz="4000" b="1" dirty="0"/>
              <a:t> يَخِرُّ الأَرْبَعَةُ وَالْعِشْرُونَ شَيْخاً قُدَّامَ الْجَالِسِ عَلَى الْعَرْشِ، وَيَسْجُدُونَ لِلْحَيِّ إِلَى أَبَدِ الآبِدِينَ، وَيَطْرَحُونَ أَكَالِيلَهُمْ أَمَامَ الْعَرْشِ قَائِلِينَ: </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984938"/>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Notre Seigneur et notre Dieu, tu es digne de recevoir gloire, honneur et puissance puisque c'est toi qui as créé toutes choses : par ta volonté elles existent et elles ont été créées.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fr-FR" sz="4000" b="1" dirty="0"/>
              <a:t> </a:t>
            </a:r>
            <a:r>
              <a:rPr lang="ar-SA" sz="4000" b="1" baseline="30000" dirty="0"/>
              <a:t>١١</a:t>
            </a:r>
            <a:r>
              <a:rPr lang="ar-SA" sz="4000" b="1" dirty="0"/>
              <a:t> «أَنْتَ مُسْتَحِقٌّ أَيُّهَا الرَّبُّ أَنْ تَأْخُذَ الْمَجْدَ وَالْكَرَامَةَ وَالْقُدْرَةَ، لأَنَّكَ أَنْتَ خَلَقْتَ كُلَّ الأَشْيَاءِ، وَهِيَ بِإِرَادَتِكَ كَائِنَةٌ وَخُلِقَتْ».</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692656"/>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5</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livre scellé et l'Agneau </a:t>
            </a:r>
          </a:p>
          <a:p>
            <a:pPr marL="0" indent="0" algn="just">
              <a:buNone/>
            </a:pPr>
            <a:r>
              <a:rPr lang="fr-FR" sz="2800" b="1" baseline="30000" dirty="0"/>
              <a:t>1</a:t>
            </a:r>
            <a:r>
              <a:rPr lang="fr-FR" sz="2800" b="1" dirty="0"/>
              <a:t> Et je vis, dans la main droite de celui qui siège sur le Trône céleste, un Livre en forme de rouleau, écrit à l'intérieur et à l'extérieur, scellé de sept sceaux. </a:t>
            </a:r>
            <a:r>
              <a:rPr lang="fr-FR" sz="2800" b="1" baseline="30000" dirty="0"/>
              <a:t>2</a:t>
            </a:r>
            <a:r>
              <a:rPr lang="fr-FR" sz="2800" b="1" dirty="0"/>
              <a:t> Puis je vis un ange imposant, qui proclamait d'une voix puissante :  Qui donc est digne d'ouvrir le Livre et d'en briser les sceaux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500" b="1" i="1" dirty="0">
                <a:solidFill>
                  <a:srgbClr val="C00000"/>
                </a:solidFill>
              </a:rPr>
              <a:t>الإصحاح الخامس</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rtl="1" fontAlgn="base">
              <a:spcBef>
                <a:spcPct val="20000"/>
              </a:spcBef>
              <a:spcAft>
                <a:spcPct val="0"/>
              </a:spcAft>
              <a:defRPr/>
            </a:pPr>
            <a:r>
              <a:rPr lang="ar-AE" sz="4000" b="1" i="1" dirty="0">
                <a:solidFill>
                  <a:srgbClr val="C00000"/>
                </a:solidFill>
              </a:rPr>
              <a:t>السفر المختوم والخروف</a:t>
            </a:r>
            <a:endParaRPr lang="fr-FR" sz="4000" b="1" i="1" dirty="0">
              <a:solidFill>
                <a:srgbClr val="C00000"/>
              </a:solidFill>
            </a:endParaRPr>
          </a:p>
          <a:p>
            <a:pPr algn="just" rtl="1" fontAlgn="base">
              <a:spcBef>
                <a:spcPct val="20000"/>
              </a:spcBef>
              <a:spcAft>
                <a:spcPct val="0"/>
              </a:spcAft>
              <a:defRPr/>
            </a:pPr>
            <a:r>
              <a:rPr lang="ar-SA" sz="4000" b="1" baseline="30000" dirty="0"/>
              <a:t>١</a:t>
            </a:r>
            <a:r>
              <a:rPr lang="ar-SA" sz="4000" b="1" dirty="0"/>
              <a:t> وَرَأَيْتُ عَلَى يَمِينِ الْجَالِسِ عَلَى الْعَرْشِ سِفْراً مَكْتُوباً مِنْ دَاخِلٍ وَمِنْ وَرَاءٍ، مَخْتُوماً بِسَبْعَةِ خُتُومٍ. </a:t>
            </a:r>
            <a:r>
              <a:rPr lang="ar-SA" sz="4000" b="1" baseline="30000" dirty="0"/>
              <a:t>٢</a:t>
            </a:r>
            <a:r>
              <a:rPr lang="ar-SA" sz="4000" b="1" dirty="0"/>
              <a:t> وَرَأَيْتُ مَلاَكاً قَوِيّاً يُنَادِي بِصَوْتٍ عَظِيمٍ: «مَنْ هُوَ مُسْتَحِقٌّ أَنْ يَفْتَحَ السِّفْرَ وَيَفُكَّ خُتُومَهُ؟»</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106076"/>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Mais personne, au ciel, sur terre ou sous la terre, n'était capable d'ouvrir le Livre et d'en regarder le texte. </a:t>
            </a:r>
            <a:r>
              <a:rPr lang="fr-FR" sz="2800" b="1" baseline="30000" dirty="0"/>
              <a:t>4</a:t>
            </a:r>
            <a:r>
              <a:rPr lang="fr-FR" sz="2800" b="1" dirty="0"/>
              <a:t> Et moi, je pleurais beaucoup, parce que personne n'avait été trouvé digne d'ouvrir le Livre et d'en regarder le texte. </a:t>
            </a:r>
          </a:p>
          <a:p>
            <a:pPr marL="0" indent="0" algn="just">
              <a:buNone/>
            </a:pPr>
            <a:endParaRPr lang="fr-FR" sz="2800" b="1" baseline="30000" dirty="0"/>
          </a:p>
          <a:p>
            <a:pPr marL="0" indent="0" algn="just">
              <a:buNone/>
            </a:pPr>
            <a:r>
              <a:rPr lang="fr-FR" sz="2800" b="1" baseline="30000" dirty="0"/>
              <a:t>5</a:t>
            </a:r>
            <a:r>
              <a:rPr lang="fr-FR" sz="2800" b="1" dirty="0"/>
              <a:t> Mais l'un des Anciens me dit :  Ne pleure pas. Voilà qu'il a remporté la victoire, le lion de la tribu de Juda, le descendant de David : il ouvrira le Livre aux sept sceaux.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ar-SA" sz="4000" b="1" baseline="30000" dirty="0"/>
              <a:t>٣</a:t>
            </a:r>
            <a:r>
              <a:rPr lang="ar-SA" sz="4000" b="1" dirty="0"/>
              <a:t> فَلَمْ يَسْتَطِعْ أَحَدٌ فِي السَّمَاءِ وَلاَ عَلَى الأَرْضِ وَلاَ تَحْتَ الأَرْضِ أَنْ يَفْتَحَ السِّفْرَ وَلاَ أَنْ يَنْظُرَ إِلَيْهِ. </a:t>
            </a:r>
            <a:r>
              <a:rPr lang="ar-SA" sz="4000" b="1" baseline="30000" dirty="0"/>
              <a:t>٤</a:t>
            </a:r>
            <a:r>
              <a:rPr lang="ar-SA" sz="4000" b="1" dirty="0"/>
              <a:t> فَصِرْتُ أَنَا أَبْكِي كَثِيراً، لأَنَّهُ لَمْ يُوجَدْ أَحَدٌ مُسْتَحِقّاً أَنْ يَفْتَحَ السِّفْرَ وَيَقْرَأَهُ وَلاَ أَنْ يَنْظُرَ إِلَيْهِ.</a:t>
            </a:r>
            <a:endParaRPr lang="fr-FR" sz="4000" b="1" dirty="0"/>
          </a:p>
          <a:p>
            <a:pPr lvl="0" algn="just" rtl="1" fontAlgn="base">
              <a:spcBef>
                <a:spcPct val="20000"/>
              </a:spcBef>
              <a:spcAft>
                <a:spcPct val="0"/>
              </a:spcAft>
              <a:defRPr/>
            </a:pPr>
            <a:endParaRPr lang="fr-FR" sz="4000" b="1" dirty="0"/>
          </a:p>
          <a:p>
            <a:pPr lvl="0" algn="just" rtl="1" fontAlgn="base">
              <a:spcBef>
                <a:spcPct val="20000"/>
              </a:spcBef>
              <a:spcAft>
                <a:spcPct val="0"/>
              </a:spcAft>
              <a:defRPr/>
            </a:pPr>
            <a:r>
              <a:rPr lang="ar-SA" sz="4000" b="1" baseline="30000" dirty="0"/>
              <a:t>٥</a:t>
            </a:r>
            <a:r>
              <a:rPr lang="ar-SA" sz="4000" b="1" dirty="0"/>
              <a:t> فَقَالَ لِي وَاحِدٌ مِنَ الشُّيُوخِ: «لاَ تَبْكِ. </a:t>
            </a:r>
            <a:r>
              <a:rPr lang="ar-SA" sz="4000" b="1" dirty="0" err="1"/>
              <a:t>هُوَذَا</a:t>
            </a:r>
            <a:r>
              <a:rPr lang="ar-SA" sz="4000" b="1" dirty="0"/>
              <a:t> قَدْ غَلَبَ الأَسَدُ الَّذِي مِنْ سِبْطِ يَهُوذَا، أَصْلُ دَاوُدَ، لِيَفْتَحَ السِّفْرَ وَيَفُكَّ خُتُومَهُ السَّبْعَةَ».</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394206"/>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Alors je vis : au milieu du trône et des quatre animaux, au milieu des anciens, il y avait un Agneau ; il se tenait debout, et il était comme immolé ; ses cornes étaient au nombre de sept, ainsi que ses yeux, qui sont les sept esprits de Dieu en mission sur toute la terre. </a:t>
            </a:r>
          </a:p>
          <a:p>
            <a:pPr marL="0" indent="0" algn="just">
              <a:buNone/>
            </a:pPr>
            <a:endParaRPr lang="fr-FR" sz="2800" b="1" baseline="30000" dirty="0"/>
          </a:p>
          <a:p>
            <a:pPr marL="0" indent="0" algn="just">
              <a:buNone/>
            </a:pPr>
            <a:r>
              <a:rPr lang="fr-FR" sz="2800" b="1" baseline="30000" dirty="0"/>
              <a:t>7</a:t>
            </a:r>
            <a:r>
              <a:rPr lang="fr-FR" sz="2800" b="1" dirty="0"/>
              <a:t> Il s'avança et reçut le Livre, que lui donna de la main droite celui qui siégeait sur le Trône.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SA" sz="4000" b="1" baseline="30000" dirty="0"/>
              <a:t>٦</a:t>
            </a:r>
            <a:r>
              <a:rPr lang="ar-SA" sz="4000" b="1" dirty="0"/>
              <a:t> وَرَأَيْتُ فَإِذَا فِي وَسَطِ الْعَرْشِ وَالْحَيَوَانَاتِ الأَرْبَعَةِ وَفِي وَسَطِ الشُّيُوخِ حَمَلٌ قَائِمٌ كَأَنَّهُ مَذْبُوحٌ، لَهُ سَبْعَةُ قُرُونٍ وَسَبْعُ أَعْيُنٍ، هِيَ سَبْعَةُ أَرْوَاحِ اللهِ الْمُرْسَلَةُ إِلَى كُلِّ الأَرْضِ. </a:t>
            </a:r>
            <a:endParaRPr lang="fr-FR" sz="4000" b="1" dirty="0"/>
          </a:p>
          <a:p>
            <a:pPr lvl="0" algn="just" rtl="1" fontAlgn="base">
              <a:spcBef>
                <a:spcPct val="20000"/>
              </a:spcBef>
              <a:spcAft>
                <a:spcPct val="0"/>
              </a:spcAft>
              <a:defRPr/>
            </a:pPr>
            <a:endParaRPr lang="fr-FR" sz="4000" b="1" baseline="30000" dirty="0"/>
          </a:p>
          <a:p>
            <a:pPr lvl="0" algn="just" rtl="1" fontAlgn="base">
              <a:spcBef>
                <a:spcPct val="20000"/>
              </a:spcBef>
              <a:spcAft>
                <a:spcPct val="0"/>
              </a:spcAft>
              <a:defRPr/>
            </a:pPr>
            <a:r>
              <a:rPr lang="ar-SA" sz="4000" b="1" baseline="30000" dirty="0"/>
              <a:t>٧</a:t>
            </a:r>
            <a:r>
              <a:rPr lang="ar-SA" sz="4000" b="1" dirty="0"/>
              <a:t> فَأَتَى وَأَخَذَ السِّفْرَ مِنْ يَمِينِ الْجَالِسِ عَلَى الْعَرْشِ.</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42617"/>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Quand l'Agneau eut reçu le Livre, les quatre Vivants et les vingt-quatre Anciens se prosternèrent devant lui. Chacun tenait une harpe </a:t>
            </a:r>
          </a:p>
          <a:p>
            <a:pPr marL="0" indent="0" algn="just">
              <a:buNone/>
            </a:pPr>
            <a:endParaRPr lang="fr-FR" sz="2800" b="1" dirty="0"/>
          </a:p>
          <a:p>
            <a:pPr marL="0" indent="0" algn="just">
              <a:buNone/>
            </a:pPr>
            <a:r>
              <a:rPr lang="fr-FR" sz="2800" b="1" baseline="30000" dirty="0"/>
              <a:t>9</a:t>
            </a:r>
            <a:r>
              <a:rPr lang="fr-FR" sz="2800" b="1" dirty="0"/>
              <a:t> et des coupes d'or pleines d'encens qui sont les prières des saints. Ils chantaient ce cantique nouveau :  Tu es digne de recevoir le Livre scellé et de l'ouvrir, car tu as été immolé ; par ton sang, tu as racheté pour Dieu des hommes de toute race, langue, peuple et nation,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lvl="0" algn="just" rtl="1" fontAlgn="base">
              <a:spcBef>
                <a:spcPct val="20000"/>
              </a:spcBef>
              <a:spcAft>
                <a:spcPct val="0"/>
              </a:spcAft>
              <a:defRPr/>
            </a:pPr>
            <a:r>
              <a:rPr lang="ar-SA" sz="4000" b="1" baseline="30000" dirty="0"/>
              <a:t>٨ </a:t>
            </a:r>
            <a:r>
              <a:rPr lang="ar-SA" sz="4000" b="1" dirty="0"/>
              <a:t>وَلَمَّا أَخَذَ السِّفْرَ خَرَّتِ الأَرْبَعَةُ الْحَيَوَانَاتُ وَالأَرْبَعَةُ وَالْعِشْرُونَ شَيْخاً أَمَامَ الْحَمَلِ، وَلَهُمْ كُلِّ وَاحِدٍ قِيثَارَاتٌ وَجَامَاتٌ مِنْ ذَهَبٍ </a:t>
            </a:r>
            <a:r>
              <a:rPr lang="ar-SA" sz="4000" b="1" dirty="0" err="1"/>
              <a:t>مَمْلُوَّةٌ</a:t>
            </a:r>
            <a:r>
              <a:rPr lang="ar-SA" sz="4000" b="1" dirty="0"/>
              <a:t> بَخُوراً هِيَ صَلَوَاتُ الْقِدِّيسِينَ.</a:t>
            </a:r>
            <a:endParaRPr lang="fr-FR" sz="4000" b="1" dirty="0"/>
          </a:p>
          <a:p>
            <a:pPr lvl="0"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baseline="30000" dirty="0"/>
              <a:t>٩</a:t>
            </a:r>
            <a:r>
              <a:rPr lang="ar-SA" sz="4000" b="1" dirty="0"/>
              <a:t> وَهُمْ يَتَرَنَّمُونَ تَرْنِيمَةً جَدِيدَةً قَائِلِينَ: «مُسْتَحِقٌّ أَنْتَ أَنْ تَأْخُذَ السِّفْرَ وَتَفْتَحَ خُتُومَهُ، لأَنَّكَ ذُبِحْتَ وَاشْتَرَيْتَنَا لِلَّهِ بِدَمِكَ مِنْ كُلِّ قَبِيلَةٍ وَلِسَانٍ وَشَعْبٍ وَأُمَّةٍ، </a:t>
            </a:r>
            <a:endParaRPr lang="fr-FR" sz="4000" b="1" dirty="0"/>
          </a:p>
          <a:p>
            <a:pPr lvl="0" algn="just" rtl="1" fontAlgn="base">
              <a:spcBef>
                <a:spcPct val="20000"/>
              </a:spcBef>
              <a:spcAft>
                <a:spcPct val="0"/>
              </a:spcAft>
              <a:defRPr/>
            </a:pPr>
            <a:r>
              <a:rPr lang="ar-SA" sz="4000" b="1" dirty="0"/>
              <a:t> </a:t>
            </a:r>
            <a:endParaRPr lang="ar-SA" altLang="fr-FR" sz="4000" b="1" dirty="0"/>
          </a:p>
        </p:txBody>
      </p:sp>
    </p:spTree>
    <p:extLst>
      <p:ext uri="{BB962C8B-B14F-4D97-AF65-F5344CB8AC3E}">
        <p14:creationId xmlns:p14="http://schemas.microsoft.com/office/powerpoint/2010/main" val="1908361796"/>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et tu en as fait pour notre Dieu un royaume de prêtres qui régneront sur la terre. A cet instant, le prêtre élève l’encens.</a:t>
            </a:r>
          </a:p>
          <a:p>
            <a:pPr marL="0" indent="0" algn="just">
              <a:buNone/>
            </a:pPr>
            <a:endParaRPr lang="fr-FR" sz="2800" b="1" dirty="0"/>
          </a:p>
          <a:p>
            <a:pPr marL="0" indent="0" algn="just">
              <a:buNone/>
            </a:pPr>
            <a:r>
              <a:rPr lang="fr-FR" sz="2800" b="1" baseline="30000" dirty="0"/>
              <a:t>11</a:t>
            </a:r>
            <a:r>
              <a:rPr lang="fr-FR" sz="2800" b="1" dirty="0"/>
              <a:t> Alors, dans ma vision, j’entendis la voix d'une multitude d'anges qui entouraient le Trône, les Vivants et les Anciens : ils étaient des millions, des centaines de millions.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r>
              <a:rPr lang="ar-SA" sz="4000" b="1" baseline="30000" dirty="0"/>
              <a:t>١٠</a:t>
            </a:r>
            <a:r>
              <a:rPr lang="ar-SA" sz="4000" b="1" dirty="0"/>
              <a:t> وَجَعَلْتَنَا لِإِلَهِنَا مُلُوكاً وَكَهَنَةً، فَسَنَمْلِكُ عَلَى الأَرْضِ». </a:t>
            </a:r>
            <a:endParaRPr lang="fr-FR" sz="4000" b="1" dirty="0"/>
          </a:p>
          <a:p>
            <a:pPr lvl="0" algn="just" rtl="1" fontAlgn="base">
              <a:spcBef>
                <a:spcPct val="20000"/>
              </a:spcBef>
              <a:spcAft>
                <a:spcPct val="0"/>
              </a:spcAft>
              <a:defRPr/>
            </a:pPr>
            <a:endParaRPr kumimoji="0" lang="fr-FR"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SA" sz="4000" b="1" baseline="30000" dirty="0"/>
              <a:t>١١</a:t>
            </a:r>
            <a:r>
              <a:rPr lang="ar-SA" sz="4000" b="1" dirty="0"/>
              <a:t> وَنَظَرْتُ وَسَمِعْتُ صَوْتَ مَلاَئِكَةٍ كَثِيرِينَ حَوْلَ الْعَرْشِ وَالْحَيَوَانَاتِ وَالشُّيُوخِ، وَكَانَ عَدَدُهُمْ رَبَوَاتِ </a:t>
            </a:r>
            <a:r>
              <a:rPr lang="ar-SA" sz="4000" b="1" dirty="0" err="1"/>
              <a:t>رَبَوَاتٍ</a:t>
            </a:r>
            <a:r>
              <a:rPr lang="ar-SA" sz="4000" b="1" dirty="0"/>
              <a:t> وَأُلُوفَ أُلُوفٍ، </a:t>
            </a:r>
            <a:endParaRPr lang="fr-FR" sz="4000" b="1" dirty="0"/>
          </a:p>
          <a:p>
            <a:pPr lvl="0" algn="just" rtl="1" fontAlgn="base">
              <a:spcBef>
                <a:spcPct val="20000"/>
              </a:spcBef>
              <a:spcAft>
                <a:spcPct val="0"/>
              </a:spcAft>
              <a:defRPr/>
            </a:pP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90028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Ne multipliez pas les paroles hautaines, que l'arrogance ne sorte pas de votre bouche. Un Dieu plein de savoir, voilà le Seigneur, à lui de peser les actions. L'arc des puissants est brisé, mais les défaillants ont la force pour ceinture. Les rassasiés s'embauchent pour du pain, mais les affamés cessent de travailler. La femme stérile enfante sept fois, mais la mère de nombreux enfants se flétrit.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وَلْتَبْرَحْ وَقَاحَةٌ مِنْ أَفْوَاهِكُمْ. لِأَنَّ </a:t>
            </a:r>
            <a:r>
              <a:rPr lang="ar-SA" sz="3600" b="1" dirty="0" err="1"/>
              <a:t>ٱلرَّبَّ</a:t>
            </a:r>
            <a:r>
              <a:rPr lang="ar-SA" sz="3600" b="1" dirty="0"/>
              <a:t> إِلَهٌ عَلِيمٌ، وَبِهِ تُوزَنُ </a:t>
            </a:r>
            <a:r>
              <a:rPr lang="ar-SA" sz="3600" b="1" dirty="0" err="1"/>
              <a:t>ٱلْأَعْمَالُ</a:t>
            </a:r>
            <a:r>
              <a:rPr lang="ar-SA" sz="3600" b="1" dirty="0"/>
              <a:t>. قِسِيُّ </a:t>
            </a:r>
            <a:r>
              <a:rPr lang="ar-SA" sz="3600" b="1" dirty="0" err="1"/>
              <a:t>ٱلْجَبَابِرَةِ</a:t>
            </a:r>
            <a:r>
              <a:rPr lang="ar-SA" sz="3600" b="1" dirty="0"/>
              <a:t> تحَطَّمَتْ، </a:t>
            </a:r>
            <a:r>
              <a:rPr lang="ar-SA" sz="3600" b="1" dirty="0" err="1"/>
              <a:t>وَٱلضُّعَفَاءُ</a:t>
            </a:r>
            <a:r>
              <a:rPr lang="ar-SA" sz="3600" b="1" dirty="0"/>
              <a:t> تَمَنْطَقُوا </a:t>
            </a:r>
            <a:r>
              <a:rPr lang="ar-SA" sz="3600" b="1" dirty="0" err="1"/>
              <a:t>بِٱلْبَأْسِ</a:t>
            </a:r>
            <a:r>
              <a:rPr lang="ar-SA" sz="3600" b="1" dirty="0"/>
              <a:t>. </a:t>
            </a:r>
            <a:r>
              <a:rPr lang="ar-SA" sz="3600" b="1" dirty="0" err="1"/>
              <a:t>ٱلشَّبَاعَى</a:t>
            </a:r>
            <a:r>
              <a:rPr lang="ar-SA" sz="3600" b="1" dirty="0"/>
              <a:t> آجَرُوا أَنْفُسَهُمْ </a:t>
            </a:r>
            <a:r>
              <a:rPr lang="ar-SA" sz="3600" b="1" dirty="0" err="1"/>
              <a:t>بِٱلْخُبْزِ</a:t>
            </a:r>
            <a:r>
              <a:rPr lang="ar-SA" sz="3600" b="1" dirty="0"/>
              <a:t>، </a:t>
            </a:r>
            <a:r>
              <a:rPr lang="ar-SA" sz="3600" b="1" dirty="0" err="1"/>
              <a:t>وَٱلْجِيَاعُ</a:t>
            </a:r>
            <a:r>
              <a:rPr lang="ar-SA" sz="3600" b="1" dirty="0"/>
              <a:t> كَفُّوا. حَتَّى أَنَّ </a:t>
            </a:r>
            <a:r>
              <a:rPr lang="ar-SA" sz="3600" b="1" dirty="0" err="1"/>
              <a:t>ٱلْعَاقِرَ</a:t>
            </a:r>
            <a:r>
              <a:rPr lang="ar-SA" sz="3600" b="1" dirty="0"/>
              <a:t> وَلَدَتْ سَبْعَةً، وَكَثِيرَةَ </a:t>
            </a:r>
            <a:r>
              <a:rPr lang="ar-SA" sz="3600" b="1" dirty="0" err="1"/>
              <a:t>ٱلْبَنِينَ</a:t>
            </a:r>
            <a:r>
              <a:rPr lang="ar-SA" sz="3600" b="1" dirty="0"/>
              <a:t> ذَبُلَتْ.</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78899152"/>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Ils criaient à pleine voix : Lui, l'Agneau immolé, il est digne de recevoir puissance et richesse, sagesse et force, honneur, gloire et bénédiction.</a:t>
            </a:r>
          </a:p>
          <a:p>
            <a:pPr marL="0" indent="0" algn="just">
              <a:buNone/>
            </a:pPr>
            <a:endParaRPr lang="fr-FR" sz="1800" b="1" dirty="0"/>
          </a:p>
          <a:p>
            <a:pPr marL="0" indent="0" algn="just">
              <a:buNone/>
            </a:pPr>
            <a:r>
              <a:rPr lang="fr-FR" sz="2800" b="1" baseline="30000" dirty="0"/>
              <a:t>13</a:t>
            </a:r>
            <a:r>
              <a:rPr lang="fr-FR" sz="2800" b="1" dirty="0"/>
              <a:t> Et j'entendis l'acclamation de toutes les créatures au ciel, sur terre, sous terre et sur mer ; tous les êtres qui s'y trouvent proclamaient : A celui qui siège sur le Trône, et à l'Agneau, bénédiction, honneur, gloire et domination pour les siècles des siècles.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lvl="0" algn="just" rtl="1" fontAlgn="base">
              <a:spcBef>
                <a:spcPct val="20000"/>
              </a:spcBef>
              <a:spcAft>
                <a:spcPct val="0"/>
              </a:spcAft>
              <a:defRPr/>
            </a:pPr>
            <a:r>
              <a:rPr lang="fr-FR" sz="4000" b="1" dirty="0"/>
              <a:t> </a:t>
            </a:r>
            <a:r>
              <a:rPr lang="ar-SA" sz="4000" b="1" baseline="30000" dirty="0"/>
              <a:t>١٢</a:t>
            </a:r>
            <a:r>
              <a:rPr lang="ar-SA" sz="4000" b="1" dirty="0"/>
              <a:t> قَائِلِينَ بِصَوْتٍ عَظِيمٍ: «مُسْتَحِقٌّ هُوَ الْحَمَلُ الْمَذْبُوحُ أَنْ يَأْخُذَ الْقُدْرَةَ وَالْغِنَى وَالْحِكْمَةَ وَالْقُوَّةَ وَالْكَرَامَةَ وَالْمَجْدَ وَالْبَرَكَةَ».</a:t>
            </a:r>
            <a:endParaRPr lang="fr-FR" sz="4000" b="1" dirty="0"/>
          </a:p>
          <a:p>
            <a:pPr lvl="0" algn="just" rtl="1" fontAlgn="base">
              <a:spcBef>
                <a:spcPct val="20000"/>
              </a:spcBef>
              <a:spcAft>
                <a:spcPct val="0"/>
              </a:spcAft>
              <a:defRPr/>
            </a:pPr>
            <a:endParaRPr kumimoji="0" lang="fr-FR"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algn="just" rtl="1" fontAlgn="base">
              <a:spcBef>
                <a:spcPct val="20000"/>
              </a:spcBef>
              <a:spcAft>
                <a:spcPct val="0"/>
              </a:spcAft>
              <a:defRPr/>
            </a:pPr>
            <a:r>
              <a:rPr lang="ar-SA" sz="4000" b="1" baseline="30000" dirty="0"/>
              <a:t>١٣</a:t>
            </a:r>
            <a:r>
              <a:rPr lang="ar-SA" sz="4000" b="1" dirty="0"/>
              <a:t> وَكُلُّ خَلِيقَةٍ مِمَّا فِي السَّمَاءِ وَعَلَى الأَرْضِ وَتَحْتَ الأَرْضِ، وَمَا عَلَى الْبَحْرِ، كُلُّ مَا فِيهَا، سَمِعْتُهَا قَائِلَةً: «لِلْجَالِسِ عَلَى الْعَرْشِ وَلِلْحَمَلِ الْبَرَكَةُ وَالْكَرَامَةُ وَالْمَجْدُ وَالسُّلْطَانُ إِلَى أَبَدِ الآبِدِينَ». </a:t>
            </a:r>
            <a:endParaRPr lang="fr-FR" sz="4000" b="1" dirty="0"/>
          </a:p>
          <a:p>
            <a:pPr lvl="0" algn="just" rtl="1" fontAlgn="base">
              <a:spcBef>
                <a:spcPct val="20000"/>
              </a:spcBef>
              <a:spcAft>
                <a:spcPct val="0"/>
              </a:spcAft>
              <a:defRPr/>
            </a:pP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837138"/>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endParaRPr lang="fr-FR" sz="2800" b="1" baseline="30000" dirty="0"/>
          </a:p>
          <a:p>
            <a:pPr marL="0" indent="0" algn="just">
              <a:buNone/>
            </a:pPr>
            <a:r>
              <a:rPr lang="fr-FR" sz="2800" b="1" baseline="30000" dirty="0"/>
              <a:t>14</a:t>
            </a:r>
            <a:r>
              <a:rPr lang="fr-FR" sz="2800" b="1" dirty="0"/>
              <a:t> Et les quatre Vivants disaient : Amen ! et les Anciens se prosternèrent pour adorer.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just" rtl="1" fontAlgn="base">
              <a:spcBef>
                <a:spcPct val="20000"/>
              </a:spcBef>
              <a:spcAft>
                <a:spcPct val="0"/>
              </a:spcAft>
              <a:defRPr/>
            </a:pPr>
            <a:endParaRPr lang="fr-FR" sz="4000" b="1" baseline="30000" dirty="0"/>
          </a:p>
          <a:p>
            <a:pPr lvl="0" algn="just" rtl="1" fontAlgn="base">
              <a:spcBef>
                <a:spcPct val="20000"/>
              </a:spcBef>
              <a:spcAft>
                <a:spcPct val="0"/>
              </a:spcAft>
              <a:defRPr/>
            </a:pPr>
            <a:r>
              <a:rPr lang="ar-SA" sz="4000" b="1" baseline="30000" dirty="0"/>
              <a:t>١٤</a:t>
            </a:r>
            <a:r>
              <a:rPr lang="ar-SA" sz="4000" b="1" dirty="0"/>
              <a:t> وَكَانَتِ الْحَيَوَانَاتُ الأَرْبَعَةُ تَقُولُ: «آمِينَ». وَالشُّيُوخُ الأَرْبَعَةُ وَالْعِشْرُونَ خَرُّوا وَسَجَدُوا لِلْحَيِّ إِلَى أَبَدِ الآبِدِينَ.</a:t>
            </a:r>
            <a:endParaRPr kumimoji="0" lang="ar-SA" altLang="fr-F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876310"/>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6</a:t>
            </a:r>
          </a:p>
          <a:p>
            <a:pPr marL="0" indent="0" algn="ctr">
              <a:buNone/>
            </a:pPr>
            <a:endParaRPr lang="fr-FR" sz="2800" b="1" i="1" dirty="0">
              <a:solidFill>
                <a:srgbClr val="C00000"/>
              </a:solidFill>
            </a:endParaRPr>
          </a:p>
          <a:p>
            <a:pPr marL="0" indent="0" algn="ctr">
              <a:buNone/>
            </a:pPr>
            <a:r>
              <a:rPr lang="fr-FR" sz="2800" b="1" i="1" dirty="0">
                <a:solidFill>
                  <a:srgbClr val="C00000"/>
                </a:solidFill>
              </a:rPr>
              <a:t>Ouverture des six premiers sceaux </a:t>
            </a:r>
          </a:p>
          <a:p>
            <a:pPr marL="0" indent="0" algn="just">
              <a:buNone/>
            </a:pPr>
            <a:r>
              <a:rPr lang="fr-FR" sz="2800" b="1" baseline="30000" dirty="0"/>
              <a:t>1</a:t>
            </a:r>
            <a:r>
              <a:rPr lang="fr-FR" sz="2800" b="1" dirty="0"/>
              <a:t> Et ma vision se poursuivit. Lorsque l'Agneau ouvrit le premier des sept sceaux, j'entendis le premier des quatre Vivants crier comme d'une voix de tonnerre :  Viens ! </a:t>
            </a:r>
            <a:r>
              <a:rPr lang="fr-FR" sz="2800" b="1" baseline="30000" dirty="0"/>
              <a:t>2</a:t>
            </a:r>
            <a:r>
              <a:rPr lang="fr-FR" sz="2800" b="1" dirty="0"/>
              <a:t> Et voici qu'apparut à mes yeux un cheval blanc ; celui qui le montait tenait un arc, une couronne lui fut donnée, et il sortit en vainqueur et pour vaincre encore.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السادس</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a:r>
              <a:rPr lang="ar-AE" sz="4000" b="1" i="1" dirty="0">
                <a:solidFill>
                  <a:srgbClr val="C00000"/>
                </a:solidFill>
              </a:rPr>
              <a:t>الختوم السبعة</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a:t>
            </a:r>
            <a:r>
              <a:rPr lang="ar-SA" sz="4000" b="1" dirty="0"/>
              <a:t> وَنَظَرْتُ لَمَّا فَتَحَ الْحَمَلُ وَاحِداً مِنَ الْخُتُومِ السَّبْعَةِ، وَسَمِعْتُ وَاحِداً مِنَ الأَرْبَعَةِ الْحَيَوَانَاتِ قَائِلاً كَصَوْتِ رَعْدٍ: «هَلُمَّ وَانْظُرْ!» </a:t>
            </a:r>
            <a:r>
              <a:rPr lang="ar-SA" sz="4000" b="1" baseline="30000" dirty="0"/>
              <a:t>٢</a:t>
            </a:r>
            <a:r>
              <a:rPr lang="ar-SA" sz="4000" b="1" dirty="0"/>
              <a:t> فَنَظَرْتُ، وَإِذَا فَرَسٌ أَبْيَضُ، وَالْجَالِسُ عَلَيْهِ مَعَهُ قَوْسٌ، وَقَدْ أُعْطِيَ إِكْلِيلاً، وَخَرَجَ غَالِباً وَلِكَيْ يَغْلِبَ.</a:t>
            </a:r>
            <a:endParaRPr lang="fr-FR" sz="4000" b="1" dirty="0"/>
          </a:p>
        </p:txBody>
      </p:sp>
    </p:spTree>
    <p:extLst>
      <p:ext uri="{BB962C8B-B14F-4D97-AF65-F5344CB8AC3E}">
        <p14:creationId xmlns:p14="http://schemas.microsoft.com/office/powerpoint/2010/main" val="3981978373"/>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Quand il ouvrit le deuxième sceau, j’entendis le deuxième Vivant dire : Viens ! </a:t>
            </a:r>
            <a:r>
              <a:rPr lang="fr-FR" sz="2800" b="1" baseline="30000" dirty="0"/>
              <a:t>4</a:t>
            </a:r>
            <a:r>
              <a:rPr lang="fr-FR" sz="2800" b="1" dirty="0"/>
              <a:t> Alors surgit un autre cheval, rouge feu, et à celui qui le montait il fut donné d'enlever de la terre la paix, pour que les gens s'entretuent, et une grande épée lui fut donnée. </a:t>
            </a:r>
            <a:r>
              <a:rPr lang="fr-FR" sz="2800" b="1" baseline="30000" dirty="0"/>
              <a:t>5</a:t>
            </a:r>
            <a:r>
              <a:rPr lang="fr-FR" sz="2800" b="1" dirty="0"/>
              <a:t> Quand il ouvrit le troisième sceau, j’entendis le troisième Vivant dire : Viens ! Et voici qu'apparut à mes yeux un cheval noir et celui qui le montait tenait à la main une balance.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baseline="30000" dirty="0"/>
              <a:t>٣</a:t>
            </a:r>
            <a:r>
              <a:rPr lang="ar-SA" sz="4000" b="1" dirty="0"/>
              <a:t> وَلَمَّا فَتَحَ الْخَتْمَ الثَّانِيَ، سَمِعْتُ الْحَيَوَانَ الثَّانِيَ قَائِلاً: «هَلُمَّ وَانْظُرْ!» </a:t>
            </a:r>
            <a:r>
              <a:rPr lang="ar-SA" sz="4000" b="1" baseline="30000" dirty="0"/>
              <a:t>٤</a:t>
            </a:r>
            <a:r>
              <a:rPr lang="ar-SA" sz="4000" b="1" dirty="0"/>
              <a:t> فَخَرَجَ فَرَسٌ آخَرُ أَحْمَرُ، وَأُعْطِيَ لِلْجَالِسِ عَلَيْهِ أَنْ يَنْزِعَ السَّلاَمَ مِنَ الأَرْضِ، وَأَنْ يَقْتُلَ بَعْضُهُمْ بَعْضاً، وَأُعْطِيَ سَيْفاً عَظِيماً. </a:t>
            </a:r>
            <a:r>
              <a:rPr lang="ar-SA" sz="4000" b="1" baseline="30000" dirty="0"/>
              <a:t>٥</a:t>
            </a:r>
            <a:r>
              <a:rPr lang="ar-SA" sz="4000" b="1" dirty="0"/>
              <a:t> وَلَمَّا فَتَحَ الْخَتْمَ الثَّالِثَ، سَمِعْتُ الْحَيَوَانَ الثَّالِثَ قَائِلاً: «هَلُمَّ وَانْظُرْ!» فَنَظَرْتُ وَإِذَا فَرَسٌ أَسْوَدُ، وَالْجَالِسُ عَلَيْهِ مَعَهُ مِيزَانٌ فِي يَدِهِ. </a:t>
            </a:r>
            <a:endParaRPr lang="fr-FR" sz="4000" b="1" dirty="0"/>
          </a:p>
        </p:txBody>
      </p:sp>
    </p:spTree>
    <p:extLst>
      <p:ext uri="{BB962C8B-B14F-4D97-AF65-F5344CB8AC3E}">
        <p14:creationId xmlns:p14="http://schemas.microsoft.com/office/powerpoint/2010/main" val="4019768768"/>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Et j’entendis comme une voix au milieu des quatre Vivants ; qui disait : Une mesure de blé pour un denier, et trois mesures d'orge pour un denier ; mais ne fais point de mal à l'huile et au vin. </a:t>
            </a:r>
            <a:r>
              <a:rPr lang="fr-FR" sz="2800" b="1" baseline="30000" dirty="0"/>
              <a:t>7</a:t>
            </a:r>
            <a:r>
              <a:rPr lang="fr-FR" sz="2800" b="1" dirty="0"/>
              <a:t> Quant il ouvrit le quatrième sceau, j’entendis la voix du quatrième Vivant qui disait : Viens ! </a:t>
            </a:r>
            <a:r>
              <a:rPr lang="fr-FR" sz="2800" b="1" baseline="30000" dirty="0"/>
              <a:t>8</a:t>
            </a:r>
            <a:r>
              <a:rPr lang="fr-FR" sz="2800" b="1" dirty="0"/>
              <a:t> Et voici qu'apparut à mes yeux un cheval verdâtre ; celui qui montait dessus, son nom était la Mort, et le Séjour des morts l'accompagnait.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fr-FR" sz="4000" b="1" dirty="0"/>
              <a:t> </a:t>
            </a:r>
            <a:r>
              <a:rPr lang="ar-SA" sz="4000" b="1" baseline="30000" dirty="0"/>
              <a:t>٦</a:t>
            </a:r>
            <a:r>
              <a:rPr lang="ar-SA" sz="4000" b="1" dirty="0"/>
              <a:t> وَسَمِعْتُ صَوْتاً فِي وَسَطِ الأَرْبَعَةِ الْحَيَوَانَاتِ قَائِلاً: «</a:t>
            </a:r>
            <a:r>
              <a:rPr lang="ar-SA" sz="4000" b="1" dirty="0" err="1"/>
              <a:t>ثُمْنِيَّةُ</a:t>
            </a:r>
            <a:r>
              <a:rPr lang="ar-SA" sz="4000" b="1" dirty="0"/>
              <a:t> قَمْحٍ بِدِينَارٍ، وَثَلاَثُ ثَمَانِيِّ شَعِيرٍ بِدِينَارٍ. وَأَمَّا الزَّيْتُ وَالْخَمْرُ فَلاَ تَضُرَّهُمَا». </a:t>
            </a:r>
            <a:r>
              <a:rPr lang="ar-SA" sz="4000" b="1" baseline="30000" dirty="0"/>
              <a:t>٧</a:t>
            </a:r>
            <a:r>
              <a:rPr lang="ar-SA" sz="4000" b="1" dirty="0"/>
              <a:t> وَلَمَّا فَتَحَ الْخَتْمَ الرَّابِعَ، سَمِعْتُ صَوْتَ الْحَيَوَانِ الرَّابِعِ قَائِلاً: «هَلُمَّ وَانْظُرْ!» </a:t>
            </a:r>
            <a:r>
              <a:rPr lang="ar-SA" sz="4000" b="1" baseline="30000" dirty="0"/>
              <a:t>٨</a:t>
            </a:r>
            <a:r>
              <a:rPr lang="ar-SA" sz="4000" b="1" dirty="0"/>
              <a:t> فَنَظَرْتُ وَإِذَا فَرَسٌ أَخْضَرُ، وَالْجَالِسُ عَلَيْهِ اسْمُهُ الْمَوْتُ، وَالْهَاوِيَةُ تَتْبَعُهُ،</a:t>
            </a:r>
            <a:endParaRPr lang="fr-FR" sz="4000" b="1" dirty="0"/>
          </a:p>
        </p:txBody>
      </p:sp>
    </p:spTree>
    <p:extLst>
      <p:ext uri="{BB962C8B-B14F-4D97-AF65-F5344CB8AC3E}">
        <p14:creationId xmlns:p14="http://schemas.microsoft.com/office/powerpoint/2010/main" val="2561586074"/>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il leur fut donné pouvoir sur un quart de la terre pour tuer par le glaive, la famine, la mort, et par les fauves de la terre. </a:t>
            </a:r>
            <a:r>
              <a:rPr lang="fr-FR" sz="2800" b="1" baseline="30000" dirty="0"/>
              <a:t>9</a:t>
            </a:r>
            <a:r>
              <a:rPr lang="fr-FR" sz="2800" b="1" dirty="0"/>
              <a:t> Quant il ouvrit le cinquième sceau, je vis sous l'autel les âmes de ceux qui avaient été immolés à cause de la parole de Dieu et du témoignage qu'ils avaient porté. </a:t>
            </a:r>
            <a:r>
              <a:rPr lang="fr-FR" sz="2800" b="1" baseline="30000" dirty="0"/>
              <a:t>10</a:t>
            </a:r>
            <a:r>
              <a:rPr lang="fr-FR" sz="2800" b="1" dirty="0"/>
              <a:t> Ils crièrent d'une voix forte : Jusqu'à quand, Maître saint et véritable, resteras-tu sans juger et sans tirer vengeance des habitants de la terre pour avoir versé notre sang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4000" b="1" dirty="0"/>
              <a:t>وَأُعْطِيَا سُلْطَاناً عَلَى رُبْعِ الأَرْضِ أَنْ يَقْتُلاَ بِالسَّيْفِ وَالْجُوعِ وَالْمَوْتِ وَبِوُحُوشِ الأَرْضِ. </a:t>
            </a:r>
            <a:r>
              <a:rPr lang="ar-SA" sz="4000" b="1" baseline="30000" dirty="0"/>
              <a:t>٩</a:t>
            </a:r>
            <a:r>
              <a:rPr lang="ar-SA" sz="4000" b="1" dirty="0"/>
              <a:t> وَلَمَّا فَتَحَ الْخَتْمَ الْخَامِسَ، رَأَيْتُ تَحْتَ الْمَذْبَحِ نُفُوسَ الَّذِينَ قُتِلُوا مِنْ أَجْلِ كَلِمَةِ اللهِ وَمِنْ أَجْلِ الشَّهَادَةِ الَّتِي كَانَتْ عِنْدَهُمْ، </a:t>
            </a:r>
            <a:r>
              <a:rPr lang="ar-SA" sz="4000" b="1" baseline="30000" dirty="0"/>
              <a:t>١٠</a:t>
            </a:r>
            <a:r>
              <a:rPr lang="ar-SA" sz="4000" b="1" dirty="0"/>
              <a:t> وَصَرَخُوا بِصَوْتٍ عَظِيمٍ قَائِلِينَ: «حَتَّى مَتَى أَيُّهَا السَّيِّدُ الْقُدُّوسُ وَالْحَقُّ، لاَ تَقْضِي وَتَنْتَقِمُ لِدِمَائِنَا مِنَ السَّاكِنِينَ عَلَى الأَرْضِ؟»</a:t>
            </a:r>
            <a:endParaRPr lang="fr-FR" sz="4000" b="1" dirty="0"/>
          </a:p>
        </p:txBody>
      </p:sp>
    </p:spTree>
    <p:extLst>
      <p:ext uri="{BB962C8B-B14F-4D97-AF65-F5344CB8AC3E}">
        <p14:creationId xmlns:p14="http://schemas.microsoft.com/office/powerpoint/2010/main" val="3985590729"/>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Et il leur fut donné à chacun une robe blanche, et il leur fut dit de demeurer encore quelque temps en repos, jusqu'à ce que soient au complet leurs compagnons et leurs frères, qui devaient être tués comme eux. </a:t>
            </a:r>
          </a:p>
          <a:p>
            <a:pPr marL="0" indent="0" algn="just">
              <a:buNone/>
            </a:pPr>
            <a:endParaRPr lang="fr-FR" sz="2800" b="1" baseline="30000" dirty="0"/>
          </a:p>
          <a:p>
            <a:pPr marL="0" indent="0" algn="just">
              <a:buNone/>
            </a:pPr>
            <a:r>
              <a:rPr lang="fr-FR" sz="2800" b="1" baseline="30000" dirty="0"/>
              <a:t>12</a:t>
            </a:r>
            <a:r>
              <a:rPr lang="fr-FR" sz="2800" b="1" dirty="0"/>
              <a:t> Et je vis : Quand il ouvrit le sixième sceau, il y eut un grand tremblement de terre, le soleil devint noir comme un vêtement de deuil en étoffe de crin, la lune devint comme du sang,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baseline="30000" dirty="0"/>
              <a:t>١١</a:t>
            </a:r>
            <a:r>
              <a:rPr lang="ar-SA" sz="4000" b="1" dirty="0"/>
              <a:t> فَأُعْطُوا كُلُّ وَاحِدٍ ثِيَاباً بِيضاً، وَقِيلَ لَهُمْ أَنْ يَسْتَرِيحُوا زَمَاناً يَسِيراً أَيْضاً حَتَّى يَكْمَلَ الْعَبِيدُ رُفَقَاؤُهُمْ، وَإِخْوَتُهُمْ أَيْضاً، الْعَتِيدُونَ أَنْ يُقْتَلُوا مِثْلَهُمْ.</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١٢</a:t>
            </a:r>
            <a:r>
              <a:rPr lang="ar-SA" sz="4000" b="1" dirty="0"/>
              <a:t> وَنَظَرْتُ لَمَّا فَتَحَ الْخَتْمَ السَّادِسَ، وَإِذَا زَلْزَلَةٌ عَظِيمَةٌ حَدَثَتْ، وَالشَّمْسُ صَارَتْ سَوْدَاءَ كَمِسْحٍ مِنْ شَعْرٍ، وَالْقَمَرُ صَارَ كَالدَّمِ، </a:t>
            </a:r>
            <a:endParaRPr lang="fr-FR" sz="4000" b="1" dirty="0"/>
          </a:p>
        </p:txBody>
      </p:sp>
    </p:spTree>
    <p:extLst>
      <p:ext uri="{BB962C8B-B14F-4D97-AF65-F5344CB8AC3E}">
        <p14:creationId xmlns:p14="http://schemas.microsoft.com/office/powerpoint/2010/main" val="40756588"/>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et les étoiles du ciel tombèrent sur la terre comme lorsqu'un figuier secoué par le vent laisse tomber ses fruits. </a:t>
            </a:r>
            <a:r>
              <a:rPr lang="fr-FR" sz="2800" b="1" baseline="30000" dirty="0"/>
              <a:t>14</a:t>
            </a:r>
            <a:r>
              <a:rPr lang="fr-FR" sz="2800" b="1" dirty="0"/>
              <a:t> Le ciel disparut comme un document qu'on enroule ; toutes les montagnes et les îles furent arrachées de leur place. </a:t>
            </a:r>
            <a:r>
              <a:rPr lang="fr-FR" sz="2800" b="1" baseline="30000" dirty="0"/>
              <a:t>15</a:t>
            </a:r>
            <a:r>
              <a:rPr lang="fr-FR" sz="2800" b="1" dirty="0"/>
              <a:t> Les rois de la terre, les dignitaires, les chefs d'armée, les riches et les puissants, tous, l'esclave aussi bien que l'homme libre, se sont cachés dans les cavernes et parmi les rochers des montagnes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١٣</a:t>
            </a:r>
            <a:r>
              <a:rPr lang="ar-SA" sz="4000" b="1" dirty="0"/>
              <a:t> وَنُجُومُ السَّمَاءِ سَقَطَتْ إِلَى الأَرْضِ كَمَا تَطْرَحُ شَجَرَةُ التِّينِ </a:t>
            </a:r>
            <a:r>
              <a:rPr lang="ar-SA" sz="4000" b="1" dirty="0" err="1"/>
              <a:t>سُقَاطَهَا</a:t>
            </a:r>
            <a:r>
              <a:rPr lang="ar-SA" sz="4000" b="1" dirty="0"/>
              <a:t> إِذَا هَزَّتْهَا رِيحٌ عَظِيمَةٌ. </a:t>
            </a:r>
            <a:r>
              <a:rPr lang="ar-SA" sz="4000" b="1" baseline="30000" dirty="0"/>
              <a:t>١٤</a:t>
            </a:r>
            <a:r>
              <a:rPr lang="ar-SA" sz="4000" b="1" dirty="0"/>
              <a:t> وَالسَّمَاءُ انْفَلَقَتْ كَدَرْجٍ مُلْتَفٍّ، وَكُلُّ جَبَلٍ وَجَزِيرَةٍ تَزَحْزَحَا مِنْ مَوْضِعِهِمَا. </a:t>
            </a:r>
            <a:r>
              <a:rPr lang="ar-SA" sz="4000" b="1" baseline="30000" dirty="0"/>
              <a:t>١٥</a:t>
            </a:r>
            <a:r>
              <a:rPr lang="ar-SA" sz="4000" b="1" dirty="0"/>
              <a:t> وَمُلُوكُ الأَرْضِ وَالْعُظَمَاءُ وَالأَغْنِيَاءُ وَالأُمَرَاءُ وَالأَقْوِيَاءُ وَكُلُّ عَبْدٍ وَكُلُّ حُرٍّ، أَخْفَوْا أَنْفُسَهُمْ فِي الْمَغَايِرِ وَفِي صُخُورِ الْجِبَالِ،</a:t>
            </a:r>
            <a:endParaRPr lang="fr-FR" sz="4000" b="1" dirty="0"/>
          </a:p>
        </p:txBody>
      </p:sp>
    </p:spTree>
    <p:extLst>
      <p:ext uri="{BB962C8B-B14F-4D97-AF65-F5344CB8AC3E}">
        <p14:creationId xmlns:p14="http://schemas.microsoft.com/office/powerpoint/2010/main" val="1725339315"/>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Et ils disent aux montagnes et aux rochers : Tombez sur nous, et </a:t>
            </a:r>
            <a:r>
              <a:rPr lang="fr-FR" sz="2800" b="1" dirty="0" err="1"/>
              <a:t>cachez-nous</a:t>
            </a:r>
            <a:r>
              <a:rPr lang="fr-FR" sz="2800" b="1" dirty="0"/>
              <a:t> pour nous protéger du regard de celui qui siège sur le Trône et de la colère de l'Agneau. </a:t>
            </a:r>
            <a:r>
              <a:rPr lang="fr-FR" sz="2800" b="1" baseline="30000" dirty="0"/>
              <a:t>17</a:t>
            </a:r>
            <a:r>
              <a:rPr lang="fr-FR" sz="2800" b="1" dirty="0"/>
              <a:t> Car il est venu, le grand jour de leur colère, et qui peut tenir debout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١٦</a:t>
            </a:r>
            <a:r>
              <a:rPr lang="ar-SA" sz="4000" b="1" dirty="0"/>
              <a:t> وَهُمْ يَقُولُونَ لِلْجِبَالِ وَالصُّخُورِ: «اُسْقُطِي عَلَيْنَا وَأَخْفِينَا عَنْ وَجْهِ الْجَالِسِ عَلَى الْعَرْشِ وَعَنْ غَضَبِ الْحَمَلِ، </a:t>
            </a:r>
            <a:r>
              <a:rPr lang="ar-SA" sz="4000" b="1" baseline="30000" dirty="0"/>
              <a:t>١٧</a:t>
            </a:r>
            <a:r>
              <a:rPr lang="ar-SA" sz="4000" b="1" dirty="0"/>
              <a:t> لأَنَّهُ قَدْ جَاءَ يَوْمُ غَضَبِهِ الْعَظِيمُ. وَمَنْ يَسْتَطِيعُ الْوُقُوفَ؟»</a:t>
            </a:r>
            <a:endParaRPr lang="fr-FR" sz="4000" b="1" dirty="0"/>
          </a:p>
        </p:txBody>
      </p:sp>
    </p:spTree>
    <p:extLst>
      <p:ext uri="{BB962C8B-B14F-4D97-AF65-F5344CB8AC3E}">
        <p14:creationId xmlns:p14="http://schemas.microsoft.com/office/powerpoint/2010/main" val="2546776526"/>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7</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peuple de Dieu </a:t>
            </a:r>
          </a:p>
          <a:p>
            <a:pPr marL="0" indent="0" algn="just">
              <a:buNone/>
            </a:pPr>
            <a:r>
              <a:rPr lang="fr-FR" sz="2800" b="1" baseline="30000" dirty="0"/>
              <a:t>1</a:t>
            </a:r>
            <a:r>
              <a:rPr lang="fr-FR" sz="2800" b="1" dirty="0"/>
              <a:t> Après cela, je vis quatre anges debout aux quatre coins de la terre, maîtrisant les quatre vents de la terre, pour empêcher le vent de souffler sur la terre ou sur la mer ou sur aucun arbre. </a:t>
            </a:r>
          </a:p>
          <a:p>
            <a:pPr marL="0" indent="0" algn="just">
              <a:buNone/>
            </a:pPr>
            <a:r>
              <a:rPr lang="fr-FR" sz="2800" b="1" baseline="30000" dirty="0"/>
              <a:t>2</a:t>
            </a:r>
            <a:r>
              <a:rPr lang="fr-FR" sz="2800" b="1" dirty="0"/>
              <a:t> Puis je vis un ange qui montait du côté où le soleil se lève, avec le sceau qui imprime la marque du Dieu vivant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500" b="1" i="1" dirty="0">
                <a:solidFill>
                  <a:srgbClr val="C00000"/>
                </a:solidFill>
              </a:rPr>
              <a:t>الإصحاح السابع</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a:r>
              <a:rPr lang="ar-AE" sz="4000" b="1" i="1" dirty="0">
                <a:solidFill>
                  <a:srgbClr val="C00000"/>
                </a:solidFill>
              </a:rPr>
              <a:t>حماية عبيد الله</a:t>
            </a:r>
            <a:endParaRPr lang="fr-FR" sz="4000" b="1" dirty="0"/>
          </a:p>
          <a:p>
            <a:pPr algn="just" rtl="1" fontAlgn="base">
              <a:spcBef>
                <a:spcPct val="20000"/>
              </a:spcBef>
              <a:spcAft>
                <a:spcPct val="0"/>
              </a:spcAft>
              <a:defRPr/>
            </a:pPr>
            <a:r>
              <a:rPr lang="ar-SA" sz="4000" b="1" baseline="30000" dirty="0"/>
              <a:t>١</a:t>
            </a:r>
            <a:r>
              <a:rPr lang="ar-SA" sz="4000" b="1" dirty="0"/>
              <a:t> وَبَعْدَ هَذَا رَأَيْتُ أَرْبَعَةَ مَلاَئِكَةٍ وَاقِفِينَ عَلَى أَرْبَعِ زَوَايَا الأَرْضِ، مُمْسِكِينَ أَرْبَعَ رِيَاحِ الأَرْضِ لِكَيْ لاَ تَهُبَّ رِيحٌ عَلَى الأَرْضِ وَلاَ عَلَى الْبَحْرِ وَلاَ عَلَى شَجَرَةٍ مَا. </a:t>
            </a:r>
            <a:r>
              <a:rPr lang="ar-SA" sz="4000" b="1" baseline="30000" dirty="0"/>
              <a:t>٢</a:t>
            </a:r>
            <a:r>
              <a:rPr lang="ar-SA" sz="4000" b="1" dirty="0"/>
              <a:t> وَرَأَيْتُ مَلاَكاً آخَرَ طَالِعاً مِنْ مَشْرِقِ الشَّمْسِ مَعَهُ خَتْمُ اللهِ الْحَيِّ،</a:t>
            </a:r>
            <a:endParaRPr lang="fr-FR" sz="4000" b="1" dirty="0"/>
          </a:p>
        </p:txBody>
      </p:sp>
    </p:spTree>
    <p:extLst>
      <p:ext uri="{BB962C8B-B14F-4D97-AF65-F5344CB8AC3E}">
        <p14:creationId xmlns:p14="http://schemas.microsoft.com/office/powerpoint/2010/main" val="2903125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C'est le Seigneur qui fait mourir et vivre, qui fait descendre au shéol et en remonter. C'est le Seigneur qui appauvrit et qui enrichit, qui abaisse et aussi qui élève. Il retire de la poussière le faible, du fumier il relève le pauvre, pour les faire asseoir avec les nobles et leur assigner un siège d'honneur ; car au Seigneur sont les piliers de la terre, sur eux il a posé le monde. Il garde les pas de ses fidèles, mais les méchants disparaissent dans les ténèbres car ce n'est pas par la force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fontScale="92500" lnSpcReduction="10000"/>
          </a:bodyPr>
          <a:lstStyle/>
          <a:p>
            <a:pPr lvl="0" algn="just" rtl="1">
              <a:defRPr/>
            </a:pPr>
            <a:r>
              <a:rPr lang="ar-SA" sz="3600" b="1" dirty="0" err="1"/>
              <a:t>ٱلرَّبُّ</a:t>
            </a:r>
            <a:r>
              <a:rPr lang="ar-SA" sz="3600" b="1" dirty="0"/>
              <a:t> يُمِيتُ وَيُحْيِي. يُهْبِطُ إِلَى </a:t>
            </a:r>
            <a:r>
              <a:rPr lang="ar-SA" sz="3600" b="1" dirty="0" err="1"/>
              <a:t>ٱلْهَاوِيَةِ</a:t>
            </a:r>
            <a:r>
              <a:rPr lang="ar-SA" sz="3600" b="1" dirty="0"/>
              <a:t> وَيُصْعِدُ. </a:t>
            </a:r>
            <a:r>
              <a:rPr lang="ar-SA" sz="3600" b="1" dirty="0" err="1"/>
              <a:t>ٱلرَّبُّ</a:t>
            </a:r>
            <a:r>
              <a:rPr lang="ar-SA" sz="3600" b="1" dirty="0"/>
              <a:t> يُفْقِرُ وَيُغْنِي. يَضَعُ وَيَرْفَعُ. يُقِيمُ </a:t>
            </a:r>
            <a:r>
              <a:rPr lang="ar-SA" sz="3600" b="1" dirty="0" err="1"/>
              <a:t>ٱلْمِسْكِينَ</a:t>
            </a:r>
            <a:r>
              <a:rPr lang="ar-SA" sz="3600" b="1" dirty="0"/>
              <a:t> مِنَ </a:t>
            </a:r>
            <a:r>
              <a:rPr lang="ar-SA" sz="3600" b="1" dirty="0" err="1"/>
              <a:t>ٱلتُّرَابِ</a:t>
            </a:r>
            <a:r>
              <a:rPr lang="ar-SA" sz="3600" b="1" dirty="0"/>
              <a:t>. يَرْفَعُ </a:t>
            </a:r>
            <a:r>
              <a:rPr lang="ar-SA" sz="3600" b="1" dirty="0" err="1"/>
              <a:t>ٱلْفَقِيرَ</a:t>
            </a:r>
            <a:r>
              <a:rPr lang="ar-SA" sz="3600" b="1" dirty="0"/>
              <a:t> مِنَ </a:t>
            </a:r>
            <a:r>
              <a:rPr lang="ar-SA" sz="3600" b="1" dirty="0" err="1"/>
              <a:t>ٱلْمَزْبَلَةِ</a:t>
            </a:r>
            <a:r>
              <a:rPr lang="ar-SA" sz="3600" b="1" dirty="0"/>
              <a:t> لِلْجُلُوسِ مَعَ </a:t>
            </a:r>
            <a:r>
              <a:rPr lang="ar-SA" sz="3600" b="1" dirty="0" err="1"/>
              <a:t>ٱلشُّرَفَاءِ</a:t>
            </a:r>
            <a:r>
              <a:rPr lang="ar-SA" sz="3600" b="1" dirty="0"/>
              <a:t> وَيُمَلِّكُهُمْ كُرْسِيَّ </a:t>
            </a:r>
            <a:r>
              <a:rPr lang="ar-SA" sz="3600" b="1" dirty="0" err="1"/>
              <a:t>ٱلْمَجْدِ</a:t>
            </a:r>
            <a:r>
              <a:rPr lang="ar-SA" sz="3600" b="1" dirty="0"/>
              <a:t>. لِأَنَّ لِلرَّبِّ أَعْمِدَةَ </a:t>
            </a:r>
            <a:r>
              <a:rPr lang="ar-SA" sz="3600" b="1" dirty="0" err="1"/>
              <a:t>ٱلْأَرْضِ</a:t>
            </a:r>
            <a:r>
              <a:rPr lang="ar-SA" sz="3600" b="1" dirty="0"/>
              <a:t>، وَقَدْ وَضَعَ عَلَيْهَا </a:t>
            </a:r>
            <a:r>
              <a:rPr lang="ar-SA" sz="3600" b="1" dirty="0" err="1"/>
              <a:t>ٱلْمَسْكُونَةَ</a:t>
            </a:r>
            <a:r>
              <a:rPr lang="ar-SA" sz="3600" b="1" dirty="0"/>
              <a:t>. أَرْجُلَ </a:t>
            </a:r>
            <a:r>
              <a:rPr lang="ar-SA" sz="3600" b="1" dirty="0" err="1"/>
              <a:t>أَتْقِيَائِهِ</a:t>
            </a:r>
            <a:r>
              <a:rPr lang="ar-SA" sz="3600" b="1" dirty="0"/>
              <a:t> يَحْرُسُ، </a:t>
            </a:r>
            <a:r>
              <a:rPr lang="ar-SA" sz="3600" b="1" dirty="0" err="1"/>
              <a:t>وَٱلْأَشْرَارُ</a:t>
            </a:r>
            <a:r>
              <a:rPr lang="ar-SA" sz="3600" b="1" dirty="0"/>
              <a:t> فِي </a:t>
            </a:r>
            <a:r>
              <a:rPr lang="ar-SA" sz="3600" b="1" dirty="0" err="1"/>
              <a:t>ٱلظَّلَامِ</a:t>
            </a:r>
            <a:r>
              <a:rPr lang="ar-SA" sz="3600" b="1" dirty="0"/>
              <a:t> يَصْمُتُونَ. لِأَنَّهُ لَيْسَ </a:t>
            </a:r>
            <a:r>
              <a:rPr lang="ar-SA" sz="3600" b="1" dirty="0" err="1"/>
              <a:t>بِٱلْقُوَّةِ</a:t>
            </a:r>
            <a:r>
              <a:rPr lang="ar-SA" sz="3600" b="1" dirty="0"/>
              <a:t> يَغْلِبُ إِنْسَانٌ. مُخَاصِمُو </a:t>
            </a:r>
            <a:r>
              <a:rPr lang="ar-SA" sz="3600" b="1" dirty="0" err="1"/>
              <a:t>ٱلرَّبِّ</a:t>
            </a:r>
            <a:r>
              <a:rPr lang="ar-SA" sz="3600" b="1" dirty="0"/>
              <a:t> يَنْكَسِرُونَ. مِنَ </a:t>
            </a:r>
            <a:r>
              <a:rPr lang="ar-SA" sz="3600" b="1" dirty="0" err="1"/>
              <a:t>ٱلسَّمَاءِ</a:t>
            </a:r>
            <a:r>
              <a:rPr lang="ar-SA" sz="3600" b="1" dirty="0"/>
              <a:t> يُرْعِدُ عَلَيْهِمْ. </a:t>
            </a:r>
            <a:r>
              <a:rPr lang="ar-SA" sz="3600" b="1" dirty="0" err="1"/>
              <a:t>ٱلرَّبُّ</a:t>
            </a:r>
            <a:r>
              <a:rPr lang="ar-SA" sz="3600" b="1" dirty="0"/>
              <a:t> يَدِينُ أَقَاصِيَ </a:t>
            </a:r>
            <a:r>
              <a:rPr lang="ar-SA" sz="3600" b="1" dirty="0" err="1"/>
              <a:t>ٱلْأَرْضِ</a:t>
            </a:r>
            <a:r>
              <a:rPr lang="ar-SA" sz="3600" b="1" dirty="0"/>
              <a:t>، وَيُعْطِي عِزًّا لِمَلِكِهِ، وَيَرْفَعُ قَرْنَ مَسِيحِهِ».</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6750475"/>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d'une voix forte, il cria aux quatre anges qui avaient reçu le pouvoir de dévaster la terre et la mer : </a:t>
            </a:r>
            <a:r>
              <a:rPr lang="fr-FR" sz="2800" b="1" baseline="30000" dirty="0"/>
              <a:t>3</a:t>
            </a:r>
            <a:r>
              <a:rPr lang="fr-FR" sz="2800" b="1" dirty="0"/>
              <a:t> Ne dévastez pas la terre, ni la mer, ni les arbres, avant que nous ayons marqué du sceau le front des serviteurs de notre Dieu. </a:t>
            </a:r>
          </a:p>
          <a:p>
            <a:pPr marL="0" indent="0" algn="just">
              <a:buNone/>
            </a:pPr>
            <a:endParaRPr lang="fr-FR" sz="2800" b="1" baseline="30000" dirty="0"/>
          </a:p>
          <a:p>
            <a:pPr marL="0" indent="0" algn="just">
              <a:buNone/>
            </a:pPr>
            <a:r>
              <a:rPr lang="fr-FR" sz="2800" b="1" baseline="30000" dirty="0"/>
              <a:t>4</a:t>
            </a:r>
            <a:r>
              <a:rPr lang="fr-FR" sz="2800" b="1" dirty="0"/>
              <a:t> Et j'entendis le nombre de ceux qui étaient marqués du sceau : ils étaient cent quarante-quatre mille, de toutes les tribus des fils d'Israël.</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dirty="0"/>
              <a:t>، فَنَادَى بِصَوْتٍ عَظِيمٍ إِلَى الْمَلاَئِكَةِ الأَرْبَعَةِ الَّذِينَ أُعْطُوا أَنْ يَضُرُّوا الأَرْضَ وَالْبَحْرَ </a:t>
            </a:r>
            <a:r>
              <a:rPr lang="ar-SA" sz="4000" b="1" baseline="30000" dirty="0"/>
              <a:t>٣</a:t>
            </a:r>
            <a:r>
              <a:rPr lang="ar-SA" sz="4000" b="1" dirty="0"/>
              <a:t> قَائِلاً: «لاَ تَضُرُّوا الأَرْضَ وَلاَ الْبَحْرَ وَلاَ الأَشْجَارَ، حَتَّى نَخْتِمَ عَبِيدَ إِلَهِنَا عَلَى جِبَاهِهِمْ».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٤</a:t>
            </a:r>
            <a:r>
              <a:rPr lang="ar-SA" sz="4000" b="1" dirty="0"/>
              <a:t> وَسَمِعْتُ عَدَدَ الْمَخْتُومِينَ مِئَةً وَأَرْبَعَةً وَأَرْبَعِينَ أَلْفاً، مَخْتُومِينَ مِنْ كُلِّ سِبْطٍ مِنْ بَنِي إِسْرَائِيلَ. </a:t>
            </a:r>
            <a:endParaRPr lang="fr-FR" sz="4000" b="1" dirty="0"/>
          </a:p>
        </p:txBody>
      </p:sp>
    </p:spTree>
    <p:extLst>
      <p:ext uri="{BB962C8B-B14F-4D97-AF65-F5344CB8AC3E}">
        <p14:creationId xmlns:p14="http://schemas.microsoft.com/office/powerpoint/2010/main" val="3110955382"/>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5</a:t>
            </a:r>
            <a:r>
              <a:rPr lang="fr-FR" sz="2800" b="1" dirty="0"/>
              <a:t> De la tribu de </a:t>
            </a:r>
            <a:r>
              <a:rPr lang="fr-FR" sz="2800" b="1" dirty="0">
                <a:solidFill>
                  <a:srgbClr val="C00000"/>
                </a:solidFill>
              </a:rPr>
              <a:t>Juda</a:t>
            </a:r>
            <a:r>
              <a:rPr lang="fr-FR" sz="2800" b="1" dirty="0"/>
              <a:t>, douze mille marqués du sceau ; de la tribu de </a:t>
            </a:r>
            <a:r>
              <a:rPr lang="fr-FR" sz="2800" b="1" dirty="0">
                <a:solidFill>
                  <a:srgbClr val="C00000"/>
                </a:solidFill>
              </a:rPr>
              <a:t>Ruben</a:t>
            </a:r>
            <a:r>
              <a:rPr lang="fr-FR" sz="2800" b="1" dirty="0"/>
              <a:t>, douze mille ; de la tribu de </a:t>
            </a:r>
            <a:r>
              <a:rPr lang="fr-FR" sz="2800" b="1" dirty="0">
                <a:solidFill>
                  <a:srgbClr val="C00000"/>
                </a:solidFill>
              </a:rPr>
              <a:t>Gad</a:t>
            </a:r>
            <a:r>
              <a:rPr lang="fr-FR" sz="2800" b="1" dirty="0"/>
              <a:t>, douze mille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400" b="1" baseline="30000" dirty="0"/>
              <a:t>٥</a:t>
            </a:r>
            <a:r>
              <a:rPr lang="ar-SA" sz="3400" b="1" dirty="0"/>
              <a:t> مِنْ سِبْطِ </a:t>
            </a:r>
            <a:r>
              <a:rPr lang="ar-SA" sz="3400" b="1" dirty="0">
                <a:solidFill>
                  <a:srgbClr val="C00000"/>
                </a:solidFill>
              </a:rPr>
              <a:t>يَهُوذَا</a:t>
            </a:r>
            <a:r>
              <a:rPr lang="ar-SA" sz="3400" b="1" dirty="0"/>
              <a:t> اثْنَا عَشَرَ أَلْفَ مَخْتُومٍ. مِنْ سِبْطِ </a:t>
            </a:r>
            <a:r>
              <a:rPr lang="ar-SA" sz="3400" b="1" dirty="0" err="1">
                <a:solidFill>
                  <a:srgbClr val="C00000"/>
                </a:solidFill>
              </a:rPr>
              <a:t>رَأُوبِينَ</a:t>
            </a:r>
            <a:r>
              <a:rPr lang="ar-SA" sz="3400" b="1" dirty="0">
                <a:solidFill>
                  <a:srgbClr val="C00000"/>
                </a:solidFill>
              </a:rPr>
              <a:t> </a:t>
            </a:r>
            <a:r>
              <a:rPr lang="ar-SA" sz="3400" b="1" dirty="0"/>
              <a:t>اثْنَا عَشَرَ أَلْفَ مَخْتُومٍ. مِنْ سِبْطِ </a:t>
            </a:r>
            <a:r>
              <a:rPr lang="ar-SA" sz="3400" b="1" dirty="0">
                <a:solidFill>
                  <a:srgbClr val="C00000"/>
                </a:solidFill>
              </a:rPr>
              <a:t>جَادَ</a:t>
            </a:r>
            <a:r>
              <a:rPr lang="ar-SA" sz="3400" b="1" dirty="0"/>
              <a:t> اثْنَا عَشَرَ أَلْفَ مَخْتُومٍ.</a:t>
            </a:r>
            <a:endParaRPr lang="fr-FR" sz="3400" b="1" dirty="0"/>
          </a:p>
          <a:p>
            <a:pPr algn="just" rtl="1" fontAlgn="base">
              <a:spcBef>
                <a:spcPct val="20000"/>
              </a:spcBef>
              <a:spcAft>
                <a:spcPct val="0"/>
              </a:spcAft>
              <a:defRPr/>
            </a:pP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nIoudac</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nRoubhn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nGad</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248024797"/>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buNone/>
            </a:pPr>
            <a:r>
              <a:rPr lang="fr-FR" sz="2800" b="1" baseline="30000" dirty="0"/>
              <a:t>6</a:t>
            </a:r>
            <a:r>
              <a:rPr lang="fr-FR" sz="2800" b="1" dirty="0"/>
              <a:t> de la tribu d'</a:t>
            </a:r>
            <a:r>
              <a:rPr lang="fr-FR" sz="2800" b="1" dirty="0">
                <a:solidFill>
                  <a:srgbClr val="C00000"/>
                </a:solidFill>
              </a:rPr>
              <a:t>Aser</a:t>
            </a:r>
            <a:r>
              <a:rPr lang="fr-FR" sz="2800" b="1" dirty="0"/>
              <a:t>, douze mille ; </a:t>
            </a:r>
          </a:p>
          <a:p>
            <a:pPr marL="0" indent="0">
              <a:buNone/>
            </a:pPr>
            <a:r>
              <a:rPr lang="fr-FR" sz="2800" b="1" dirty="0"/>
              <a:t>de la tribu de </a:t>
            </a:r>
            <a:r>
              <a:rPr lang="fr-FR" sz="2800" b="1" dirty="0">
                <a:solidFill>
                  <a:srgbClr val="C00000"/>
                </a:solidFill>
              </a:rPr>
              <a:t>Nephtali</a:t>
            </a:r>
            <a:r>
              <a:rPr lang="fr-FR" sz="2800" b="1" dirty="0"/>
              <a:t>, douze mille ; </a:t>
            </a:r>
          </a:p>
          <a:p>
            <a:pPr marL="0" indent="0">
              <a:buNone/>
            </a:pPr>
            <a:r>
              <a:rPr lang="fr-FR" sz="2800" b="1" dirty="0"/>
              <a:t>de la tribu de </a:t>
            </a:r>
            <a:r>
              <a:rPr lang="fr-FR" sz="2800" b="1" dirty="0">
                <a:solidFill>
                  <a:srgbClr val="C00000"/>
                </a:solidFill>
              </a:rPr>
              <a:t>Manassé</a:t>
            </a:r>
            <a:r>
              <a:rPr lang="fr-FR" sz="2800" b="1" dirty="0"/>
              <a:t>, douze mille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٦</a:t>
            </a:r>
            <a:r>
              <a:rPr lang="ar-SA" sz="3600" b="1" dirty="0"/>
              <a:t> مِنْ سِبْطِ </a:t>
            </a:r>
            <a:r>
              <a:rPr lang="ar-SA" sz="3600" b="1" dirty="0">
                <a:solidFill>
                  <a:srgbClr val="C00000"/>
                </a:solidFill>
              </a:rPr>
              <a:t>أَشِيرَ</a:t>
            </a:r>
            <a:r>
              <a:rPr lang="ar-SA" sz="3600" b="1" dirty="0"/>
              <a:t> اثْنَا عَشَرَ أَلْفَ مَخْتُومٍ. مِنْ سِبْطِ </a:t>
            </a:r>
            <a:r>
              <a:rPr lang="ar-SA" sz="3600" b="1" dirty="0" err="1">
                <a:solidFill>
                  <a:srgbClr val="C00000"/>
                </a:solidFill>
              </a:rPr>
              <a:t>نَفْتَالِي</a:t>
            </a:r>
            <a:r>
              <a:rPr lang="ar-SA" sz="3600" b="1" dirty="0">
                <a:solidFill>
                  <a:srgbClr val="C00000"/>
                </a:solidFill>
              </a:rPr>
              <a:t> </a:t>
            </a:r>
            <a:r>
              <a:rPr lang="ar-SA" sz="3600" b="1" dirty="0"/>
              <a:t>اثْنَا عَشَرَ أَلْفَ مَخْتُومٍ. مِنْ سِبْطِ </a:t>
            </a:r>
            <a:r>
              <a:rPr lang="ar-SA" sz="3600" b="1" dirty="0">
                <a:solidFill>
                  <a:srgbClr val="C00000"/>
                </a:solidFill>
              </a:rPr>
              <a:t>مَنَسَّى</a:t>
            </a:r>
            <a:r>
              <a:rPr lang="ar-SA" sz="3600" b="1" dirty="0"/>
              <a:t> اثْنَا عَشَرَ أَلْفَ مَخْتُومٍ.</a:t>
            </a: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nAcchr</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nEvqalim</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nManacch</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696935055"/>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buNone/>
            </a:pPr>
            <a:r>
              <a:rPr lang="fr-FR" sz="2800" b="1" baseline="30000" dirty="0"/>
              <a:t>7</a:t>
            </a:r>
            <a:r>
              <a:rPr lang="fr-FR" sz="2800" b="1" dirty="0"/>
              <a:t> de la tribu de </a:t>
            </a:r>
            <a:r>
              <a:rPr lang="fr-FR" sz="2800" b="1" dirty="0">
                <a:solidFill>
                  <a:srgbClr val="C00000"/>
                </a:solidFill>
              </a:rPr>
              <a:t>Siméon</a:t>
            </a:r>
            <a:r>
              <a:rPr lang="fr-FR" sz="2800" b="1" dirty="0"/>
              <a:t>, douze mille ; </a:t>
            </a:r>
          </a:p>
          <a:p>
            <a:pPr marL="0" indent="0">
              <a:buNone/>
            </a:pPr>
            <a:r>
              <a:rPr lang="fr-FR" sz="2800" b="1" dirty="0"/>
              <a:t>de la tribu de </a:t>
            </a:r>
            <a:r>
              <a:rPr lang="fr-FR" sz="2800" b="1" dirty="0">
                <a:solidFill>
                  <a:srgbClr val="C00000"/>
                </a:solidFill>
              </a:rPr>
              <a:t>Lévi</a:t>
            </a:r>
            <a:r>
              <a:rPr lang="fr-FR" sz="2800" b="1" dirty="0"/>
              <a:t>, douze mille ; </a:t>
            </a:r>
          </a:p>
          <a:p>
            <a:pPr marL="0" indent="0">
              <a:buNone/>
            </a:pPr>
            <a:r>
              <a:rPr lang="fr-FR" sz="2800" b="1" dirty="0"/>
              <a:t>de la tribu d'</a:t>
            </a:r>
            <a:r>
              <a:rPr lang="fr-FR" sz="2800" b="1" dirty="0" err="1">
                <a:solidFill>
                  <a:srgbClr val="C00000"/>
                </a:solidFill>
              </a:rPr>
              <a:t>Issakar</a:t>
            </a:r>
            <a:r>
              <a:rPr lang="fr-FR" sz="2800" b="1" dirty="0"/>
              <a:t>, douze mille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مِنْ سِبْطِ </a:t>
            </a:r>
            <a:r>
              <a:rPr lang="ar-SA" sz="3600" b="1" dirty="0">
                <a:solidFill>
                  <a:srgbClr val="C00000"/>
                </a:solidFill>
              </a:rPr>
              <a:t>شَمْعُونَ</a:t>
            </a:r>
            <a:r>
              <a:rPr lang="ar-SA" sz="3600" b="1" dirty="0"/>
              <a:t> اثْنَا عَشَرَ أَلْفَ مَخْتُومٍ. مِنْ سِبْطِ </a:t>
            </a:r>
            <a:r>
              <a:rPr lang="ar-SA" sz="3600" b="1" dirty="0">
                <a:solidFill>
                  <a:srgbClr val="C00000"/>
                </a:solidFill>
              </a:rPr>
              <a:t>لاَوِي</a:t>
            </a:r>
            <a:r>
              <a:rPr lang="ar-SA" sz="3600" b="1" dirty="0"/>
              <a:t> اثْنَا عَشَرَ أَلْفَ مَخْتُومٍ. مِنْ سِبْطِ </a:t>
            </a:r>
            <a:r>
              <a:rPr lang="ar-SA" sz="3600" b="1" dirty="0" err="1">
                <a:solidFill>
                  <a:srgbClr val="C00000"/>
                </a:solidFill>
              </a:rPr>
              <a:t>يَسَّاكَرَ</a:t>
            </a:r>
            <a:r>
              <a:rPr lang="ar-SA" sz="3600" b="1" dirty="0">
                <a:solidFill>
                  <a:srgbClr val="C00000"/>
                </a:solidFill>
              </a:rPr>
              <a:t> </a:t>
            </a:r>
            <a:r>
              <a:rPr lang="ar-SA" sz="3600" b="1" dirty="0"/>
              <a:t>اثْنَا عَشَرَ أَلْفَ مَخْتُومٍ.</a:t>
            </a: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nCumewn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nLeu`i</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nIcaxar</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3742901481"/>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de la tribu de </a:t>
            </a:r>
            <a:r>
              <a:rPr lang="fr-FR" sz="2800" b="1" dirty="0">
                <a:solidFill>
                  <a:srgbClr val="C00000"/>
                </a:solidFill>
              </a:rPr>
              <a:t>Zabulon</a:t>
            </a:r>
            <a:r>
              <a:rPr lang="fr-FR" sz="2800" b="1" dirty="0"/>
              <a:t>, douze mille; </a:t>
            </a:r>
          </a:p>
          <a:p>
            <a:pPr marL="0" indent="0" algn="just">
              <a:buNone/>
            </a:pPr>
            <a:r>
              <a:rPr lang="fr-FR" sz="2800" b="1" dirty="0"/>
              <a:t>de la tribu de </a:t>
            </a:r>
            <a:r>
              <a:rPr lang="fr-FR" sz="2800" b="1" dirty="0">
                <a:solidFill>
                  <a:srgbClr val="C00000"/>
                </a:solidFill>
              </a:rPr>
              <a:t>Joseph</a:t>
            </a:r>
            <a:r>
              <a:rPr lang="fr-FR" sz="2800" b="1" dirty="0"/>
              <a:t>, douze mille ; de la tribu de </a:t>
            </a:r>
            <a:r>
              <a:rPr lang="fr-FR" sz="2800" b="1" dirty="0">
                <a:solidFill>
                  <a:srgbClr val="C00000"/>
                </a:solidFill>
              </a:rPr>
              <a:t>Benjamin</a:t>
            </a:r>
            <a:r>
              <a:rPr lang="fr-FR" sz="2800" b="1" dirty="0"/>
              <a:t>, douze mille marqués du sceau.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٨</a:t>
            </a:r>
            <a:r>
              <a:rPr lang="ar-SA" sz="3600" b="1" dirty="0"/>
              <a:t> مِنْ سِبْطِ </a:t>
            </a:r>
            <a:r>
              <a:rPr lang="ar-SA" sz="3600" b="1" dirty="0" err="1">
                <a:solidFill>
                  <a:srgbClr val="C00000"/>
                </a:solidFill>
              </a:rPr>
              <a:t>زَبُولُونَ</a:t>
            </a:r>
            <a:r>
              <a:rPr lang="ar-SA" sz="3600" b="1" dirty="0">
                <a:solidFill>
                  <a:srgbClr val="C00000"/>
                </a:solidFill>
              </a:rPr>
              <a:t> </a:t>
            </a:r>
            <a:r>
              <a:rPr lang="ar-SA" sz="3600" b="1" dirty="0"/>
              <a:t>اثْنَا عَشَرَ أَلْفَ مَخْتُومٍ. مِنْ سِبْطِ </a:t>
            </a:r>
            <a:r>
              <a:rPr lang="ar-SA" sz="3600" b="1" dirty="0">
                <a:solidFill>
                  <a:srgbClr val="C00000"/>
                </a:solidFill>
              </a:rPr>
              <a:t>يُوسُفَ</a:t>
            </a:r>
            <a:r>
              <a:rPr lang="ar-SA" sz="3600" b="1" dirty="0"/>
              <a:t> اثْنَا عَشَرَ أَلْفَ مَخْتُومٍ. مِنْ سِبْطِ </a:t>
            </a:r>
            <a:r>
              <a:rPr lang="ar-SA" sz="3600" b="1" dirty="0">
                <a:solidFill>
                  <a:srgbClr val="C00000"/>
                </a:solidFill>
              </a:rPr>
              <a:t>بِنْيَامِينَ</a:t>
            </a:r>
            <a:r>
              <a:rPr lang="ar-SA" sz="3600" b="1" dirty="0"/>
              <a:t> اثْنَا عَشَرَ أَلْفَ مَخْتُومٍ.</a:t>
            </a:r>
            <a:endParaRPr lang="fr-FR" sz="3600" b="1" dirty="0"/>
          </a:p>
          <a:p>
            <a:pPr algn="just" rtl="1" fontAlgn="base">
              <a:spcBef>
                <a:spcPct val="20000"/>
              </a:spcBef>
              <a:spcAft>
                <a:spcPct val="0"/>
              </a:spcAft>
              <a:defRPr/>
            </a:pPr>
            <a:endParaRPr lang="fr-FR" sz="3400" b="1" dirty="0"/>
          </a:p>
        </p:txBody>
      </p:sp>
      <p:sp>
        <p:nvSpPr>
          <p:cNvPr id="5" name="Google Shape;1403;p212"/>
          <p:cNvSpPr txBox="1"/>
          <p:nvPr/>
        </p:nvSpPr>
        <p:spPr>
          <a:xfrm>
            <a:off x="407367" y="3429000"/>
            <a:ext cx="11362475" cy="2123618"/>
          </a:xfrm>
          <a:prstGeom prst="rect">
            <a:avLst/>
          </a:prstGeom>
          <a:noFill/>
          <a:ln>
            <a:noFill/>
          </a:ln>
        </p:spPr>
        <p:txBody>
          <a:bodyPr spcFirstLastPara="1" wrap="square" lIns="91425" tIns="45700" rIns="91425" bIns="45700" anchor="t" anchorCtr="0">
            <a:spAutoFit/>
          </a:bodyPr>
          <a:lstStyle/>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nZaboulwn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nIwchv</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a:p>
            <a:pPr algn="ctr"/>
            <a:r>
              <a:rPr lang="fr-FR" sz="4400" b="1" dirty="0" err="1">
                <a:latin typeface="Avva_Marcos" panose="04020500000000000000" pitchFamily="82" charset="0"/>
              </a:rPr>
              <a:t>E</a:t>
            </a:r>
            <a:r>
              <a:rPr lang="fr-FR" sz="4400" b="1" dirty="0" err="1">
                <a:latin typeface="Athanasius" pitchFamily="2" charset="0"/>
              </a:rPr>
              <a:t>bol'en</a:t>
            </a:r>
            <a:r>
              <a:rPr lang="fr-FR" sz="4400" b="1" dirty="0">
                <a:latin typeface="Athanasius" pitchFamily="2" charset="0"/>
              </a:rPr>
              <a:t>    `</a:t>
            </a:r>
            <a:r>
              <a:rPr lang="fr-FR" sz="4400" b="1" dirty="0" err="1">
                <a:latin typeface="Athanasius" pitchFamily="2" charset="0"/>
              </a:rPr>
              <a:t>tvulh</a:t>
            </a:r>
            <a:r>
              <a:rPr lang="fr-FR" sz="4400" b="1" dirty="0">
                <a:latin typeface="Athanasius" pitchFamily="2" charset="0"/>
              </a:rPr>
              <a:t> </a:t>
            </a:r>
            <a:r>
              <a:rPr lang="fr-FR" sz="4400" b="1" dirty="0">
                <a:solidFill>
                  <a:srgbClr val="C00000"/>
                </a:solidFill>
                <a:latin typeface="Athanasius" pitchFamily="2" charset="0"/>
              </a:rPr>
              <a:t>   `</a:t>
            </a:r>
            <a:r>
              <a:rPr lang="fr-FR" sz="4400" b="1" dirty="0" err="1">
                <a:solidFill>
                  <a:srgbClr val="C00000"/>
                </a:solidFill>
                <a:latin typeface="Athanasius" pitchFamily="2" charset="0"/>
              </a:rPr>
              <a:t>nBeniamin</a:t>
            </a:r>
            <a:r>
              <a:rPr lang="fr-FR" sz="4400" b="1" dirty="0">
                <a:solidFill>
                  <a:srgbClr val="C00000"/>
                </a:solidFill>
                <a:latin typeface="Athanasius" pitchFamily="2" charset="0"/>
              </a:rPr>
              <a:t>    </a:t>
            </a:r>
            <a:r>
              <a:rPr lang="fr-FR" sz="4400" b="1" dirty="0" err="1">
                <a:latin typeface="Athanasius" pitchFamily="2" charset="0"/>
              </a:rPr>
              <a:t>mht</a:t>
            </a:r>
            <a:r>
              <a:rPr lang="fr-FR" sz="4400" b="1" dirty="0">
                <a:latin typeface="Athanasius" pitchFamily="2" charset="0"/>
              </a:rPr>
              <a:t>    `</a:t>
            </a:r>
            <a:r>
              <a:rPr lang="fr-FR" sz="4400" b="1" dirty="0" err="1">
                <a:latin typeface="Athanasius" pitchFamily="2" charset="0"/>
              </a:rPr>
              <a:t>cnau</a:t>
            </a:r>
            <a:r>
              <a:rPr lang="fr-FR" sz="4400" b="1" dirty="0">
                <a:latin typeface="Athanasius" pitchFamily="2" charset="0"/>
              </a:rPr>
              <a:t>    `n]o.</a:t>
            </a:r>
          </a:p>
        </p:txBody>
      </p:sp>
    </p:spTree>
    <p:extLst>
      <p:ext uri="{BB962C8B-B14F-4D97-AF65-F5344CB8AC3E}">
        <p14:creationId xmlns:p14="http://schemas.microsoft.com/office/powerpoint/2010/main" val="189369529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400" b="1" i="1" dirty="0">
                <a:solidFill>
                  <a:srgbClr val="C00000"/>
                </a:solidFill>
              </a:rPr>
              <a:t>Une foule immense en vêtements blancs </a:t>
            </a:r>
          </a:p>
          <a:p>
            <a:pPr marL="0" indent="0" algn="just">
              <a:buNone/>
            </a:pPr>
            <a:endParaRPr lang="fr-FR" sz="2800" b="1" dirty="0"/>
          </a:p>
          <a:p>
            <a:pPr marL="0" indent="0" algn="just">
              <a:buNone/>
            </a:pPr>
            <a:r>
              <a:rPr lang="fr-FR" sz="2800" b="1" baseline="30000" dirty="0"/>
              <a:t>9</a:t>
            </a:r>
            <a:r>
              <a:rPr lang="fr-FR" sz="2800" b="1" dirty="0"/>
              <a:t> Après cela, je vis une foule immense, que nul ne pouvait dénombrer, une foule de toutes nations, races, peuples et langues. Ils se tenaient debout devant le Trône et devant l'Agneau, en vêtements blancs, avec des palmes à la main. </a:t>
            </a:r>
            <a:r>
              <a:rPr lang="fr-FR" sz="2800" b="1" baseline="30000" dirty="0"/>
              <a:t>10 </a:t>
            </a:r>
            <a:r>
              <a:rPr lang="fr-FR" sz="2800" b="1" dirty="0"/>
              <a:t>Et ils proclamaient d'une voix forte : Le salut est donné par notre Dieu, lui qui siège sur le Trône, et par l'Agneau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ctr" rtl="1" fontAlgn="base">
              <a:spcBef>
                <a:spcPct val="20000"/>
              </a:spcBef>
              <a:spcAft>
                <a:spcPct val="0"/>
              </a:spcAft>
              <a:defRPr/>
            </a:pPr>
            <a:r>
              <a:rPr lang="ar-AE" sz="4000" b="1" i="1" dirty="0">
                <a:solidFill>
                  <a:srgbClr val="C00000"/>
                </a:solidFill>
              </a:rPr>
              <a:t>جمع كثير في ثياب بيض</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٩</a:t>
            </a:r>
            <a:r>
              <a:rPr lang="ar-SA" sz="4000" b="1" dirty="0"/>
              <a:t> بَعْدَ هَذَا نَظَرْتُ وَإِذَا جَمْعٌ كَثِيرٌ لَمْ يَسْتَطِعْ أَحَدٌ أَنْ يَعُدَّهُ، مِنْ كُلِّ الأُمَمِ وَالْقَبَائِلِ وَالشُّعُوبِ وَالأَلْسِنَةِ، وَاقِفُونَ أَمَامَ الْعَرْشِ وَأَمَامَ الْحَمَلِ، مُتَسَرْبِلِينَ بِثِيَابٍ بِيضٍ وَفِي أَيْدِيهِمْ سَعَفُ النَّخْلِ </a:t>
            </a:r>
            <a:r>
              <a:rPr lang="ar-SA" sz="4000" b="1" baseline="30000" dirty="0"/>
              <a:t>١٠</a:t>
            </a:r>
            <a:r>
              <a:rPr lang="ar-SA" sz="4000" b="1" dirty="0"/>
              <a:t> وَهُمْ يَصْرُخُونَ بِصَوْتٍ عَظِيمٍ قَائِلِينَ: «الْخَلاَصُ لِإِلَهِنَا الْجَالِسِ عَلَى الْعَرْشِ وَلِلْحَمَلِ».</a:t>
            </a:r>
            <a:endParaRPr lang="fr-FR" sz="4000" b="1" dirty="0"/>
          </a:p>
        </p:txBody>
      </p:sp>
    </p:spTree>
    <p:extLst>
      <p:ext uri="{BB962C8B-B14F-4D97-AF65-F5344CB8AC3E}">
        <p14:creationId xmlns:p14="http://schemas.microsoft.com/office/powerpoint/2010/main" val="3525511835"/>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Tous les anges qui se tenaient en cercle autour du Trône, autour des Anciens et des quatre Vivants, se prosternèrent devant le Trône, la face contre terre, pour adorer Dieu. </a:t>
            </a:r>
            <a:r>
              <a:rPr lang="fr-FR" sz="2800" b="1" baseline="30000" dirty="0"/>
              <a:t>12</a:t>
            </a:r>
            <a:r>
              <a:rPr lang="fr-FR" sz="2800" b="1" dirty="0"/>
              <a:t> Et ils disaient :  Amen ! Louange, gloire, sagesse et action de grâce, honneur, puissance et force à notre Dieu, pour les siècles des siècles ! Amen ! </a:t>
            </a:r>
            <a:r>
              <a:rPr lang="fr-FR" sz="2800" b="1" baseline="30000" dirty="0"/>
              <a:t>13</a:t>
            </a:r>
            <a:r>
              <a:rPr lang="fr-FR" sz="2800" b="1" dirty="0"/>
              <a:t> L'un des Anciens prit alors la parole et me dit : Tous ces gens vêtus de blanc, qui sont-ils, et d'où viennent-ils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baseline="30000" dirty="0"/>
              <a:t>١١</a:t>
            </a:r>
            <a:r>
              <a:rPr lang="ar-SA" sz="4000" b="1" dirty="0"/>
              <a:t> وَجَمِيعُ الْمَلاَئِكَةِ كَانُوا وَاقِفِينَ حَوْلَ الْعَرْشِ وَالشُّيُوخِ وَالْحَيَوَانَاتِ الأَرْبَعَةِ، وَخَرُّوا أَمَامَ الْعَرْشِ عَلَى وُجُوهِهِمْ وَسَجَدُوا لِلَّهِ </a:t>
            </a:r>
            <a:r>
              <a:rPr lang="ar-SA" sz="4000" b="1" baseline="30000" dirty="0"/>
              <a:t>١٢</a:t>
            </a:r>
            <a:r>
              <a:rPr lang="ar-SA" sz="4000" b="1" dirty="0"/>
              <a:t> قَائِلِينَ: «آمِينَ! الْبَرَكَةُ وَالْمَجْدُ وَالْحِكْمَةُ وَالشُّكْرُ وَالْكَرَامَةُ وَالْقُدْرَةُ وَالْقُوَّةُ لإِلَهِنَا إِلَى أَبَدِ الآبِدِينَ. آمِينَ» </a:t>
            </a:r>
            <a:r>
              <a:rPr lang="ar-SA" sz="4000" b="1" baseline="30000" dirty="0"/>
              <a:t>١٣</a:t>
            </a:r>
            <a:r>
              <a:rPr lang="ar-SA" sz="4000" b="1" dirty="0"/>
              <a:t> وَسَأَلَنِي وَاحِدٌ مِنَ الشُّيُوخِ: «هَؤُلاَءِ </a:t>
            </a:r>
            <a:r>
              <a:rPr lang="ar-SA" sz="4000" b="1" dirty="0" err="1"/>
              <a:t>الْمُتَسَرْبِلُونَ</a:t>
            </a:r>
            <a:r>
              <a:rPr lang="ar-SA" sz="4000" b="1" dirty="0"/>
              <a:t> بِالثِّيَابِ الْبِيضِ، مَنْ هُمْ وَمِنْ أَيْنَ أَتُوا؟» </a:t>
            </a:r>
            <a:endParaRPr lang="fr-FR" sz="4000" b="1" dirty="0"/>
          </a:p>
        </p:txBody>
      </p:sp>
    </p:spTree>
    <p:extLst>
      <p:ext uri="{BB962C8B-B14F-4D97-AF65-F5344CB8AC3E}">
        <p14:creationId xmlns:p14="http://schemas.microsoft.com/office/powerpoint/2010/main" val="395090953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Je lui répondis : C'est toi qui le sais, mon seigneur. Il reprit :  Ils viennent de la grande épreuve ; ils ont lavé leurs vêtements, ils les ont purifiés dans le sang de l'Agneau. </a:t>
            </a:r>
          </a:p>
          <a:p>
            <a:pPr marL="0" indent="0" algn="just">
              <a:buNone/>
            </a:pPr>
            <a:endParaRPr lang="fr-FR" sz="2800" b="1" baseline="30000" dirty="0"/>
          </a:p>
          <a:p>
            <a:pPr marL="0" indent="0" algn="just">
              <a:buNone/>
            </a:pPr>
            <a:r>
              <a:rPr lang="fr-FR" sz="2800" b="1" baseline="30000" dirty="0"/>
              <a:t>15</a:t>
            </a:r>
            <a:r>
              <a:rPr lang="fr-FR" sz="2800" b="1" dirty="0"/>
              <a:t> C'est pourquoi ils se tiennent devant le trône de Dieu, et le servent jour et nuit dans son temple. Celui qui siège sur le Trône habitera parmi eux.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aseline="30000" dirty="0"/>
              <a:t>١٤</a:t>
            </a:r>
            <a:r>
              <a:rPr lang="ar-SA" sz="4000" dirty="0"/>
              <a:t> </a:t>
            </a:r>
            <a:r>
              <a:rPr lang="ar-SA" sz="4000" b="1" dirty="0"/>
              <a:t>فَقُلْتُ لَهُ: «يَا سَيِّدُ أَنْتَ تَعْلَمُ». فَقَالَ لِي: «هَؤُلاَءِ هُمُ الَّذِينَ أَتُوا مِنَ الضِّيقَةِ الْعَظِيمَةِ، وَقَدْ غَسَّلُوا ثِيَابَهُمْ وَبَيَّضُوهَا فِي دَمِ الْحَمَلِ.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١٥</a:t>
            </a:r>
            <a:r>
              <a:rPr lang="ar-SA" sz="4000" b="1" dirty="0"/>
              <a:t> مِنْ أَجْلِ ذَلِكَ هُمْ أَمَامَ عَرْشِ اللهِ وَيَخْدِمُونَهُ نَهَاراً وَلَيْلاً فِي هَيْكَلِهِ، وَالْجَالِسُ عَلَى الْعَرْشِ يَحِلُّ فَوْقَهُمْ.</a:t>
            </a:r>
            <a:endParaRPr lang="fr-FR" sz="4000" b="1" dirty="0"/>
          </a:p>
        </p:txBody>
      </p:sp>
    </p:spTree>
    <p:extLst>
      <p:ext uri="{BB962C8B-B14F-4D97-AF65-F5344CB8AC3E}">
        <p14:creationId xmlns:p14="http://schemas.microsoft.com/office/powerpoint/2010/main" val="1435710347"/>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Ils n'auront plus faim, ils n'auront plus soif, la brûlure du soleil ne les accablera plus, </a:t>
            </a:r>
            <a:r>
              <a:rPr lang="fr-FR" sz="2800" b="1" baseline="30000" dirty="0"/>
              <a:t>17</a:t>
            </a:r>
            <a:r>
              <a:rPr lang="fr-FR" sz="2800" b="1" dirty="0"/>
              <a:t> puisque l'Agneau qui se tient au milieu du Trône sera leur pasteur pour les conduire vers les eaux de la source de vie. Et Dieu essuiera toute larme de leurs yeux.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١٦</a:t>
            </a:r>
            <a:r>
              <a:rPr lang="ar-SA" sz="4000" b="1" dirty="0"/>
              <a:t> لَنْ يَجُوعُوا بَعْدُ وَلَنْ يَعْطَشُوا بَعْدُ وَلاَ تَقَعُ عَلَيْهِمِ الشَّمْسُ وَلاَ شَيْءٌ مِنَ الْحَرِّ، </a:t>
            </a:r>
            <a:r>
              <a:rPr lang="ar-SA" sz="4000" b="1" baseline="30000" dirty="0"/>
              <a:t>١٧</a:t>
            </a:r>
            <a:r>
              <a:rPr lang="ar-SA" sz="4000" b="1" dirty="0"/>
              <a:t> لأَنَّ الْحَمَلَ الَّذِي فِي وَسَطِ الْعَرْشِ يَرْعَاهُمْ، وَيَقْتَادُهُمْ إِلَى يَنَابِيعِ مَاءٍ حَيَّةٍ، وَيَمْسَحُ اللهُ كُلَّ دَمْعَةٍ مِنْ عُيُونِهِمْ».</a:t>
            </a:r>
            <a:endParaRPr lang="fr-FR" sz="4000" b="1" dirty="0"/>
          </a:p>
        </p:txBody>
      </p:sp>
    </p:spTree>
    <p:extLst>
      <p:ext uri="{BB962C8B-B14F-4D97-AF65-F5344CB8AC3E}">
        <p14:creationId xmlns:p14="http://schemas.microsoft.com/office/powerpoint/2010/main" val="1273707828"/>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8</a:t>
            </a:r>
          </a:p>
          <a:p>
            <a:pPr marL="0" indent="0" algn="ctr">
              <a:buNone/>
            </a:pPr>
            <a:endParaRPr lang="fr-FR" sz="2800" b="1" i="1" dirty="0">
              <a:solidFill>
                <a:srgbClr val="C00000"/>
              </a:solidFill>
            </a:endParaRPr>
          </a:p>
          <a:p>
            <a:pPr marL="0" indent="0" algn="ctr">
              <a:buNone/>
            </a:pPr>
            <a:r>
              <a:rPr lang="fr-FR" sz="2800" b="1" i="1" dirty="0">
                <a:solidFill>
                  <a:srgbClr val="C00000"/>
                </a:solidFill>
              </a:rPr>
              <a:t>Ouverture du septième sceau </a:t>
            </a:r>
          </a:p>
          <a:p>
            <a:pPr marL="0" indent="0" algn="just">
              <a:buNone/>
            </a:pPr>
            <a:r>
              <a:rPr lang="fr-FR" sz="2800" b="1" baseline="30000" dirty="0"/>
              <a:t>1</a:t>
            </a:r>
            <a:r>
              <a:rPr lang="fr-FR" sz="2800" b="1" dirty="0"/>
              <a:t> Quand il ouvrit le septième sceau, il y eut dans le ciel un silence d'environ une demi-heure. </a:t>
            </a:r>
            <a:r>
              <a:rPr lang="fr-FR" sz="2800" b="1" baseline="30000" dirty="0"/>
              <a:t>2</a:t>
            </a:r>
            <a:r>
              <a:rPr lang="fr-FR" sz="2800" b="1" dirty="0"/>
              <a:t> Et je vis les sept anges qui se tiennent en face de Dieu, et il leur fut donné sept trompettes. </a:t>
            </a:r>
            <a:r>
              <a:rPr lang="fr-FR" sz="2800" b="1" baseline="30000" dirty="0"/>
              <a:t>3</a:t>
            </a:r>
            <a:r>
              <a:rPr lang="fr-FR" sz="2800" b="1" dirty="0"/>
              <a:t> Un autre ange vint se placer près de l'autel ; il portait un encensoir d'or ; il reçut de l'encens en abondance pour les offrir, avec les prières de tous les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الثامن</a:t>
            </a:r>
            <a:endParaRPr lang="ar-EG" altLang="fr-FR" sz="3500" b="1" i="1" dirty="0">
              <a:solidFill>
                <a:srgbClr val="C00000"/>
              </a:solidFill>
            </a:endParaRPr>
          </a:p>
          <a:p>
            <a:pPr lvl="0" algn="just" rtl="1" fontAlgn="base">
              <a:spcBef>
                <a:spcPct val="20000"/>
              </a:spcBef>
              <a:spcAft>
                <a:spcPct val="0"/>
              </a:spcAft>
              <a:defRPr/>
            </a:pPr>
            <a:endParaRPr lang="fr-FR" sz="4000" b="1" baseline="30000" dirty="0">
              <a:latin typeface="Times New Roman" panose="02020603050405020304" pitchFamily="18" charset="0"/>
              <a:cs typeface="Times New Roman" panose="02020603050405020304" pitchFamily="18" charset="0"/>
            </a:endParaRPr>
          </a:p>
          <a:p>
            <a:pPr algn="ctr"/>
            <a:r>
              <a:rPr lang="ar-AE" sz="4000" b="1" i="1" dirty="0">
                <a:solidFill>
                  <a:srgbClr val="C00000"/>
                </a:solidFill>
              </a:rPr>
              <a:t>الختم السابع والمبخرة الذهبية</a:t>
            </a:r>
          </a:p>
          <a:p>
            <a:pPr algn="just" rtl="1" fontAlgn="base">
              <a:spcBef>
                <a:spcPct val="20000"/>
              </a:spcBef>
              <a:spcAft>
                <a:spcPct val="0"/>
              </a:spcAft>
              <a:defRPr/>
            </a:pPr>
            <a:r>
              <a:rPr lang="ar-SA" sz="4000" b="1" baseline="30000" dirty="0"/>
              <a:t>١</a:t>
            </a:r>
            <a:r>
              <a:rPr lang="ar-SA" sz="4000" b="1" dirty="0"/>
              <a:t> وَلَمَّا فَتَحَ الْخَتْمَ السَّابِعَ حَدَثَ سُكُوتٌ فِي السَّمَاءِ نَحْوَ نِصْفِ سَاعَةٍ. </a:t>
            </a:r>
            <a:r>
              <a:rPr lang="ar-SA" sz="4000" b="1" baseline="30000" dirty="0"/>
              <a:t>٢</a:t>
            </a:r>
            <a:r>
              <a:rPr lang="ar-SA" sz="4000" b="1" dirty="0"/>
              <a:t> وَرَأَيْتُ السَّبْعَةَ الْمَلاَئِكَةَ الَّذِينَ يَقِفُونَ أَمَامَ اللهِ وَقَدْ أُعْطُوا سَبْعَةَ أَبْوَاقٍ.</a:t>
            </a:r>
            <a:r>
              <a:rPr lang="fr-FR" sz="4000" b="1" dirty="0"/>
              <a:t>  </a:t>
            </a:r>
            <a:r>
              <a:rPr lang="ar-SA" sz="4000" b="1" baseline="30000" dirty="0"/>
              <a:t>٣</a:t>
            </a:r>
            <a:r>
              <a:rPr lang="ar-SA" sz="4000" b="1" dirty="0"/>
              <a:t> وَجَاءَ مَلاَكٌ آخَرُ وَوَقَفَ عِنْدَ الْمَذْبَحِ، وَمَعَهُ مِبْخَرَةٌ مِنْ ذَهَبٍ وَأُعْطِيَ بَخُوراً كَثِيراً لِكَيْ يُقَدِّمَهُ مَعَ صَلَوَاتِ </a:t>
            </a:r>
            <a:endParaRPr lang="fr-FR" sz="4000" b="1" dirty="0"/>
          </a:p>
        </p:txBody>
      </p:sp>
    </p:spTree>
    <p:extLst>
      <p:ext uri="{BB962C8B-B14F-4D97-AF65-F5344CB8AC3E}">
        <p14:creationId xmlns:p14="http://schemas.microsoft.com/office/powerpoint/2010/main" val="408879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err="1">
                <a:solidFill>
                  <a:srgbClr val="C00000"/>
                </a:solidFill>
                <a:latin typeface="Avva_Marcos" panose="04020500000000000000" pitchFamily="82" charset="0"/>
              </a:rPr>
              <a:t>M</a:t>
            </a:r>
            <a:r>
              <a:rPr lang="fr-FR" sz="3600" b="1" dirty="0" err="1">
                <a:solidFill>
                  <a:srgbClr val="C00000"/>
                </a:solidFill>
                <a:latin typeface="CS Avva Shenouda" pitchFamily="34" charset="0"/>
              </a:rPr>
              <a:t>arenouwnh</a:t>
            </a:r>
            <a:endParaRPr lang="fr-FR" sz="3600" b="1" dirty="0">
              <a:solidFill>
                <a:srgbClr val="C00000"/>
              </a:solidFill>
              <a:latin typeface="CS Avva Shenouda" pitchFamily="34" charset="0"/>
            </a:endParaRPr>
          </a:p>
        </p:txBody>
      </p:sp>
    </p:spTree>
    <p:extLst>
      <p:ext uri="{BB962C8B-B14F-4D97-AF65-F5344CB8AC3E}">
        <p14:creationId xmlns:p14="http://schemas.microsoft.com/office/powerpoint/2010/main" val="1124442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à son Roi, il exalte la vigueur de son Oint.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6259554"/>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saints, sur l'autel d'or qui est en face du Trône de Dieu. </a:t>
            </a:r>
          </a:p>
          <a:p>
            <a:pPr marL="0" indent="0" algn="just">
              <a:buNone/>
            </a:pPr>
            <a:endParaRPr lang="fr-FR" sz="2800" b="1" baseline="30000" dirty="0"/>
          </a:p>
          <a:p>
            <a:pPr marL="0" indent="0" algn="just">
              <a:buNone/>
            </a:pPr>
            <a:r>
              <a:rPr lang="fr-FR" sz="2800" b="1" baseline="30000" dirty="0"/>
              <a:t>4</a:t>
            </a:r>
            <a:r>
              <a:rPr lang="fr-FR" sz="2800" b="1" dirty="0"/>
              <a:t> Et l'ange fit monter devant Dieu la fumée des parfums, avec les prières des saints. </a:t>
            </a:r>
          </a:p>
          <a:p>
            <a:pPr marL="0" indent="0" algn="just">
              <a:buNone/>
            </a:pPr>
            <a:endParaRPr lang="fr-FR" sz="2800" b="1" baseline="30000" dirty="0"/>
          </a:p>
          <a:p>
            <a:pPr marL="0" indent="0" algn="just">
              <a:buNone/>
            </a:pPr>
            <a:r>
              <a:rPr lang="fr-FR" sz="2800" b="1" baseline="30000" dirty="0"/>
              <a:t>5</a:t>
            </a:r>
            <a:r>
              <a:rPr lang="fr-FR" sz="2800" b="1" dirty="0"/>
              <a:t> Puis l'ange prit l'encensoir et le remplit du feu de l'autel qu'il jeta sur la terre : il y eut des coups de tonnerre, des fracas, des éclairs et un tremblement de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الْقِدِّيسِينَ جَمِيعِهِمْ عَلَى مَذْبَحِ الذَّهَبِ الَّذِي أَمَامَ الْعَرْشِ.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٤</a:t>
            </a:r>
            <a:r>
              <a:rPr lang="ar-SA" sz="4000" b="1" dirty="0"/>
              <a:t> فَصَعِدَ دُخَانُ الْبَخُورِ مَعَ صَلَوَاتِ الْقِدِّيسِينَ مِنْ يَدِ الْمَلاَكِ أَمَامَ اللهِ.</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٥</a:t>
            </a:r>
            <a:r>
              <a:rPr lang="ar-SA" sz="4000" b="1" dirty="0"/>
              <a:t> ثُمَّ أَخَذَ الْمَلاَكُ الْمِبْخَرَةَ وَمَلَأَهَا مِنْ نَارِ الْمَذْبَحِ وَأَلْقَاهَا إِلَى الأَرْضِ، فَحَدَثَتْ أَصْوَاتٌ وَرُعُودٌ وَبُرُوقٌ وَزَلْزَلَةٌ.</a:t>
            </a:r>
            <a:endParaRPr lang="fr-FR" sz="4000" b="1" dirty="0"/>
          </a:p>
        </p:txBody>
      </p:sp>
    </p:spTree>
    <p:extLst>
      <p:ext uri="{BB962C8B-B14F-4D97-AF65-F5344CB8AC3E}">
        <p14:creationId xmlns:p14="http://schemas.microsoft.com/office/powerpoint/2010/main" val="1612979260"/>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Les six premières trompettes </a:t>
            </a:r>
          </a:p>
          <a:p>
            <a:pPr marL="0" indent="0" algn="just">
              <a:buNone/>
            </a:pPr>
            <a:r>
              <a:rPr lang="fr-FR" sz="2800" b="1" baseline="30000" dirty="0"/>
              <a:t>6</a:t>
            </a:r>
            <a:r>
              <a:rPr lang="fr-FR" sz="2800" b="1" dirty="0"/>
              <a:t> Et les sept anges qui avaient les sept trompettes se préparèrent à sonner de la trompette. </a:t>
            </a:r>
            <a:r>
              <a:rPr lang="fr-FR" sz="2800" b="1" baseline="30000" dirty="0"/>
              <a:t>7</a:t>
            </a:r>
            <a:r>
              <a:rPr lang="fr-FR" sz="2800" b="1" dirty="0"/>
              <a:t> Le premier sonna de la trompette, et il y eut de la grêle et du feu mêlés de sang, qui furent jetés sur la terre, et un tiers de la terre flamba, et un tiers des arbres flambèrent, et toute l'herbe verte flamba. </a:t>
            </a:r>
            <a:r>
              <a:rPr lang="fr-FR" sz="2800" b="1" baseline="30000" dirty="0"/>
              <a:t>8</a:t>
            </a:r>
            <a:r>
              <a:rPr lang="fr-FR" sz="2800" b="1" dirty="0"/>
              <a:t> Le deuxième ange sonna de la trompette, et dans la mer fut jetée comme une montagne en flammes, et un tiers de la mer donna du sang,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a:r>
              <a:rPr lang="ar-AE" sz="4000" b="1" i="1" dirty="0">
                <a:solidFill>
                  <a:srgbClr val="C00000"/>
                </a:solidFill>
              </a:rPr>
              <a:t>الأبواق السبعة</a:t>
            </a:r>
          </a:p>
          <a:p>
            <a:pPr algn="just" rtl="1" fontAlgn="base">
              <a:spcBef>
                <a:spcPct val="20000"/>
              </a:spcBef>
              <a:spcAft>
                <a:spcPct val="0"/>
              </a:spcAft>
              <a:defRPr/>
            </a:pPr>
            <a:r>
              <a:rPr lang="ar-SA" sz="4000" b="1" baseline="30000" dirty="0"/>
              <a:t>٦</a:t>
            </a:r>
            <a:r>
              <a:rPr lang="ar-SA" sz="4000" b="1" dirty="0"/>
              <a:t> ثُمَّ إِنَّ السَّبْعَةَ الْمَلاَئِكَةَ الَّذِينَ مَعَهُمُ السَّبْعَةُ الأَبْوَاقُ تَهَيَّأُوا لِكَيْ يُبَوِّقُوا. </a:t>
            </a:r>
            <a:r>
              <a:rPr lang="ar-SA" sz="4000" b="1" baseline="30000" dirty="0"/>
              <a:t>٧</a:t>
            </a:r>
            <a:r>
              <a:rPr lang="ar-SA" sz="4000" b="1" dirty="0"/>
              <a:t> فَبَوَّقَ الْمَلاَكُ الأَوَّلُ، فَحَدَثَ بَرَدٌ وَنَارٌ مَخْلُوطَانِ بِدَمٍ، وَأُلْقِيَا إِلَى الأَرْضِ، فَاحْتَرَقَ ثُلْثُ الأَشْجَارِ وَاحْتَرَقَ كُلُّ عُشْبٍ أَخْضَرَ. </a:t>
            </a:r>
            <a:r>
              <a:rPr lang="ar-SA" sz="4000" b="1" baseline="30000" dirty="0"/>
              <a:t>٨</a:t>
            </a:r>
            <a:r>
              <a:rPr lang="ar-SA" sz="4000" b="1" dirty="0"/>
              <a:t> ثُمَّ بَوَّقَ الْمَلاَكُ الثَّانِي، فَكَأَنَّ جَبَلاً عَظِيماً مُتَّقِداً بِالنَّارِ أُلْقِيَ إِلَى الْبَحْرِ، فَصَارَ ثُلْثُ الْبَحْرِ دَماً.</a:t>
            </a:r>
            <a:endParaRPr lang="fr-FR" sz="4000" b="1" dirty="0"/>
          </a:p>
        </p:txBody>
      </p:sp>
    </p:spTree>
    <p:extLst>
      <p:ext uri="{BB962C8B-B14F-4D97-AF65-F5344CB8AC3E}">
        <p14:creationId xmlns:p14="http://schemas.microsoft.com/office/powerpoint/2010/main" val="2188671128"/>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et un tiers des créatures vivantes qui étaient dans la mer moururent, et un tiers des bateaux furent détruits. </a:t>
            </a:r>
            <a:r>
              <a:rPr lang="fr-FR" sz="2800" b="1" baseline="30000" dirty="0"/>
              <a:t>10</a:t>
            </a:r>
            <a:r>
              <a:rPr lang="fr-FR" sz="2800" b="1" dirty="0"/>
              <a:t> Le troisième ange sonna de la trompette, et il tomba du ciel une grande étoile, qui flambait comme une torche ; elle tomba sur un tiers des fleuves et sur les sources d'eau. </a:t>
            </a:r>
            <a:r>
              <a:rPr lang="fr-FR" sz="2800" b="1" baseline="30000" dirty="0"/>
              <a:t>11</a:t>
            </a:r>
            <a:r>
              <a:rPr lang="fr-FR" sz="2800" b="1" dirty="0"/>
              <a:t> Et le nom de l'étoile est Poison ; un tiers des eaux devint du poison, et beaucoup de gens moururent à cause des eaux devenues amères. </a:t>
            </a:r>
            <a:r>
              <a:rPr lang="fr-FR" sz="2800" b="1" baseline="30000" dirty="0"/>
              <a:t>12</a:t>
            </a:r>
            <a:r>
              <a:rPr lang="fr-FR" sz="2800" b="1" dirty="0"/>
              <a:t> Le quatrième ange sonna de la trompette,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 </a:t>
            </a:r>
            <a:r>
              <a:rPr lang="ar-SA" sz="4000" b="1" baseline="30000" dirty="0"/>
              <a:t>٩</a:t>
            </a:r>
            <a:r>
              <a:rPr lang="ar-SA" sz="4000" b="1" dirty="0"/>
              <a:t> وَمَاتَ ثُلْثُ الْخَلاَئِقِ الَّتِي فِي الْبَحْرِ الَّتِي لَهَا حَيَاةٌ، وَأُهْلِكَ ثُلْثُ السُّفُنِ. </a:t>
            </a:r>
            <a:r>
              <a:rPr lang="ar-SA" sz="4000" b="1" baseline="30000" dirty="0"/>
              <a:t>١٠</a:t>
            </a:r>
            <a:r>
              <a:rPr lang="ar-SA" sz="4000" b="1" dirty="0"/>
              <a:t> ثُمَّ بَوَّقَ الْمَلاَكُ الثَّالِثُ، فَسَقَطَ مِنَ السَّمَاءِ كَوْكَبٌ عَظِيمٌ مُتَّقِدٌ كَمِصْبَاحٍ، وَوَقَعَ عَلَى ثُلْثِ الأَنْهَارِ وَعَلَى يَنَابِيعِ الْمِيَاهِ. </a:t>
            </a:r>
            <a:r>
              <a:rPr lang="ar-SA" sz="4000" b="1" baseline="30000" dirty="0"/>
              <a:t>١١</a:t>
            </a:r>
            <a:r>
              <a:rPr lang="ar-SA" sz="4000" b="1" dirty="0"/>
              <a:t> وَاسْمُ الْكَوْكَبِ «</a:t>
            </a:r>
            <a:r>
              <a:rPr lang="ar-SA" sz="4000" b="1" dirty="0" err="1"/>
              <a:t>الأَفْسَنْتِينُ</a:t>
            </a:r>
            <a:r>
              <a:rPr lang="ar-SA" sz="4000" b="1" dirty="0"/>
              <a:t>». فَصَارَ ثُلْثُ الْمِيَاهِ </a:t>
            </a:r>
            <a:r>
              <a:rPr lang="ar-SA" sz="4000" b="1" dirty="0" err="1"/>
              <a:t>أَفْسَنْتِيناً</a:t>
            </a:r>
            <a:r>
              <a:rPr lang="ar-SA" sz="4000" b="1" dirty="0"/>
              <a:t>، وَمَاتَ كَثِيرُونَ مِنَ النَّاسِ مِنَ الْمِيَاهِ لأَنَّهَا صَارَتْ مُرَّةً. </a:t>
            </a:r>
            <a:r>
              <a:rPr lang="ar-SA" sz="4000" b="1" baseline="30000" dirty="0"/>
              <a:t>١٢</a:t>
            </a:r>
            <a:r>
              <a:rPr lang="ar-SA" sz="4000" b="1" dirty="0"/>
              <a:t> ثُمَّ بَوَّقَ الْمَلاَكُ الرَّابِعُ، </a:t>
            </a:r>
            <a:endParaRPr lang="fr-FR" sz="4000" b="1" dirty="0"/>
          </a:p>
        </p:txBody>
      </p:sp>
    </p:spTree>
    <p:extLst>
      <p:ext uri="{BB962C8B-B14F-4D97-AF65-F5344CB8AC3E}">
        <p14:creationId xmlns:p14="http://schemas.microsoft.com/office/powerpoint/2010/main" val="3301073419"/>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un tiers du soleil fut frappé, ainsi qu'un tiers de la lune et un tiers des étoiles, de telle sorte qu'un tiers d'entre eux furent obscurcis, que le jour perdit un tiers de sa clarté et la nuit de même. </a:t>
            </a:r>
            <a:r>
              <a:rPr lang="fr-FR" sz="2800" b="1" baseline="30000" dirty="0"/>
              <a:t>13</a:t>
            </a:r>
            <a:r>
              <a:rPr lang="fr-FR" sz="2800" b="1" dirty="0"/>
              <a:t> Et dans ma vision j’entendis un aigle volant en plein ciel, qui disait d'une voix forte : Malheur ! Malheur ! Malheur pour ceux qui habitent sur la terre, quand viendra le reste des sonneries avec les trois anges qui doivent encore sonner de la trompette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فَضُرِبَ ثُلْثُ الشَّمْسِ وَثُلْثُ الْقَمَرِ وَثُلْثُ النُّجُومِ، حَتَّى يُظْلِمَ ثُلْثُهُنَّ، وَالنَّهَارُ لاَ يُضِيءُ ثُلْثُهُ، وَاللَّيْلُ كَذَلِكَ. </a:t>
            </a:r>
            <a:r>
              <a:rPr lang="ar-SA" sz="4000" b="1" baseline="30000" dirty="0"/>
              <a:t>١٣</a:t>
            </a:r>
            <a:r>
              <a:rPr lang="ar-SA" sz="4000" b="1" dirty="0"/>
              <a:t> ثُمَّ نَظَرْتُ وَسَمِعْتُ مَلاَكاً طَائِراً فِي وَسَطِ السَّمَاءِ قَائِلاً بِصَوْتٍ عَظِيمٍ: «وَيْلٌ </a:t>
            </a:r>
            <a:r>
              <a:rPr lang="ar-SA" sz="4000" b="1" dirty="0" err="1"/>
              <a:t>وَيْلٌ</a:t>
            </a:r>
            <a:r>
              <a:rPr lang="ar-SA" sz="4000" b="1" dirty="0"/>
              <a:t> </a:t>
            </a:r>
            <a:r>
              <a:rPr lang="ar-SA" sz="4000" b="1" dirty="0" err="1"/>
              <a:t>وَيْلٌ</a:t>
            </a:r>
            <a:r>
              <a:rPr lang="ar-SA" sz="4000" b="1" dirty="0"/>
              <a:t> لِلسَّاكِنِينَ عَلَى الأَرْضِ مِنْ أَجْلِ بَقِيَّةِ أَصْوَاتِ أَبْوَاقِ الثَّلاَثَةِ الْمَلاَئِكَةِ الْمُزْمِعِينَ أَنْ يُبَوِّقُوا».</a:t>
            </a:r>
            <a:endParaRPr lang="fr-FR" sz="4000" b="1" dirty="0"/>
          </a:p>
        </p:txBody>
      </p:sp>
    </p:spTree>
    <p:extLst>
      <p:ext uri="{BB962C8B-B14F-4D97-AF65-F5344CB8AC3E}">
        <p14:creationId xmlns:p14="http://schemas.microsoft.com/office/powerpoint/2010/main" val="918332922"/>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9</a:t>
            </a:r>
          </a:p>
          <a:p>
            <a:pPr marL="0" indent="0" algn="just">
              <a:buNone/>
            </a:pPr>
            <a:r>
              <a:rPr lang="fr-FR" sz="2800" b="1" baseline="30000" dirty="0"/>
              <a:t>1</a:t>
            </a:r>
            <a:r>
              <a:rPr lang="fr-FR" sz="2800" b="1" dirty="0"/>
              <a:t> Le cinquième ange sonna de la trompette, et je vis une étoile qui était tombée du ciel sur la terre, et il lui fut donné la clef du puits de l'abîme. </a:t>
            </a:r>
            <a:r>
              <a:rPr lang="fr-FR" sz="2800" b="1" baseline="30000" dirty="0"/>
              <a:t>2</a:t>
            </a:r>
            <a:r>
              <a:rPr lang="fr-FR" sz="2800" b="1" dirty="0"/>
              <a:t> Elle ouvrit le puits de l'abîme, et du puits monta une fumée comme celle d'une grande fournaise ; le soleil et l'air furent obscurcis par la fumée du puits. </a:t>
            </a:r>
            <a:r>
              <a:rPr lang="fr-FR" sz="2800" b="1" baseline="30000" dirty="0"/>
              <a:t>3</a:t>
            </a:r>
            <a:r>
              <a:rPr lang="fr-FR" sz="2800" b="1" dirty="0"/>
              <a:t> Et de la fumée sortirent vers la terre des sauterelles, et un pouvoir leur fut donné comme le pouvoir qu'ont les scorpions de la terre.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500" b="1" i="1" dirty="0">
                <a:solidFill>
                  <a:srgbClr val="C00000"/>
                </a:solidFill>
              </a:rPr>
              <a:t>الإصحاح التاسع</a:t>
            </a:r>
            <a:endParaRPr lang="ar-EG" altLang="fr-FR" sz="3500" b="1" i="1" dirty="0">
              <a:solidFill>
                <a:srgbClr val="C00000"/>
              </a:solidFill>
            </a:endParaRPr>
          </a:p>
          <a:p>
            <a:pPr algn="just" rtl="1" fontAlgn="base">
              <a:spcBef>
                <a:spcPct val="20000"/>
              </a:spcBef>
              <a:spcAft>
                <a:spcPct val="0"/>
              </a:spcAft>
              <a:defRPr/>
            </a:pPr>
            <a:r>
              <a:rPr lang="ar-SA" sz="4000" b="1" baseline="30000" dirty="0"/>
              <a:t>١</a:t>
            </a:r>
            <a:r>
              <a:rPr lang="ar-SA" sz="4000" b="1" dirty="0"/>
              <a:t> ثُمَّ بَوَّقَ الْمَلاَكُ الْخَامِسُ، فَرَأَيْتُ كَوْكَباً قَدْ سَقَطَ مِنَ السَّمَاءِ إِلَى الأَرْضِ، وَأُعْطِيَ مِفْتَاحَ بِئْرِ الْهَاوِيَةِ. </a:t>
            </a:r>
            <a:r>
              <a:rPr lang="ar-SA" sz="4000" b="1" baseline="30000" dirty="0"/>
              <a:t>٢</a:t>
            </a:r>
            <a:r>
              <a:rPr lang="ar-SA" sz="4000" b="1" dirty="0"/>
              <a:t> فَفَتَحَ بِئْرَ الْهَاوِيَةِ، فَصَعِدَ دُخَانٌ مِنَ الْبِئْرِ كَدُخَانِ أَتُونٍ عَظِيمٍ، فَأَظْلَمَتِ الشَّمْسُ وَالْجَوُّ مِنْ دُخَانِ الْبِئْرِ. </a:t>
            </a:r>
            <a:r>
              <a:rPr lang="ar-SA" sz="4000" b="1" baseline="30000" dirty="0"/>
              <a:t>٣</a:t>
            </a:r>
            <a:r>
              <a:rPr lang="ar-SA" sz="4000" b="1" dirty="0"/>
              <a:t> وَمِنَ الدُّخَانِ خَرَجَ جَرَادٌ عَلَى الأَرْضِ، فَأُعْطِيَ سُلْطَاناً كَمَا لِعَقَارِبِ الأَرْضِ سُلْطَانٌ.</a:t>
            </a:r>
            <a:endParaRPr lang="fr-FR" sz="4000" b="1" dirty="0"/>
          </a:p>
        </p:txBody>
      </p:sp>
    </p:spTree>
    <p:extLst>
      <p:ext uri="{BB962C8B-B14F-4D97-AF65-F5344CB8AC3E}">
        <p14:creationId xmlns:p14="http://schemas.microsoft.com/office/powerpoint/2010/main" val="4128121849"/>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Et il leur fut dit de ne pas dévaster l'herbe de la terre, ni aucune verdure, ni aucun arbre, mais seulement les hommes qui n'ont pas sur le front la marque du sceau de Dieu. </a:t>
            </a:r>
            <a:r>
              <a:rPr lang="fr-FR" sz="2800" b="1" baseline="30000" dirty="0"/>
              <a:t>5</a:t>
            </a:r>
            <a:r>
              <a:rPr lang="fr-FR" sz="2800" b="1" dirty="0"/>
              <a:t> Il ne leur fut pas donné de les tuer, mais ils devaient être torturés pendant cinq mois, et cette torture serait comme celle d'un homme attaqué par un scorpion. </a:t>
            </a:r>
            <a:r>
              <a:rPr lang="fr-FR" sz="2800" b="1" baseline="30000" dirty="0"/>
              <a:t>6</a:t>
            </a:r>
            <a:r>
              <a:rPr lang="fr-FR" sz="2800" b="1" dirty="0"/>
              <a:t> Et en ces jours-là, les hommes chercheront la mort et ne la trouveront pas ; ils désireront mourir et la mort les fuira.</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٤</a:t>
            </a:r>
            <a:r>
              <a:rPr lang="ar-SA" sz="4000" b="1" dirty="0"/>
              <a:t> وَقِيلَ لَهُ أَنْ لاَ يَضُرَّ عُشْبَ الأَرْضِ وَلاَ شَيْئاً أَخْضَرَ وَلاَ شَجَرَةً مَا، إِلَّا النَّاسَ فَقَطِ الَّذِينَ لَيْسَ لَهُمْ خَتْمُ اللهِ عَلَى جِبَاهِهِمْ. </a:t>
            </a:r>
            <a:r>
              <a:rPr lang="ar-SA" sz="4000" b="1" baseline="30000" dirty="0"/>
              <a:t>٥</a:t>
            </a:r>
            <a:r>
              <a:rPr lang="ar-SA" sz="4000" b="1" dirty="0"/>
              <a:t> وَأُعْطِيَ أَنْ لاَ يَقْتُلَهُمْ بَلْ أَنْ يَتَعَذَّبُوا خَمْسَةَ أَشْهُرٍ. وَعَذَابُهُ كَعَذَابِ عَقْرَبٍ إِذَا لَدَغَ إِنْسَاناً. </a:t>
            </a:r>
            <a:r>
              <a:rPr lang="ar-SA" sz="4000" b="1" baseline="30000" dirty="0"/>
              <a:t>٦</a:t>
            </a:r>
            <a:r>
              <a:rPr lang="ar-SA" sz="4000" b="1" dirty="0"/>
              <a:t> وَفِي تِلْكَ الأَيَّامِ سَيَطْلُبُ النَّاسُ الْمَوْتَ وَلاَ يَجِدُونَهُ، وَيَرْغَبُونَ أَنْ يَمُوتُوا فَيَهْرُبُ الْمَوْتُ مِنْهُمْ. </a:t>
            </a:r>
            <a:endParaRPr lang="fr-FR" sz="4000" b="1" dirty="0"/>
          </a:p>
        </p:txBody>
      </p:sp>
    </p:spTree>
    <p:extLst>
      <p:ext uri="{BB962C8B-B14F-4D97-AF65-F5344CB8AC3E}">
        <p14:creationId xmlns:p14="http://schemas.microsoft.com/office/powerpoint/2010/main" val="525549471"/>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Ces sortes de sauterelles étaient semblables à des chevaux équipés pour la guerre ; sur la tête, elles avaient comme des couronnes dorées, et leurs visages étaient comme des visages humains. </a:t>
            </a:r>
            <a:r>
              <a:rPr lang="fr-FR" sz="2800" b="1" baseline="30000" dirty="0"/>
              <a:t>8</a:t>
            </a:r>
            <a:r>
              <a:rPr lang="fr-FR" sz="2800" b="1" dirty="0"/>
              <a:t> Elles avaient des cheveux comme des cheveux de femmes, et leurs dents étaient comme celles des lions. </a:t>
            </a:r>
            <a:r>
              <a:rPr lang="fr-FR" sz="2800" b="1" baseline="30000" dirty="0"/>
              <a:t>9</a:t>
            </a:r>
            <a:r>
              <a:rPr lang="fr-FR" sz="2800" b="1" dirty="0"/>
              <a:t> Leurs poitrails étaient comme des cuirasses de fer, et le bruit de leurs ailes était comme celui de chars à plusieurs chevaux courant au combat.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4000" b="1" dirty="0"/>
              <a:t> </a:t>
            </a:r>
            <a:r>
              <a:rPr lang="ar-SA" sz="4000" b="1" baseline="30000" dirty="0"/>
              <a:t>٧</a:t>
            </a:r>
            <a:r>
              <a:rPr lang="ar-SA" sz="4000" b="1" dirty="0"/>
              <a:t> وَشَكْلُ الْجَرَادِ شِبْهُ خَيْلٍ مُهَيَّأَةٍ لِلْحَرْبِ، وَعَلَى رُؤُوسِهَا كَأَكَالِيلَ شِبْهِ الذَّهَبِ، وَوُجُوهُهَا كَوُجُوهِ النَّاسِ. </a:t>
            </a:r>
            <a:r>
              <a:rPr lang="ar-SA" sz="4000" b="1" baseline="30000" dirty="0"/>
              <a:t>٨</a:t>
            </a:r>
            <a:r>
              <a:rPr lang="ar-SA" sz="4000" b="1" dirty="0"/>
              <a:t> وَكَانَ لَهَا شَعْرٌ كَشَعْرِ النِّسَاءِ، وَكَانَتْ أَسْنَانُهَا كَأَسْنَانِ الأُسُودِ، </a:t>
            </a:r>
            <a:r>
              <a:rPr lang="ar-SA" sz="4000" b="1" baseline="30000" dirty="0"/>
              <a:t>٩</a:t>
            </a:r>
            <a:r>
              <a:rPr lang="ar-SA" sz="4000" b="1" dirty="0"/>
              <a:t> وَكَانَ لَهَا دُرُوعٌ كَدُرُوعٍ مِنْ حَدِيدٍ، وَصَوْتُ أَجْنِحَتِهَا كَصَوْتِ مَرْكَبَاتِ خَيْلٍ كَثِيرَةٍ تَجْرِي إِلَى قِتَالٍ. </a:t>
            </a:r>
            <a:endParaRPr lang="fr-FR" sz="4000" b="1" dirty="0"/>
          </a:p>
        </p:txBody>
      </p:sp>
    </p:spTree>
    <p:extLst>
      <p:ext uri="{BB962C8B-B14F-4D97-AF65-F5344CB8AC3E}">
        <p14:creationId xmlns:p14="http://schemas.microsoft.com/office/powerpoint/2010/main" val="2991473030"/>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Elles ont des queues comme celles des scorpions, ainsi que des dards. C'est dans leur queue que se trouve le pouvoir de faire du mal aux hommes pendant cinq mois. 11 Elles ont comme roi à leur tête l'ange de l'abîme ; il s'appelle en hébreu </a:t>
            </a:r>
            <a:r>
              <a:rPr lang="fr-FR" sz="2800" b="1" dirty="0" err="1"/>
              <a:t>Abaddôn</a:t>
            </a:r>
            <a:r>
              <a:rPr lang="fr-FR" sz="2800" b="1" dirty="0"/>
              <a:t> et en grec </a:t>
            </a:r>
            <a:r>
              <a:rPr lang="fr-FR" sz="2800" b="1" dirty="0" err="1"/>
              <a:t>Apollyôn</a:t>
            </a:r>
            <a:r>
              <a:rPr lang="fr-FR" sz="2800" b="1" dirty="0"/>
              <a:t>. </a:t>
            </a:r>
            <a:r>
              <a:rPr lang="fr-FR" sz="2800" b="1" baseline="30000" dirty="0"/>
              <a:t>12</a:t>
            </a:r>
            <a:r>
              <a:rPr lang="fr-FR" sz="2800" b="1" dirty="0"/>
              <a:t> Le premier Malheur est passé ; voici que deux Malheurs vont encore arriver. </a:t>
            </a:r>
            <a:r>
              <a:rPr lang="fr-FR" sz="2800" b="1" baseline="30000" dirty="0"/>
              <a:t>13</a:t>
            </a:r>
            <a:r>
              <a:rPr lang="fr-FR" sz="2800" b="1" dirty="0"/>
              <a:t> Le sixième ange sonna de la trompette, et j'entendis une voix venant des quatre cornes de l'autel d'or qui est devant Dieu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 </a:t>
            </a:r>
            <a:r>
              <a:rPr lang="ar-SA" sz="4000" b="1" baseline="30000" dirty="0"/>
              <a:t>١٠</a:t>
            </a:r>
            <a:r>
              <a:rPr lang="ar-SA" sz="4000" b="1" dirty="0"/>
              <a:t> وَلَهَا أَذْنَابٌ شِبْهُ الْعَقَارِبِ، وَكَانَتْ فِي أَذْنَابِهَا </a:t>
            </a:r>
            <a:r>
              <a:rPr lang="ar-SA" sz="4000" b="1" dirty="0" err="1"/>
              <a:t>حُمَاتٌ</a:t>
            </a:r>
            <a:r>
              <a:rPr lang="ar-SA" sz="4000" b="1" dirty="0"/>
              <a:t>، وَسُلْطَانُهَا أَنْ تُؤْذِيَ النَّاسَ خَمْسَةَ أَشْهُرٍ. </a:t>
            </a:r>
            <a:r>
              <a:rPr lang="ar-SA" sz="4000" b="1" baseline="30000" dirty="0"/>
              <a:t>١١</a:t>
            </a:r>
            <a:r>
              <a:rPr lang="ar-SA" sz="4000" b="1" dirty="0"/>
              <a:t> وَلَهَا مَلاَكُ الْهَاوِيَةِ مَلِكاً عَلَيْهَا اسْمُهُ بِالْعِبْرَانِيَّةِ «أَبَدُّونَ» وَلَهُ بِالْيُونَانِيَّةِ اسْمُ «</a:t>
            </a:r>
            <a:r>
              <a:rPr lang="ar-SA" sz="4000" b="1" dirty="0" err="1"/>
              <a:t>أَبُولِّيُّونَ</a:t>
            </a:r>
            <a:r>
              <a:rPr lang="ar-SA" sz="4000" b="1" dirty="0"/>
              <a:t>». </a:t>
            </a:r>
            <a:r>
              <a:rPr lang="ar-SA" sz="4000" b="1" baseline="30000" dirty="0"/>
              <a:t>١٢</a:t>
            </a:r>
            <a:r>
              <a:rPr lang="ar-SA" sz="4000" b="1" dirty="0"/>
              <a:t> الْوَيْلُ الْوَاحِدُ مَضَى </a:t>
            </a:r>
            <a:r>
              <a:rPr lang="ar-SA" sz="4000" b="1" dirty="0" err="1"/>
              <a:t>هُوَذَا</a:t>
            </a:r>
            <a:r>
              <a:rPr lang="ar-SA" sz="4000" b="1" dirty="0"/>
              <a:t> يَأْتِي وَيْلاَنِ أَيْضاً بَعْدَ هَذَا. </a:t>
            </a:r>
            <a:r>
              <a:rPr lang="ar-SA" sz="4000" b="1" baseline="30000" dirty="0"/>
              <a:t>١٣</a:t>
            </a:r>
            <a:r>
              <a:rPr lang="ar-SA" sz="4000" b="1" dirty="0"/>
              <a:t> ثُمَّ بَوَّقَ الْمَلاَكُ السَّادِسُ، فَسَمِعْتُ صَوْتاً وَاحِداً مِنْ أَرْبَعَةِ قُرُونِ مَذْبَحِ الذَّهَبِ الَّذِي أَمَامَ اللهِ، </a:t>
            </a:r>
            <a:endParaRPr lang="fr-FR" sz="4000" b="1" dirty="0"/>
          </a:p>
        </p:txBody>
      </p:sp>
    </p:spTree>
    <p:extLst>
      <p:ext uri="{BB962C8B-B14F-4D97-AF65-F5344CB8AC3E}">
        <p14:creationId xmlns:p14="http://schemas.microsoft.com/office/powerpoint/2010/main" val="1677145386"/>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elle disait au sixième ange qui avait sa trompette : Libère les quatre anges qui sont enchaînés au bord du grand fleuve, l'Euphrate. </a:t>
            </a:r>
            <a:r>
              <a:rPr lang="fr-FR" sz="2800" b="1" baseline="30000" dirty="0"/>
              <a:t>15</a:t>
            </a:r>
            <a:r>
              <a:rPr lang="fr-FR" sz="2800" b="1" dirty="0"/>
              <a:t> Alors furent libérés les quatre anges qui étaient préparés pour cette heure de ce jour, de ce mois et de cette année, afin de tuer un tiers de l'humanité. </a:t>
            </a:r>
            <a:r>
              <a:rPr lang="fr-FR" sz="2800" b="1" baseline="30000" dirty="0"/>
              <a:t>16</a:t>
            </a:r>
            <a:r>
              <a:rPr lang="fr-FR" sz="2800" b="1" dirty="0"/>
              <a:t> L'effectif des troupes de cavalerie était de deux cents millions : J’entendis ce chiffre. </a:t>
            </a:r>
            <a:r>
              <a:rPr lang="fr-FR" sz="2800" b="1" baseline="30000" dirty="0"/>
              <a:t>17</a:t>
            </a:r>
            <a:r>
              <a:rPr lang="fr-FR" sz="2800" b="1" dirty="0"/>
              <a:t> Et ainsi, dans ma vision, je vis les chevaux et ceux qui les montaient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fr-FR" sz="4000" b="1" dirty="0"/>
              <a:t> </a:t>
            </a:r>
            <a:r>
              <a:rPr lang="ar-SA" sz="4000" b="1" baseline="30000" dirty="0"/>
              <a:t>١٤</a:t>
            </a:r>
            <a:r>
              <a:rPr lang="ar-SA" sz="4000" b="1" dirty="0"/>
              <a:t> قَائِلاً لِلْمَلاَكِ السَّادِسِ الَّذِي مَعَهُ الْبُوقُ: «فُكَّ الأَرْبَعَةَ الْمَلاَئِكَةَ الْمُقَيَّدِينَ عِنْدَ النَّهْرِ الْعَظِيمِ الْفُرَاتِ». </a:t>
            </a:r>
            <a:r>
              <a:rPr lang="ar-SA" sz="4000" b="1" baseline="30000" dirty="0"/>
              <a:t>١٥</a:t>
            </a:r>
            <a:r>
              <a:rPr lang="ar-SA" sz="4000" b="1" dirty="0"/>
              <a:t> فَانْفَكَّ الأَرْبَعَةُ الْمَلاَئِكَةُ الْمُعَدُّونَ لِلسَّاعَةِ وَالْيَوْمِ وَالشَّهْرِ وَالسَّنَةِ، لِكَيْ يَقْتُلُوا ثُلْثَ النَّاسِ. </a:t>
            </a:r>
            <a:r>
              <a:rPr lang="ar-SA" sz="4000" b="1" baseline="30000" dirty="0"/>
              <a:t>١٦</a:t>
            </a:r>
            <a:r>
              <a:rPr lang="ar-SA" sz="4000" b="1" dirty="0"/>
              <a:t> وَعَدَدُ جُيُوشِ الْفُرْسَانِ مِئَتَا مِلْيُونٍ. وَأَنَا سَمِعْتُ عَدَدَهُمْ. </a:t>
            </a:r>
            <a:r>
              <a:rPr lang="ar-SA" sz="4000" b="1" baseline="30000" dirty="0"/>
              <a:t>١٧</a:t>
            </a:r>
            <a:r>
              <a:rPr lang="ar-SA" sz="4000" b="1" dirty="0"/>
              <a:t> وَهَكَذَا رَأَيْتُ الْخَيْلَ فِي الرُّؤْيَا وَالْجَالِسِينَ عَلَيْهَا، لَهُمْ دُرُوعٌ نَارِيَّةٌ </a:t>
            </a:r>
            <a:r>
              <a:rPr lang="ar-SA" sz="4000" b="1" dirty="0" err="1"/>
              <a:t>وَأَسْمَانْجُونِيَّةٌ</a:t>
            </a:r>
            <a:r>
              <a:rPr lang="ar-SA" sz="4000" b="1" dirty="0"/>
              <a:t> وَكِبْرِيتِيَّةٌ،</a:t>
            </a:r>
            <a:endParaRPr lang="fr-FR" sz="4000" b="1" dirty="0"/>
          </a:p>
        </p:txBody>
      </p:sp>
    </p:spTree>
    <p:extLst>
      <p:ext uri="{BB962C8B-B14F-4D97-AF65-F5344CB8AC3E}">
        <p14:creationId xmlns:p14="http://schemas.microsoft.com/office/powerpoint/2010/main" val="3289933863"/>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ils avaient des cuirasses couleur de feu, d'hyacinthe et de soufre ; les têtes des chevaux étaient comme des têtes de lion, et de leur bouche sortaient du feu, de la fumée et du soufre. </a:t>
            </a:r>
          </a:p>
          <a:p>
            <a:pPr marL="0" indent="0" algn="just">
              <a:buNone/>
            </a:pPr>
            <a:endParaRPr lang="fr-FR" sz="2800" b="1" baseline="30000" dirty="0"/>
          </a:p>
          <a:p>
            <a:pPr marL="0" indent="0" algn="just">
              <a:buNone/>
            </a:pPr>
            <a:r>
              <a:rPr lang="fr-FR" sz="2800" b="1" baseline="30000" dirty="0"/>
              <a:t>18</a:t>
            </a:r>
            <a:r>
              <a:rPr lang="fr-FR" sz="2800" b="1" dirty="0"/>
              <a:t> Par ces trois fléaux fut tué un tiers de l'humanité : le feu, la fumée et le soufre sortant de leur bouche. </a:t>
            </a:r>
          </a:p>
          <a:p>
            <a:pPr marL="0" indent="0" algn="just">
              <a:buNone/>
            </a:pPr>
            <a:endParaRPr lang="fr-FR" sz="2800" b="1" baseline="30000" dirty="0"/>
          </a:p>
          <a:p>
            <a:pPr marL="0" indent="0" algn="just">
              <a:buNone/>
            </a:pPr>
            <a:r>
              <a:rPr lang="fr-FR" sz="2800" b="1" baseline="30000" dirty="0"/>
              <a:t>19</a:t>
            </a:r>
            <a:r>
              <a:rPr lang="fr-FR" sz="2800" b="1" dirty="0"/>
              <a:t> Car le pouvoir des chevaux se trouve dans leurs bouches, ainsi que dans leurs queues.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dirty="0"/>
              <a:t>وَرُؤُوسُ الْخَيْلِ كَرُؤُوسِ الأُسُودِ، وَمِنْ أَفْوَاهِهَا يَخْرُجُ نَارٌ وَدُخَانٌ وَكِبْرِيتٌ.</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١٨</a:t>
            </a:r>
            <a:r>
              <a:rPr lang="ar-SA" sz="4000" b="1" dirty="0"/>
              <a:t> مِنْ هَذِهِ الثَّلاَثَةِ قُتِلَ ثُلْثُ النَّاسِ مِنَ النَّارِ وَالدُّخَانِ وَالْكِبْرِيتِ الْخَارِجَةِ مِنْ أَفْوَاهِهَا، </a:t>
            </a:r>
            <a:endParaRPr lang="fr-FR" sz="4000" b="1" dirty="0"/>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١٩</a:t>
            </a:r>
            <a:r>
              <a:rPr lang="ar-SA" sz="4000" b="1" dirty="0"/>
              <a:t> فَإِنَّ سُلْطَانَهَا هُوَ فِي أَفْوَاهِهَا وَفِي أَذْنَابِهَا،</a:t>
            </a:r>
            <a:endParaRPr lang="fr-FR" sz="4000" b="1" dirty="0"/>
          </a:p>
        </p:txBody>
      </p:sp>
    </p:spTree>
    <p:extLst>
      <p:ext uri="{BB962C8B-B14F-4D97-AF65-F5344CB8AC3E}">
        <p14:creationId xmlns:p14="http://schemas.microsoft.com/office/powerpoint/2010/main" val="39183487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Habacuc</a:t>
            </a:r>
          </a:p>
          <a:p>
            <a:pPr marL="0" indent="0" algn="ctr">
              <a:buNone/>
            </a:pPr>
            <a:r>
              <a:rPr lang="fr-FR" sz="2800" b="1" i="1" dirty="0" err="1">
                <a:solidFill>
                  <a:srgbClr val="C00000"/>
                </a:solidFill>
              </a:rPr>
              <a:t>Habaquc</a:t>
            </a:r>
            <a:r>
              <a:rPr lang="fr-FR" sz="2800" b="1" i="1" dirty="0">
                <a:solidFill>
                  <a:srgbClr val="C00000"/>
                </a:solidFill>
              </a:rPr>
              <a:t> 3 : 2 – 19</a:t>
            </a:r>
          </a:p>
          <a:p>
            <a:pPr marL="0" indent="0" algn="ctr">
              <a:buNone/>
            </a:pPr>
            <a:endParaRPr lang="fr-FR" sz="2800" b="1" i="1" dirty="0">
              <a:solidFill>
                <a:srgbClr val="C00000"/>
              </a:solidFill>
            </a:endParaRPr>
          </a:p>
          <a:p>
            <a:pPr marL="0" indent="0" algn="just">
              <a:buNone/>
            </a:pPr>
            <a:r>
              <a:rPr lang="fr-FR" sz="2800" b="1" dirty="0"/>
              <a:t>Seigneur, j'ai appris ton renom, Seigneur, j'ai redouté ton œuvre ! En notre temps, fais-la revivre ! En notre temps, fais-la connaître ! Dans la colère, souviens-toi d'avoir pitié ! </a:t>
            </a:r>
            <a:r>
              <a:rPr lang="fr-FR" sz="2800" b="1" dirty="0" err="1"/>
              <a:t>Éloah</a:t>
            </a:r>
            <a:r>
              <a:rPr lang="fr-FR" sz="2800" b="1" dirty="0"/>
              <a:t> vient de </a:t>
            </a:r>
            <a:r>
              <a:rPr lang="fr-FR" sz="2800" b="1" dirty="0" err="1"/>
              <a:t>Témân</a:t>
            </a:r>
            <a:r>
              <a:rPr lang="fr-FR" sz="2800" b="1" dirty="0"/>
              <a:t> et le Saint du mont </a:t>
            </a:r>
            <a:r>
              <a:rPr lang="fr-FR" sz="2800" b="1" dirty="0" err="1"/>
              <a:t>Parân</a:t>
            </a:r>
            <a:r>
              <a:rPr lang="fr-FR" sz="2800" b="1" dirty="0"/>
              <a:t>. Sa majesté voile les cieux, la terre est pleine de sa gloire.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a:t>
            </a:r>
            <a:r>
              <a:rPr lang="ar-EG" altLang="fr-FR" sz="3600" b="1" i="1" dirty="0" err="1">
                <a:solidFill>
                  <a:srgbClr val="C00000"/>
                </a:solidFill>
                <a:latin typeface="Times New Roman" panose="02020603050405020304" pitchFamily="18" charset="0"/>
                <a:cs typeface="Times New Roman" panose="02020603050405020304" pitchFamily="18" charset="0"/>
              </a:rPr>
              <a:t>حبقوق</a:t>
            </a:r>
            <a:r>
              <a:rPr lang="ar-EG" altLang="fr-FR" sz="3600" b="1" i="1" dirty="0">
                <a:solidFill>
                  <a:srgbClr val="C00000"/>
                </a:solidFill>
                <a:latin typeface="Times New Roman" panose="02020603050405020304" pitchFamily="18" charset="0"/>
                <a:cs typeface="Times New Roman" panose="02020603050405020304" pitchFamily="18" charset="0"/>
              </a:rPr>
              <a:t> النبي</a:t>
            </a:r>
          </a:p>
          <a:p>
            <a:pPr lvl="0" algn="ctr" rtl="1" fontAlgn="base">
              <a:spcBef>
                <a:spcPct val="20000"/>
              </a:spcBef>
              <a:spcAft>
                <a:spcPct val="0"/>
              </a:spcAft>
              <a:defRPr/>
            </a:pPr>
            <a:r>
              <a:rPr lang="ar-EG" altLang="fr-FR" sz="3600" b="1" i="1" dirty="0" err="1">
                <a:solidFill>
                  <a:srgbClr val="C00000"/>
                </a:solidFill>
                <a:latin typeface="Times New Roman" panose="02020603050405020304" pitchFamily="18" charset="0"/>
                <a:cs typeface="Times New Roman" panose="02020603050405020304" pitchFamily="18" charset="0"/>
              </a:rPr>
              <a:t>حبقوق</a:t>
            </a:r>
            <a:r>
              <a:rPr lang="ar-EG" altLang="fr-FR" sz="3600" b="1" i="1" dirty="0">
                <a:solidFill>
                  <a:srgbClr val="C00000"/>
                </a:solidFill>
                <a:latin typeface="Times New Roman" panose="02020603050405020304" pitchFamily="18" charset="0"/>
                <a:cs typeface="Times New Roman" panose="02020603050405020304" pitchFamily="18" charset="0"/>
              </a:rPr>
              <a:t> ٣: ٢ – ١٩</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err="1">
                <a:solidFill>
                  <a:prstClr val="black"/>
                </a:solidFill>
                <a:latin typeface="Times New Roman" panose="02020603050405020304" pitchFamily="18" charset="0"/>
                <a:cs typeface="Arial" panose="020B0604020202020204" pitchFamily="34" charset="0"/>
              </a:rPr>
              <a:t>يَارَبُّ</a:t>
            </a:r>
            <a:r>
              <a:rPr lang="ar-SA" sz="3600" b="1" dirty="0">
                <a:solidFill>
                  <a:prstClr val="black"/>
                </a:solidFill>
                <a:latin typeface="Times New Roman" panose="02020603050405020304" pitchFamily="18" charset="0"/>
                <a:cs typeface="Arial" panose="020B0604020202020204" pitchFamily="34" charset="0"/>
              </a:rPr>
              <a:t>، قَدْ سَمِعْتُ خَبَرَكَ فَجَزِعْتُ. </a:t>
            </a:r>
            <a:r>
              <a:rPr lang="ar-SA" sz="3600" b="1" dirty="0" err="1">
                <a:solidFill>
                  <a:prstClr val="black"/>
                </a:solidFill>
                <a:latin typeface="Times New Roman" panose="02020603050405020304" pitchFamily="18" charset="0"/>
                <a:cs typeface="Arial" panose="020B0604020202020204" pitchFamily="34" charset="0"/>
              </a:rPr>
              <a:t>يَارَبُّ</a:t>
            </a:r>
            <a:r>
              <a:rPr lang="ar-SA" sz="3600" b="1" dirty="0">
                <a:solidFill>
                  <a:prstClr val="black"/>
                </a:solidFill>
                <a:latin typeface="Times New Roman" panose="02020603050405020304" pitchFamily="18" charset="0"/>
                <a:cs typeface="Arial" panose="020B0604020202020204" pitchFamily="34" charset="0"/>
              </a:rPr>
              <a:t>، عَمَلَكَ فِي وَسَطِ </a:t>
            </a:r>
            <a:r>
              <a:rPr lang="ar-SA" sz="3600" b="1" dirty="0" err="1">
                <a:solidFill>
                  <a:prstClr val="black"/>
                </a:solidFill>
                <a:latin typeface="Times New Roman" panose="02020603050405020304" pitchFamily="18" charset="0"/>
                <a:cs typeface="Arial" panose="020B0604020202020204" pitchFamily="34" charset="0"/>
              </a:rPr>
              <a:t>ٱلسِّنِينَ</a:t>
            </a:r>
            <a:r>
              <a:rPr lang="ar-SA" sz="3600" b="1" dirty="0">
                <a:solidFill>
                  <a:prstClr val="black"/>
                </a:solidFill>
                <a:latin typeface="Times New Roman" panose="02020603050405020304" pitchFamily="18" charset="0"/>
                <a:cs typeface="Arial" panose="020B0604020202020204" pitchFamily="34" charset="0"/>
              </a:rPr>
              <a:t> أَحْيِهِ. فِي وَسَطِ </a:t>
            </a:r>
            <a:r>
              <a:rPr lang="ar-SA" sz="3600" b="1" dirty="0" err="1">
                <a:solidFill>
                  <a:prstClr val="black"/>
                </a:solidFill>
                <a:latin typeface="Times New Roman" panose="02020603050405020304" pitchFamily="18" charset="0"/>
                <a:cs typeface="Arial" panose="020B0604020202020204" pitchFamily="34" charset="0"/>
              </a:rPr>
              <a:t>ٱلسِّنِينَ</a:t>
            </a:r>
            <a:r>
              <a:rPr lang="ar-SA" sz="3600" b="1" dirty="0">
                <a:solidFill>
                  <a:prstClr val="black"/>
                </a:solidFill>
                <a:latin typeface="Times New Roman" panose="02020603050405020304" pitchFamily="18" charset="0"/>
                <a:cs typeface="Arial" panose="020B0604020202020204" pitchFamily="34" charset="0"/>
              </a:rPr>
              <a:t> عَرِّفْ. فِي </a:t>
            </a:r>
            <a:r>
              <a:rPr lang="ar-SA" sz="3600" b="1" dirty="0" err="1">
                <a:solidFill>
                  <a:prstClr val="black"/>
                </a:solidFill>
                <a:latin typeface="Times New Roman" panose="02020603050405020304" pitchFamily="18" charset="0"/>
                <a:cs typeface="Arial" panose="020B0604020202020204" pitchFamily="34" charset="0"/>
              </a:rPr>
              <a:t>ٱلْغَضَبِ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ٱذْكُرِ</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ٱلرَّحْمَةَ</a:t>
            </a:r>
            <a:r>
              <a:rPr lang="ar-SA" sz="3600" b="1" dirty="0">
                <a:solidFill>
                  <a:prstClr val="black"/>
                </a:solidFill>
                <a:latin typeface="Times New Roman" panose="02020603050405020304" pitchFamily="18" charset="0"/>
                <a:cs typeface="Arial" panose="020B0604020202020204" pitchFamily="34" charset="0"/>
              </a:rPr>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0355109"/>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En effet leurs queues sont semblables à des serpents, et elles ont des têtes avec lesquelles elles font du mal. </a:t>
            </a:r>
            <a:r>
              <a:rPr lang="fr-FR" sz="2800" b="1" baseline="30000" dirty="0"/>
              <a:t>20</a:t>
            </a:r>
            <a:r>
              <a:rPr lang="fr-FR" sz="2800" b="1" dirty="0"/>
              <a:t> Et le reste des hommes, ceux qui n'avaient pas été tués par ces fléaux, ne se sont même pas convertis en renonçant aux œuvres de leurs mains, à l'adoration des démons et des idoles d'or, d'argent, de bronze, de pierre et de bois, qui ne peuvent ni voir, ni entendre, ni marcher.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dirty="0"/>
              <a:t>لأَنَّ أَذْنَابَهَا شِبْهُ الْحَيَّاتِ وَلَهَا رُؤُوسٌ وَبِهَا تَضُرُّ. </a:t>
            </a:r>
            <a:r>
              <a:rPr lang="ar-SA" sz="4000" b="1" baseline="30000" dirty="0"/>
              <a:t>٢٠</a:t>
            </a:r>
            <a:r>
              <a:rPr lang="ar-SA" sz="4000" b="1" dirty="0"/>
              <a:t> وَأَمَّا بَقِيَّةُ النَّاسِ الَّذِينَ لَمْ يُقْتَلُوا بِهَذِهِ الضَّرَبَاتِ فَلَمْ يَتُوبُوا عَنْ أَعْمَالِ أَيْدِيهِمْ، حَتَّى لاَ يَسْجُدُوا لِلشَّيَاطِينِ وَأَصْنَامِ الذَّهَبِ وَالْفِضَّةِ وَالنُّحَاسِ وَالْحَجَرِ وَالْخَشَبِ الَّتِي لاَ تَسْتَطِيعُ أَنْ تُبْصِرَ وَلاَ تَسْمَعَ وَلاَ تَمْشِيَ، </a:t>
            </a:r>
            <a:endParaRPr lang="fr-FR" sz="4000" b="1" dirty="0"/>
          </a:p>
        </p:txBody>
      </p:sp>
    </p:spTree>
    <p:extLst>
      <p:ext uri="{BB962C8B-B14F-4D97-AF65-F5344CB8AC3E}">
        <p14:creationId xmlns:p14="http://schemas.microsoft.com/office/powerpoint/2010/main" val="2338844507"/>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a:t>
            </a:r>
            <a:r>
              <a:rPr lang="fr-FR" sz="2800" b="1" dirty="0"/>
              <a:t> Ils ne se sont pas convertis en renonçant à leurs meurtres, ni à leurs sorcelleries, ni à leurs débauches, ni à leurs vols.</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٢١</a:t>
            </a:r>
            <a:r>
              <a:rPr lang="ar-SA" sz="4000" b="1" dirty="0"/>
              <a:t> وَلاَ تَابُوا عَنْ قَتْلِهِمْ وَلاَ عَنْ سِحْرِهِمْ وَلاَ عَنْ زِنَاهُمْ وَلاَ عَنْ سِرْقَتِهِمْ.</a:t>
            </a:r>
            <a:endParaRPr lang="fr-FR" sz="4000" b="1" dirty="0"/>
          </a:p>
        </p:txBody>
      </p:sp>
    </p:spTree>
    <p:extLst>
      <p:ext uri="{BB962C8B-B14F-4D97-AF65-F5344CB8AC3E}">
        <p14:creationId xmlns:p14="http://schemas.microsoft.com/office/powerpoint/2010/main" val="2708515886"/>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10</a:t>
            </a:r>
          </a:p>
          <a:p>
            <a:pPr marL="0" indent="0" algn="ctr">
              <a:buNone/>
            </a:pPr>
            <a:endParaRPr lang="fr-FR" sz="2800" b="1" i="1" dirty="0">
              <a:solidFill>
                <a:srgbClr val="C00000"/>
              </a:solidFill>
            </a:endParaRPr>
          </a:p>
          <a:p>
            <a:pPr marL="0" indent="0" algn="ctr">
              <a:buNone/>
            </a:pPr>
            <a:r>
              <a:rPr lang="fr-FR" sz="2800" b="1" i="1" dirty="0">
                <a:solidFill>
                  <a:srgbClr val="C00000"/>
                </a:solidFill>
              </a:rPr>
              <a:t>L'ange et le petit livre </a:t>
            </a:r>
          </a:p>
          <a:p>
            <a:pPr marL="0" indent="0" algn="ctr">
              <a:buNone/>
            </a:pPr>
            <a:endParaRPr lang="fr-FR" sz="2800" b="1" i="1" dirty="0">
              <a:solidFill>
                <a:srgbClr val="C00000"/>
              </a:solidFill>
            </a:endParaRPr>
          </a:p>
          <a:p>
            <a:pPr marL="0" indent="0" algn="just">
              <a:buNone/>
            </a:pPr>
            <a:r>
              <a:rPr lang="fr-FR" sz="2800" b="1" baseline="30000" dirty="0"/>
              <a:t>1</a:t>
            </a:r>
            <a:r>
              <a:rPr lang="fr-FR" sz="2800" b="1" dirty="0"/>
              <a:t> Et je vis un autre ange, puissant, descendant du ciel, avec une nuée pour manteau et un halo de lumière sur la tête ; son visage était comme le soleil, et ses jambes comme des colonnes de feu. </a:t>
            </a:r>
            <a:r>
              <a:rPr lang="fr-FR" sz="2800" b="1" baseline="30000" dirty="0"/>
              <a:t>2</a:t>
            </a:r>
            <a:r>
              <a:rPr lang="fr-FR" sz="2800" b="1" dirty="0"/>
              <a:t> Il tenait à la main un petit livre ouvert. Il posa le pied droit sur la mer, et le gauche sur la terre ;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التاسع</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الملاك والسفر الصغير</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a:t>
            </a:r>
            <a:r>
              <a:rPr lang="ar-SA" sz="4000" b="1" dirty="0"/>
              <a:t> ثُمَّ رَأَيْتُ مَلاَكاً آخَرَ قَوِيّاً نَازِلاً مِنَ السَّمَاءِ، مُتَسَرْبِلاً بِسَحَابَةٍ، وَعَلَى رَأْسِهِ قَوْسُ قُزَحَ، وَوَجْهُهُ كَالشَّمْسِ، وَرِجْلاَهُ كَعَمُودَيْ نَارٍ، </a:t>
            </a:r>
            <a:r>
              <a:rPr lang="ar-SA" sz="4000" b="1" baseline="30000" dirty="0"/>
              <a:t>٢</a:t>
            </a:r>
            <a:r>
              <a:rPr lang="ar-SA" sz="4000" b="1" dirty="0"/>
              <a:t> وَمَعَهُ فِي يَدِهِ سِفْرٌ صَغِيرٌ مَفْتُوحٌ. فَوَضَعَ رِجْلَهُ الْيُمْنَى عَلَى الْبَحْرِ وَالْيُسْرَى عَلَى الأَرْضِ،</a:t>
            </a:r>
            <a:endParaRPr lang="fr-FR" sz="4000" b="1" dirty="0"/>
          </a:p>
        </p:txBody>
      </p:sp>
    </p:spTree>
    <p:extLst>
      <p:ext uri="{BB962C8B-B14F-4D97-AF65-F5344CB8AC3E}">
        <p14:creationId xmlns:p14="http://schemas.microsoft.com/office/powerpoint/2010/main" val="2093319161"/>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 cria d'une voix forte, comme un lion qui rugit. Et quand il cria, les sept tonnerres parlèrent et firent entendre leur voix. </a:t>
            </a:r>
            <a:r>
              <a:rPr lang="fr-FR" sz="2800" b="1" baseline="30000" dirty="0"/>
              <a:t>4</a:t>
            </a:r>
            <a:r>
              <a:rPr lang="fr-FR" sz="2800" b="1" dirty="0"/>
              <a:t> Et quand les sept tonnerres parlèrent, j'allais me mettre à écrire ; alors j’entendis une voix venant du ciel qui disait :  Garde sous le sceau du secret les paroles des sept tonnerres, ne les écris pas ! </a:t>
            </a:r>
          </a:p>
          <a:p>
            <a:pPr marL="0" indent="0" algn="just">
              <a:buNone/>
            </a:pPr>
            <a:endParaRPr lang="fr-FR" sz="2800" b="1" baseline="30000" dirty="0"/>
          </a:p>
          <a:p>
            <a:pPr marL="0" indent="0" algn="just">
              <a:buNone/>
            </a:pPr>
            <a:r>
              <a:rPr lang="fr-FR" sz="2800" b="1" baseline="30000" dirty="0"/>
              <a:t>5</a:t>
            </a:r>
            <a:r>
              <a:rPr lang="fr-FR" sz="2800" b="1" dirty="0"/>
              <a:t> Et l'ange que j'avais vu debout sur la mer et sur la terre leva la main droite vers le ciel,</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just" rtl="1" fontAlgn="base">
              <a:spcBef>
                <a:spcPct val="20000"/>
              </a:spcBef>
              <a:spcAft>
                <a:spcPct val="0"/>
              </a:spcAft>
              <a:defRPr/>
            </a:pPr>
            <a:r>
              <a:rPr lang="ar-SA" sz="4000" b="1" baseline="30000" dirty="0"/>
              <a:t>٣</a:t>
            </a:r>
            <a:r>
              <a:rPr lang="ar-SA" sz="4000" b="1" dirty="0"/>
              <a:t> وَصَرَخَ بِصَوْتٍ عَظِيمٍ كَمَا يُزَمْجِرُ الأَسَدُ. وَبَعْدَ مَا صَرَخَ تَكَلَّمَتِ الرُّعُودُ السَّبْعَةُ بِأَصْوَاتِهَا. </a:t>
            </a:r>
            <a:r>
              <a:rPr lang="ar-SA" sz="4000" b="1" baseline="30000" dirty="0"/>
              <a:t>٤</a:t>
            </a:r>
            <a:r>
              <a:rPr lang="ar-SA" sz="4000" b="1" dirty="0"/>
              <a:t> وَبَعْدَ مَا تَكَلَّمَتِ الرُّعُودُ السَّبْعَةُ بِأَصْوَاتِهَا كُنْتُ مُزْمِعاً أَنْ أَكْتُبَ، فَسَمِعْتُ صَوْتاً مِنَ السَّمَاءِ قَائِلاً لِيَ: «اخْتِمْ عَلَى مَا تَكَلَّمَتْ بِهِ الرُّعُودُ السَّبْعَةُ وَلاَ تَكْتُبْهُ».</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٥</a:t>
            </a:r>
            <a:r>
              <a:rPr lang="ar-SA" sz="4000" b="1" dirty="0"/>
              <a:t> وَالْمَلاَكُ الَّذِي رَأَيْتُهُ وَاقِفاً عَلَى الْبَحْرِ وَعَلَى الأَرْضِ، رَفَعَ يَدَهُ إِلَى السَّمَاءِ،</a:t>
            </a:r>
            <a:endParaRPr lang="fr-FR" sz="4000" b="1" dirty="0"/>
          </a:p>
        </p:txBody>
      </p:sp>
    </p:spTree>
    <p:extLst>
      <p:ext uri="{BB962C8B-B14F-4D97-AF65-F5344CB8AC3E}">
        <p14:creationId xmlns:p14="http://schemas.microsoft.com/office/powerpoint/2010/main" val="994748473"/>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et fit ce serment :  Par celui qui est vivant pour les siècles des siècles, et qui a créé le ciel et tout ce qu'il contient, la terre et tout ce qu'elle contient, la mer et tout ce qu'elle contient, il n'y aura plus de délai ; </a:t>
            </a:r>
            <a:r>
              <a:rPr lang="fr-FR" sz="2800" b="1" baseline="30000" dirty="0"/>
              <a:t>7</a:t>
            </a:r>
            <a:r>
              <a:rPr lang="fr-FR" sz="2800" b="1" dirty="0"/>
              <a:t> mais dans les jours où se fait entendre le septième ange, au moment où il va sonner de la trompette, alors est accompli le mystère de Dieu, selon la bonne nouvelle qu'il a annoncée à ses serviteurs les prophètes.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٦</a:t>
            </a:r>
            <a:r>
              <a:rPr lang="ar-SA" sz="4000" b="1" dirty="0"/>
              <a:t> وَأَقْسَمَ بِالْحَيِّ إِلَى أَبَدِ الآبِدِينَ، الَّذِي خَلَقَ السَّمَاءَ وَمَا فِيهَا وَالأَرْضَ وَمَا فِيهَا وَالْبَحْرَ وَمَا فِيهِ، أَنْ لاَ يَكُونُ زَمَانٌ بَعْدُ، </a:t>
            </a:r>
            <a:r>
              <a:rPr lang="ar-SA" sz="4000" b="1" baseline="30000" dirty="0"/>
              <a:t>٧</a:t>
            </a:r>
            <a:r>
              <a:rPr lang="ar-SA" sz="4000" b="1" dirty="0"/>
              <a:t> بَلْ فِي أَيَّامِ صَوْتِ الْمَلاَكِ السَّابِعِ مَتَى أَزْمَعَ أَنْ يُبَوِّقَ يَتِمُّ أَيْضاً سِرُّ اللهِ، كَمَا بَشَّرَ عَبِيدَهُ الأَنْبِيَاءَ. </a:t>
            </a:r>
            <a:endParaRPr lang="fr-FR" sz="4000" b="1" dirty="0"/>
          </a:p>
        </p:txBody>
      </p:sp>
    </p:spTree>
    <p:extLst>
      <p:ext uri="{BB962C8B-B14F-4D97-AF65-F5344CB8AC3E}">
        <p14:creationId xmlns:p14="http://schemas.microsoft.com/office/powerpoint/2010/main" val="1555132174"/>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Et la voix venant du ciel, que j'avais déjà entendue, me parla de nouveau ; elle me dit : Va prendre le petit livre ouvert dans la main de l'ange qui se tient debout sur la mer et sur la terre. </a:t>
            </a:r>
          </a:p>
          <a:p>
            <a:pPr marL="0" indent="0" algn="just">
              <a:buNone/>
            </a:pPr>
            <a:endParaRPr lang="fr-FR" sz="2800" b="1" baseline="30000" dirty="0"/>
          </a:p>
          <a:p>
            <a:pPr marL="0" indent="0" algn="just">
              <a:buNone/>
            </a:pPr>
            <a:r>
              <a:rPr lang="fr-FR" sz="2800" b="1" baseline="30000" dirty="0"/>
              <a:t>9</a:t>
            </a:r>
            <a:r>
              <a:rPr lang="fr-FR" sz="2800" b="1" dirty="0"/>
              <a:t> Je m'avançai vers l'ange pour lui demander de me donner le petit livre. Il me dit :  Prends, et mange-le ; il remplira tes entrailles d'amertume, mais dans ta bouche il sera doux comme le miel.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4000" b="1" baseline="30000" dirty="0"/>
              <a:t>٨</a:t>
            </a:r>
            <a:r>
              <a:rPr lang="ar-SA" sz="4000" b="1" dirty="0"/>
              <a:t> وَالصَّوْتُ الَّذِي كُنْتُ قَدْ سَمِعْتُهُ مِنَ السَّمَاءِ كَلَّمَنِي أَيْضاً وَقَالَ: «اذْهَبْ خُذِ السِّفْرَ الصَّغِيرَ الْمَفْتُوحَ فِي يَدِ الْمَلاَكِ الْوَاقِفِ عَلَى الْبَحْرِ وَعَلَى الأَرْضِ».</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٩</a:t>
            </a:r>
            <a:r>
              <a:rPr lang="ar-SA" sz="4000" b="1" dirty="0"/>
              <a:t> فَذَهَبْتُ إِلَى الْمَلاَكِ قَائِلاً لَهُ: «أَعْطِنِي السِّفْرَ الصَّغِيرَ». فَقَالَ لِي: «خُذْهُ وَكُلْهُ، فَسَيَجْعَلُ جَوْفَكَ مُرّاً، </a:t>
            </a:r>
            <a:endParaRPr lang="fr-FR" sz="4000" b="1" dirty="0"/>
          </a:p>
        </p:txBody>
      </p:sp>
    </p:spTree>
    <p:extLst>
      <p:ext uri="{BB962C8B-B14F-4D97-AF65-F5344CB8AC3E}">
        <p14:creationId xmlns:p14="http://schemas.microsoft.com/office/powerpoint/2010/main" val="1872097432"/>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Je reçus le petit livre de la main de l'ange, et je le mangeai. Dans ma bouche il était doux comme le miel, mais, quand je l'eus avalé, il remplit mes entrailles d'amertume. </a:t>
            </a:r>
          </a:p>
          <a:p>
            <a:pPr marL="0" indent="0" algn="just">
              <a:buNone/>
            </a:pPr>
            <a:endParaRPr lang="fr-FR" sz="2800" b="1" baseline="30000" dirty="0"/>
          </a:p>
          <a:p>
            <a:pPr marL="0" indent="0" algn="just">
              <a:buNone/>
            </a:pPr>
            <a:r>
              <a:rPr lang="fr-FR" sz="2800" b="1" baseline="30000" dirty="0"/>
              <a:t>11</a:t>
            </a:r>
            <a:r>
              <a:rPr lang="fr-FR" sz="2800" b="1" dirty="0"/>
              <a:t> Alors on me dit : Il faut que tu reprennes ta mission de prophète ; tu parleras sur un grand nombre de peuples, de nations, de langues et de rois.</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١٠</a:t>
            </a:r>
            <a:r>
              <a:rPr lang="ar-SA" sz="4000" b="1" dirty="0"/>
              <a:t> فَأَخَذْتُ السِّفْرَ الصَّغِيرَ مِنْ يَدِ الْمَلاَكِ وَأَكَلْتُهُ، فَكَانَ فِي فَمِي حُلْواً كَالْعَسَلِ. وَبَعْدَ مَا أَكَلْتُهُ صَارَ جَوْفِي مُرّاً.</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١١</a:t>
            </a:r>
            <a:r>
              <a:rPr lang="ar-SA" sz="4000" b="1" dirty="0"/>
              <a:t> فَقَالَ لِي: «يَجِبُ أَنَّكَ تَتَنَبَّأُ أَيْضاً عَلَى شُعُوبٍ وَأُمَمٍ وَأَلْسِنَةٍ وَمُلُوكٍ كَثِيرِينَ».</a:t>
            </a:r>
            <a:endParaRPr lang="fr-FR" sz="4000" b="1" dirty="0"/>
          </a:p>
        </p:txBody>
      </p:sp>
    </p:spTree>
    <p:extLst>
      <p:ext uri="{BB962C8B-B14F-4D97-AF65-F5344CB8AC3E}">
        <p14:creationId xmlns:p14="http://schemas.microsoft.com/office/powerpoint/2010/main" val="285668536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11</a:t>
            </a:r>
          </a:p>
          <a:p>
            <a:pPr marL="0" indent="0" algn="ctr">
              <a:buNone/>
            </a:pPr>
            <a:endParaRPr lang="fr-FR" sz="2800" b="1" i="1" dirty="0">
              <a:solidFill>
                <a:srgbClr val="C00000"/>
              </a:solidFill>
            </a:endParaRPr>
          </a:p>
          <a:p>
            <a:pPr marL="0" indent="0" algn="ctr">
              <a:buNone/>
            </a:pPr>
            <a:r>
              <a:rPr lang="fr-FR" sz="2800" b="1" i="1" dirty="0">
                <a:solidFill>
                  <a:srgbClr val="C00000"/>
                </a:solidFill>
              </a:rPr>
              <a:t>Les deux témoins </a:t>
            </a:r>
          </a:p>
          <a:p>
            <a:pPr marL="0" indent="0" algn="just">
              <a:buNone/>
            </a:pPr>
            <a:r>
              <a:rPr lang="fr-FR" sz="2800" b="1" baseline="30000" dirty="0"/>
              <a:t>1</a:t>
            </a:r>
            <a:r>
              <a:rPr lang="fr-FR" sz="2800" b="1" dirty="0"/>
              <a:t> Puis on me donna un roseau, une sorte de baguette, avec cette parole : Lève-toi, et mesure le temple de Dieu, l'autel, et les adorateurs qui sont là. </a:t>
            </a:r>
            <a:r>
              <a:rPr lang="fr-FR" sz="2800" b="1" baseline="30000" dirty="0"/>
              <a:t>2</a:t>
            </a:r>
            <a:r>
              <a:rPr lang="fr-FR" sz="2800" b="1" dirty="0"/>
              <a:t> Mais la cour à l'extérieur du Temple, laisse-la de côté, et ne la mesure pas, car elle est donnée aux nations païennes, et elles fouleront aux pieds la ville sainte pendant quarante-deux mois.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500" b="1" i="1" dirty="0">
                <a:solidFill>
                  <a:srgbClr val="C00000"/>
                </a:solidFill>
              </a:rPr>
              <a:t>الإصحاح الحادي عشر</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rtl="1" fontAlgn="base">
              <a:spcBef>
                <a:spcPct val="20000"/>
              </a:spcBef>
              <a:spcAft>
                <a:spcPct val="0"/>
              </a:spcAft>
              <a:defRPr/>
            </a:pPr>
            <a:r>
              <a:rPr lang="ar-AE" sz="4000" b="1" i="1" dirty="0">
                <a:solidFill>
                  <a:srgbClr val="C00000"/>
                </a:solidFill>
              </a:rPr>
              <a:t>الشاهدان</a:t>
            </a:r>
            <a:endParaRPr lang="fr-FR" sz="4000" b="1" i="1" baseline="30000" dirty="0">
              <a:solidFill>
                <a:srgbClr val="C00000"/>
              </a:solidFill>
            </a:endParaRPr>
          </a:p>
          <a:p>
            <a:pPr algn="just" rtl="1" fontAlgn="base">
              <a:spcBef>
                <a:spcPct val="20000"/>
              </a:spcBef>
              <a:spcAft>
                <a:spcPct val="0"/>
              </a:spcAft>
              <a:defRPr/>
            </a:pPr>
            <a:r>
              <a:rPr lang="ar-SA" sz="4000" b="1" baseline="30000" dirty="0"/>
              <a:t>١</a:t>
            </a:r>
            <a:r>
              <a:rPr lang="ar-SA" sz="4000" b="1" dirty="0"/>
              <a:t> ثُمَّ أُعْطِيتُ قَصَبَةً شِبْهَ عَصاً، وَوَقَفَ الْمَلاَكُ قَائِلاً لِي: «قُمْ وَقِسْ هَيْكَلَ اللهِ وَالْمَذْبَحَ وَالسَّاجِدِينَ فِيهِ. </a:t>
            </a:r>
            <a:r>
              <a:rPr lang="ar-SA" sz="4000" b="1" baseline="30000" dirty="0"/>
              <a:t>٢</a:t>
            </a:r>
            <a:r>
              <a:rPr lang="ar-SA" sz="4000" b="1" dirty="0"/>
              <a:t> وَأَمَّا الدَّارُ الَّتِي هِيَ خَارِجَ الْهَيْكَلِ فَاطْرَحْهَا خَارِجاً وَلاَ تَقِسْهَا، لأَنَّهَا قَدْ أُعْطِيَتْ لِلأُمَمِ، وَسَيَدُوسُونَ الْمَدِينَةَ الْمُقَدَّسَةَ اثْنَيْنِ وَأَرْبَعِينَ شَهْراً.</a:t>
            </a:r>
            <a:endParaRPr lang="fr-FR" sz="4000" b="1" dirty="0"/>
          </a:p>
        </p:txBody>
      </p:sp>
    </p:spTree>
    <p:extLst>
      <p:ext uri="{BB962C8B-B14F-4D97-AF65-F5344CB8AC3E}">
        <p14:creationId xmlns:p14="http://schemas.microsoft.com/office/powerpoint/2010/main" val="1859953730"/>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Et je donnerai à mes deux témoins de porter le message prophétique pendant mille deux cent soixante jours, habillés de vêtements de deuil. </a:t>
            </a:r>
            <a:r>
              <a:rPr lang="fr-FR" sz="2800" b="1" baseline="30000" dirty="0"/>
              <a:t>4</a:t>
            </a:r>
            <a:r>
              <a:rPr lang="fr-FR" sz="2800" b="1" dirty="0"/>
              <a:t> Ce sont eux les deux oliviers, les deux chandeliers, qui se tiennent debout devant le Seigneur de la terre. </a:t>
            </a:r>
            <a:r>
              <a:rPr lang="fr-FR" sz="2800" b="1" baseline="30000" dirty="0"/>
              <a:t>5</a:t>
            </a:r>
            <a:r>
              <a:rPr lang="fr-FR" sz="2800" b="1" dirty="0"/>
              <a:t> Si l'on veut leur faire du mal, un feu jaillit de leur bouche et dévore leurs ennemis ; oui, ceux qui voudront leur faire du mal, c'est ainsi qu'ils doivent mourir.</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4000" b="1" dirty="0"/>
              <a:t> </a:t>
            </a:r>
            <a:r>
              <a:rPr lang="ar-SA" sz="4000" b="1" baseline="30000" dirty="0"/>
              <a:t>٣</a:t>
            </a:r>
            <a:r>
              <a:rPr lang="ar-SA" sz="4000" b="1" dirty="0"/>
              <a:t> وَسَأُعْطِي لِشَاهِدَيَّ فَيَتَنَبَّآنِ أَلْفاً وَمِئَتَيْنِ وَسِتِّينَ يَوْماً، لاَبِسَيْنِ مُسُوحاً». </a:t>
            </a:r>
            <a:r>
              <a:rPr lang="ar-SA" sz="4000" b="1" baseline="30000" dirty="0"/>
              <a:t>٤</a:t>
            </a:r>
            <a:r>
              <a:rPr lang="ar-SA" sz="4000" b="1" dirty="0"/>
              <a:t> هَذَانِ هُمَا الزَّيْتُونَتَانِ وَالْمَنَارَتَانِ الْقَائِمَتَانِ أَمَامِ رَبِّ الأَرْضِ. </a:t>
            </a:r>
            <a:r>
              <a:rPr lang="ar-SA" sz="4000" b="1" baseline="30000" dirty="0"/>
              <a:t>٥</a:t>
            </a:r>
            <a:r>
              <a:rPr lang="ar-SA" sz="4000" b="1" dirty="0"/>
              <a:t> وَإِنْ كَانَ أَحَدٌ يُرِيدُ أَنْ يُؤْذِيَهُمَا، تَخْرُجُ نَارٌ مِنْ فَمِهِمَا وَتَأْكُلُ أَعْدَاءَهُمَا. وَإِنْ كَانَ أَحَدٌ يُرِيدُ أَنْ يُؤْذِيَهُمَا فَهَكَذَا لاَ بُدَّ أَنَّهُ يُقْتَلُ.</a:t>
            </a:r>
            <a:endParaRPr lang="fr-FR" sz="4000" b="1" dirty="0"/>
          </a:p>
        </p:txBody>
      </p:sp>
    </p:spTree>
    <p:extLst>
      <p:ext uri="{BB962C8B-B14F-4D97-AF65-F5344CB8AC3E}">
        <p14:creationId xmlns:p14="http://schemas.microsoft.com/office/powerpoint/2010/main" val="787457511"/>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Ces deux témoins ont le pouvoir de fermer le ciel, pour qu'il ne pleuve pas pendant le temps fixé par leur prophétie. Ils ont aussi le pouvoir de changer l'eau en sang et de frapper la terre de toute sorte de plaies, chaque fois qu'ils voudront. </a:t>
            </a:r>
            <a:r>
              <a:rPr lang="fr-FR" sz="2800" b="1" baseline="30000" dirty="0"/>
              <a:t>7</a:t>
            </a:r>
            <a:r>
              <a:rPr lang="fr-FR" sz="2800" b="1" dirty="0"/>
              <a:t> Mais, quand ils auront achevé de rendre leur témoignage, la Bête qui sort de l'abîme leur fera la guerre, les vaincra et les fera mourir.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4000" b="1" baseline="30000" dirty="0"/>
              <a:t>٦</a:t>
            </a:r>
            <a:r>
              <a:rPr lang="ar-SA" sz="4000" b="1" dirty="0"/>
              <a:t> هَذَانِ لَهُمَا السُّلْطَانُ أَنْ يُغْلِقَا السَّمَاءَ حَتَّى لاَ تُمْطِرَ مَطَراً فِي أَيَّامِ نُبُوَّتِهِمَا، وَلَهُمَا سُلْطَانٌ عَلَى الْمِيَاهِ أَنْ يُحَوِّلاَهَا إِلَى دَمٍ، وَأَنْ يَضْرِبَا الأَرْضَ بِكُلِّ ضَرْبَةٍ كُلَّمَا أَرَادَا. </a:t>
            </a:r>
            <a:r>
              <a:rPr lang="ar-SA" sz="4000" b="1" baseline="30000" dirty="0"/>
              <a:t>٧</a:t>
            </a:r>
            <a:r>
              <a:rPr lang="ar-SA" sz="4000" b="1" dirty="0"/>
              <a:t> وَمَتَى تَمَّمَا شَهَادَتَهُمَا فَالْوَحْشُ الصَّاعِدُ مِنَ الْهَاوِيَةِ سَيَصْنَعُ مَعَهُمَا حَرْباً وَيَغْلِبُهُمَا وَيَقْتُلُهُمَا. </a:t>
            </a:r>
            <a:endParaRPr lang="fr-FR" sz="4000" b="1" dirty="0"/>
          </a:p>
        </p:txBody>
      </p:sp>
    </p:spTree>
    <p:extLst>
      <p:ext uri="{BB962C8B-B14F-4D97-AF65-F5344CB8AC3E}">
        <p14:creationId xmlns:p14="http://schemas.microsoft.com/office/powerpoint/2010/main" val="6247810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err="1"/>
              <a:t>Éloah</a:t>
            </a:r>
            <a:r>
              <a:rPr lang="fr-FR" sz="2800" b="1" dirty="0"/>
              <a:t> vient de </a:t>
            </a:r>
            <a:r>
              <a:rPr lang="fr-FR" sz="2800" b="1" dirty="0" err="1"/>
              <a:t>Témân</a:t>
            </a:r>
            <a:r>
              <a:rPr lang="fr-FR" sz="2800" b="1" dirty="0"/>
              <a:t> et le Saint du mont </a:t>
            </a:r>
            <a:r>
              <a:rPr lang="fr-FR" sz="2800" b="1" dirty="0" err="1"/>
              <a:t>Parân</a:t>
            </a:r>
            <a:r>
              <a:rPr lang="fr-FR" sz="2800" b="1" dirty="0"/>
              <a:t>. Sa majesté voile les cieux, la terre est pleine de sa gloire. Son éclat est pareil au jour, des rayons jaillissent de ses mains, c'est là que se cache sa force. Devant lui s'avance la peste, la fièvre marche sur ses pas. Il se dresse et fait trembler la terre, il regarde et fait frémir les nations. Alors les monts éternels se disloquent, les collines antiques s'effondrent, ses routes de toujours. J'ai vu les tentes de </a:t>
            </a:r>
            <a:r>
              <a:rPr lang="fr-FR" sz="2800" b="1" dirty="0" err="1"/>
              <a:t>Kusnan</a:t>
            </a:r>
            <a:r>
              <a:rPr lang="fr-FR" sz="2800" b="1" dirty="0"/>
              <a:t> frappées d'épouvante, les pavillons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lnSpcReduction="10000"/>
          </a:bodyPr>
          <a:lstStyle/>
          <a:p>
            <a:pPr lvl="0" algn="just" rtl="1">
              <a:defRPr/>
            </a:pPr>
            <a:r>
              <a:rPr lang="ar-SA" sz="3600" b="1" dirty="0" err="1"/>
              <a:t>ٱللهُ</a:t>
            </a:r>
            <a:r>
              <a:rPr lang="ar-SA" sz="3600" b="1" dirty="0"/>
              <a:t> جَاءَ مِنْ </a:t>
            </a:r>
            <a:r>
              <a:rPr lang="ar-SA" sz="3600" b="1" dirty="0" err="1"/>
              <a:t>تِيمَانَ</a:t>
            </a:r>
            <a:r>
              <a:rPr lang="ar-SA" sz="3600" b="1" dirty="0"/>
              <a:t>، </a:t>
            </a:r>
            <a:r>
              <a:rPr lang="ar-SA" sz="3600" b="1" dirty="0" err="1"/>
              <a:t>وَٱلْقُدُّوسُ</a:t>
            </a:r>
            <a:r>
              <a:rPr lang="ar-SA" sz="3600" b="1" dirty="0"/>
              <a:t> مِنْ جَبَلِ فَارَانَ. سِلَاهْ. جَلَالُهُ غَطَّى </a:t>
            </a:r>
            <a:r>
              <a:rPr lang="ar-SA" sz="3600" b="1" dirty="0" err="1"/>
              <a:t>ٱلسَّمَاوَاتِ</a:t>
            </a:r>
            <a:r>
              <a:rPr lang="ar-SA" sz="3600" b="1" dirty="0"/>
              <a:t>، </a:t>
            </a:r>
            <a:r>
              <a:rPr lang="ar-SA" sz="3600" b="1" dirty="0" err="1"/>
              <a:t>وَٱلْأَرْضُ</a:t>
            </a:r>
            <a:r>
              <a:rPr lang="ar-SA" sz="3600" b="1" dirty="0"/>
              <a:t> </a:t>
            </a:r>
            <a:r>
              <a:rPr lang="ar-SA" sz="3600" b="1" dirty="0" err="1"/>
              <a:t>ٱمْتَلَأَتْ</a:t>
            </a:r>
            <a:r>
              <a:rPr lang="ar-SA" sz="3600" b="1" dirty="0"/>
              <a:t> مِنْ تَسْبِيحِهِ. وَكَانَ لَمَعَانٌ </a:t>
            </a:r>
            <a:r>
              <a:rPr lang="ar-SA" sz="3600" b="1" dirty="0" err="1"/>
              <a:t>كَٱلنُّورِ</a:t>
            </a:r>
            <a:r>
              <a:rPr lang="ar-SA" sz="3600" b="1" dirty="0"/>
              <a:t>. لَهُ مِنْ يَدِهِ شُعَاعٌ، وَهُنَاكَ </a:t>
            </a:r>
            <a:r>
              <a:rPr lang="ar-SA" sz="3600" b="1" dirty="0" err="1"/>
              <a:t>ٱسْتِتَارُ</a:t>
            </a:r>
            <a:r>
              <a:rPr lang="ar-SA" sz="3600" b="1" dirty="0"/>
              <a:t> قُدْرَتِهِ. قُدَّامَهُ ذَهَبَ </a:t>
            </a:r>
            <a:r>
              <a:rPr lang="ar-SA" sz="3600" b="1" dirty="0" err="1"/>
              <a:t>ٱلْوَبَأُ</a:t>
            </a:r>
            <a:r>
              <a:rPr lang="ar-SA" sz="3600" b="1" dirty="0"/>
              <a:t>، وَعِنْدَ رِجْلَيْهِ خَرَجَتِ </a:t>
            </a:r>
            <a:r>
              <a:rPr lang="ar-SA" sz="3600" b="1" dirty="0" err="1"/>
              <a:t>ٱلْحُمَّى</a:t>
            </a:r>
            <a:r>
              <a:rPr lang="ar-SA" sz="3600" b="1" dirty="0"/>
              <a:t>. وَقَفَ وَقَاسَ </a:t>
            </a:r>
            <a:r>
              <a:rPr lang="ar-SA" sz="3600" b="1" dirty="0" err="1"/>
              <a:t>ٱلْأَرْضَ</a:t>
            </a:r>
            <a:r>
              <a:rPr lang="ar-SA" sz="3600" b="1" dirty="0"/>
              <a:t>. نَظَرَ فَرَجَفَ </a:t>
            </a:r>
            <a:r>
              <a:rPr lang="ar-SA" sz="3600" b="1" dirty="0" err="1"/>
              <a:t>ٱلْأُمَمُ</a:t>
            </a:r>
            <a:r>
              <a:rPr lang="ar-SA" sz="3600" b="1" dirty="0"/>
              <a:t> وَدُكَّتِ </a:t>
            </a:r>
            <a:r>
              <a:rPr lang="ar-SA" sz="3600" b="1" dirty="0" err="1"/>
              <a:t>ٱلْجِبَالُ</a:t>
            </a:r>
            <a:r>
              <a:rPr lang="ar-SA" sz="3600" b="1" dirty="0"/>
              <a:t> </a:t>
            </a:r>
            <a:r>
              <a:rPr lang="ar-SA" sz="3600" b="1" dirty="0" err="1"/>
              <a:t>ٱلدَّهْرِيَّةُ</a:t>
            </a:r>
            <a:r>
              <a:rPr lang="ar-SA" sz="3600" b="1" dirty="0"/>
              <a:t> وَخَسَفَتْ آكَامُ </a:t>
            </a:r>
            <a:r>
              <a:rPr lang="ar-SA" sz="3600" b="1" dirty="0" err="1"/>
              <a:t>ٱلْقِدَمِ</a:t>
            </a:r>
            <a:r>
              <a:rPr lang="ar-SA" sz="3600" b="1" dirty="0"/>
              <a:t>. مَسَالِكُ </a:t>
            </a:r>
            <a:r>
              <a:rPr lang="ar-SA" sz="3600" b="1" dirty="0" err="1"/>
              <a:t>ٱلْأَزَلِ</a:t>
            </a:r>
            <a:r>
              <a:rPr lang="ar-SA" sz="3600" b="1" dirty="0"/>
              <a:t> لَهُ. رَأَيْتُ خِيَامَ كُوشَانَ تَحْتَ بَلِيَّةٍ.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79293353"/>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Leurs cadavres resteront sur la place de la grande ville, à laquelle on donne les noms symboliques de Sodome et d'Égypte ; c'est bien là que leur Seigneur a été crucifié. </a:t>
            </a:r>
            <a:r>
              <a:rPr lang="fr-FR" sz="2800" b="1" baseline="30000" dirty="0"/>
              <a:t>9</a:t>
            </a:r>
            <a:r>
              <a:rPr lang="fr-FR" sz="2800" b="1" dirty="0"/>
              <a:t> Des hommes de tous peuples, races, langues et nations viendront voir leurs cadavres pendant trois jours et demi, sans qu'il soit permis de les mettre au tombeau. </a:t>
            </a:r>
            <a:r>
              <a:rPr lang="fr-FR" sz="2800" b="1" baseline="30000" dirty="0"/>
              <a:t>10</a:t>
            </a:r>
            <a:r>
              <a:rPr lang="fr-FR" sz="2800" b="1" dirty="0"/>
              <a:t> Les habitants de la terre en seront heureux, ils s'en réjouiront, ils échangeront des présents, parce que ces deux prophètes auront tourmenté les</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4000" b="1" baseline="30000" dirty="0"/>
              <a:t>٨</a:t>
            </a:r>
            <a:r>
              <a:rPr lang="ar-SA" sz="4000" b="1" dirty="0"/>
              <a:t> وَتَكُونُ جُثَّتَاهُمَا عَلَى شَارِعِ الْمَدِينَةِ الْعَظِيمَةِ الَّتِي تُدْعَى رُوحِيّاً سَدُومَ وَمِصْرَ، حَيْثُ صُلِبَ رَبُّنَا أَيْضاً. </a:t>
            </a:r>
            <a:r>
              <a:rPr lang="ar-SA" sz="4000" b="1" baseline="30000" dirty="0"/>
              <a:t>٩</a:t>
            </a:r>
            <a:r>
              <a:rPr lang="ar-SA" sz="4000" b="1" dirty="0"/>
              <a:t> وَيَنْظُرُ أُنَاسٌ مِنَ الشُّعُوبِ وَالْقَبَائِلِ وَالأَلْسِنَةِ وَالأُمَمِ جُثَّتَيْهِمَا ثَلاَثَةَ أَيَّامٍ وَنِصْفاً، وَلاَ يَدَعُونَ جُثَّتَيْهِمَا تُوضَعَانِ فِي قُبُورٍ. </a:t>
            </a:r>
            <a:r>
              <a:rPr lang="ar-SA" sz="4000" b="1" baseline="30000" dirty="0"/>
              <a:t>١٠</a:t>
            </a:r>
            <a:r>
              <a:rPr lang="ar-SA" sz="4000" b="1" dirty="0"/>
              <a:t> وَيَشْمَتُ بِهِمَا السَّاكِنُونَ عَلَى الأَرْضِ وَيَتَهَلَّلُونَ، وَيُرْسِلُونَ هَدَايَا بَعْضُهُمْ لِبَعْضٍ لأَنَّ هَذَيْنِ النَّبِيَّيْنِ كَانَا قَدْ عَذَّبَا</a:t>
            </a:r>
            <a:endParaRPr lang="fr-FR" sz="4000" b="1" dirty="0"/>
          </a:p>
        </p:txBody>
      </p:sp>
    </p:spTree>
    <p:extLst>
      <p:ext uri="{BB962C8B-B14F-4D97-AF65-F5344CB8AC3E}">
        <p14:creationId xmlns:p14="http://schemas.microsoft.com/office/powerpoint/2010/main" val="3235810145"/>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 habitants de la terre. </a:t>
            </a:r>
          </a:p>
          <a:p>
            <a:pPr marL="0" indent="0" algn="just">
              <a:buNone/>
            </a:pPr>
            <a:endParaRPr lang="fr-FR" sz="2800" b="1" baseline="30000" dirty="0"/>
          </a:p>
          <a:p>
            <a:pPr marL="0" indent="0" algn="just">
              <a:buNone/>
            </a:pPr>
            <a:r>
              <a:rPr lang="fr-FR" sz="2800" b="1" baseline="30000" dirty="0"/>
              <a:t>11</a:t>
            </a:r>
            <a:r>
              <a:rPr lang="fr-FR" sz="2800" b="1" dirty="0"/>
              <a:t> Mais, après ces trois jours et demi, l'Esprit de vie, qui vient de Dieu, est entré en eux et ils se sont dressés sur leurs pieds. Alors une grande crainte est tombée sur ceux qui les regardaient, </a:t>
            </a:r>
            <a:r>
              <a:rPr lang="fr-FR" sz="2800" b="1" baseline="30000" dirty="0"/>
              <a:t>12</a:t>
            </a:r>
            <a:r>
              <a:rPr lang="fr-FR" sz="2800" b="1" dirty="0"/>
              <a:t> et les deux témoins ont entendu une voix puissante, venant du ciel, qui leur disait : Montez jusqu'ici ! Ils sont montés au ciel dans la nuée, et leurs ennemis les regardaient.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4000" b="1" dirty="0"/>
              <a:t>السَّاكِنِينَ عَلَى الأَرْضِ.</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baseline="30000" dirty="0"/>
              <a:t>١١</a:t>
            </a:r>
            <a:r>
              <a:rPr lang="ar-SA" sz="4000" b="1" dirty="0"/>
              <a:t> ثُمَّ بَعْدَ الثَّلاَثَةِ الأَيَّامِ وَالنِّصْفِ دَخَلَ فِيهِمَا رُوحُ حَيَاةٍ مِنَ اللهِ، فَوَقَفَا عَلَى أَرْجُلِهِمَا. وَوَقَعَ خَوْفٌ عَظِيمٌ عَلَى الَّذِينَ كَانُوا يَنْظُرُونَهُمَا. </a:t>
            </a:r>
            <a:r>
              <a:rPr lang="ar-SA" sz="4000" b="1" baseline="30000" dirty="0"/>
              <a:t>١٢</a:t>
            </a:r>
            <a:r>
              <a:rPr lang="ar-SA" sz="4000" b="1" dirty="0"/>
              <a:t> وَسَمِعُوا صَوْتاً عَظِيماً مِنَ السَّمَاءِ قَائِلاً لَهُمَا: «اصْعَدَا إِلَى هَهُنَا». فَصَعِدَا إِلَى السَّمَاءِ فِي السَّحَابَةِ، وَنَظَرَهُمَا أَعْدَاؤُهُمَا. </a:t>
            </a:r>
            <a:endParaRPr lang="fr-FR" sz="4000" b="1" dirty="0"/>
          </a:p>
        </p:txBody>
      </p:sp>
    </p:spTree>
    <p:extLst>
      <p:ext uri="{BB962C8B-B14F-4D97-AF65-F5344CB8AC3E}">
        <p14:creationId xmlns:p14="http://schemas.microsoft.com/office/powerpoint/2010/main" val="130589003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Et à cette heure-là, il y eut un grand tremblement de terre, et un dixième de la ville tomba, et dans le tremblement de terre furent tuées sept mille personnes. Les survivants furent pris de peur et rendirent gloire au Dieu du ciel.</a:t>
            </a:r>
          </a:p>
          <a:p>
            <a:pPr marL="0" indent="0" algn="just">
              <a:buNone/>
            </a:pPr>
            <a:endParaRPr lang="fr-FR" sz="2800" b="1" dirty="0"/>
          </a:p>
          <a:p>
            <a:pPr marL="0" indent="0" algn="just">
              <a:buNone/>
            </a:pPr>
            <a:r>
              <a:rPr lang="fr-FR" sz="2800" b="1" dirty="0"/>
              <a:t> </a:t>
            </a:r>
            <a:r>
              <a:rPr lang="fr-FR" sz="2800" b="1" baseline="30000" dirty="0"/>
              <a:t>14</a:t>
            </a:r>
            <a:r>
              <a:rPr lang="fr-FR" sz="2800" b="1" dirty="0"/>
              <a:t> Le deuxième Malheur est passé ; voici que le troisième Malheur vient sans tarder.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١٣</a:t>
            </a:r>
            <a:r>
              <a:rPr lang="ar-SA" sz="3600" b="1" dirty="0"/>
              <a:t> وَفِي تِلْكَ السَّاعَةِ حَدَثَتْ زَلْزَلَةٌ عَظِيمَةٌ، فَسَقَطَ عُشْرُ الْمَدِينَةِ، وَقُتِلَ بِالزَّلْزَلَةِ أَسْمَاءٌ مِنَ النَّاسِ: سَبْعَةُ آلاَفٍ. وَصَارَ الْبَاقُونَ فِي رُعْبَةٍ، وَأَعْطُوا مَجْداً لِإِلَهِ السَّمَاءِ.</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١٤</a:t>
            </a:r>
            <a:r>
              <a:rPr lang="ar-SA" sz="3600" b="1" dirty="0"/>
              <a:t> الْوَيْلُ الثَّانِي مَضَى </a:t>
            </a:r>
            <a:r>
              <a:rPr lang="ar-SA" sz="3600" b="1" dirty="0" err="1"/>
              <a:t>وَهُوَذَا</a:t>
            </a:r>
            <a:r>
              <a:rPr lang="ar-SA" sz="3600" b="1" dirty="0"/>
              <a:t> الْوَيْلُ الثَّالِثُ يَأْتِي سَرِيعاً.</a:t>
            </a:r>
            <a:endParaRPr lang="fr-FR" sz="3600" b="1" dirty="0"/>
          </a:p>
        </p:txBody>
      </p:sp>
    </p:spTree>
    <p:extLst>
      <p:ext uri="{BB962C8B-B14F-4D97-AF65-F5344CB8AC3E}">
        <p14:creationId xmlns:p14="http://schemas.microsoft.com/office/powerpoint/2010/main" val="400003432"/>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La septième trompette </a:t>
            </a:r>
          </a:p>
          <a:p>
            <a:pPr marL="0" indent="0" algn="ctr">
              <a:buNone/>
            </a:pPr>
            <a:endParaRPr lang="fr-FR" sz="2800" b="1" i="1" dirty="0">
              <a:solidFill>
                <a:srgbClr val="C00000"/>
              </a:solidFill>
            </a:endParaRPr>
          </a:p>
          <a:p>
            <a:pPr marL="0" indent="0" algn="just">
              <a:buNone/>
            </a:pPr>
            <a:r>
              <a:rPr lang="fr-FR" sz="2800" b="1" baseline="30000" dirty="0"/>
              <a:t>15</a:t>
            </a:r>
            <a:r>
              <a:rPr lang="fr-FR" sz="2800" b="1" dirty="0"/>
              <a:t> Le septième ange sonna de la trompette, et il y eut dans le ciel des voix fortes qui disaient : Voici le règne sur le monde de notre Seigneur et de son Christ, et il régnera pour les siècles des siècles. </a:t>
            </a:r>
          </a:p>
          <a:p>
            <a:pPr marL="0" indent="0" algn="just">
              <a:buNone/>
            </a:pPr>
            <a:endParaRPr lang="fr-FR" sz="2800" b="1" baseline="30000" dirty="0"/>
          </a:p>
          <a:p>
            <a:pPr marL="0" indent="0" algn="just">
              <a:buNone/>
            </a:pPr>
            <a:r>
              <a:rPr lang="fr-FR" sz="2800" b="1" baseline="30000" dirty="0"/>
              <a:t>16</a:t>
            </a:r>
            <a:r>
              <a:rPr lang="fr-FR" sz="2800" b="1" dirty="0"/>
              <a:t> Et les vingt-quatre Anciens qui siègent sur leurs trônes devant Dieu se prosternèrent, la face contre terre, et adorèrent Dieu en disant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a:r>
              <a:rPr lang="ar-AE" sz="4000" b="1" i="1" dirty="0">
                <a:solidFill>
                  <a:srgbClr val="C00000"/>
                </a:solidFill>
              </a:rPr>
              <a:t>البوق السابع</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١٥</a:t>
            </a:r>
            <a:r>
              <a:rPr lang="ar-SA" sz="4000" b="1" dirty="0"/>
              <a:t> ثُمَّ بَوَّقَ الْمَلاَكُ السَّابِعُ، فَحَدَثَتْ أَصْوَاتٌ عَظِيمَةٌ فِي السَّمَاءِ قَائِلَةً: «قَدْ صَارَتْ مَمَالِكُ الْعَالَمِ لِرَبِّنَا وَمَسِيحِهِ، فَسَيَمْلِكُ إِلَى أَبَدِ الآبِدِينَ».</a:t>
            </a:r>
            <a:endParaRPr lang="fr-FR" sz="4000" b="1" dirty="0"/>
          </a:p>
          <a:p>
            <a:pPr algn="just" rtl="1" fontAlgn="base">
              <a:spcBef>
                <a:spcPct val="20000"/>
              </a:spcBef>
              <a:spcAft>
                <a:spcPct val="0"/>
              </a:spcAft>
              <a:defRPr/>
            </a:pPr>
            <a:endParaRPr lang="fr-FR" sz="4000" b="1" dirty="0"/>
          </a:p>
          <a:p>
            <a:pPr algn="just" rtl="1" fontAlgn="base">
              <a:spcBef>
                <a:spcPct val="20000"/>
              </a:spcBef>
              <a:spcAft>
                <a:spcPct val="0"/>
              </a:spcAft>
              <a:defRPr/>
            </a:pPr>
            <a:r>
              <a:rPr lang="ar-SA" sz="4000" b="1" dirty="0"/>
              <a:t> </a:t>
            </a:r>
            <a:r>
              <a:rPr lang="ar-SA" sz="4000" b="1" baseline="30000" dirty="0"/>
              <a:t>١٦</a:t>
            </a:r>
            <a:r>
              <a:rPr lang="ar-SA" sz="4000" b="1" dirty="0"/>
              <a:t> وَالأَرْبَعَةُ وَالْعِشْرُونَ شَيْخاً الْجَالِسُونَ أَمَامَ اللهِ عَلَى عُرُوشِهِمْ خَرُّوا عَلَى وُجُوهِهِمْ وَسَجَدُوا لِلَّهِ </a:t>
            </a:r>
            <a:endParaRPr lang="fr-FR" sz="4000" b="1" dirty="0"/>
          </a:p>
        </p:txBody>
      </p:sp>
    </p:spTree>
    <p:extLst>
      <p:ext uri="{BB962C8B-B14F-4D97-AF65-F5344CB8AC3E}">
        <p14:creationId xmlns:p14="http://schemas.microsoft.com/office/powerpoint/2010/main" val="234324717"/>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A toi, nous rendons grâce, Seigneur, Dieu de l'univers, toi qui es, toi qui étais ! Tu as saisi ta grande puissance et pris possession de ton règne. </a:t>
            </a:r>
            <a:r>
              <a:rPr lang="fr-FR" sz="2800" b="1" baseline="30000" dirty="0"/>
              <a:t>18</a:t>
            </a:r>
            <a:r>
              <a:rPr lang="fr-FR" sz="2800" b="1" dirty="0"/>
              <a:t> Les peuples s'étaient mis en colère, alors, ta colère est venue et le temps du jugement pour les morts, le temps de récompenser tes serviteurs, les prophètes, les saints, ceux qui craignent ton nom, les petits et les grands, le temps de détruire ceux qui détruisent la terre.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قَائِلِينَ: «نَشْكُرُكَ أَيُّهَا الرَّبُّ الْإِلَهُ الْقَادِرُ عَلَى كُلِّ شَيْءٍ، الْكَائِنُ وَالَّذِي كَانَ وَالَّذِي يَأْتِي، لأَنَّكَ أَخَذْتَ قُدْرَتَكَ الْعَظِيمَةَ وَمَلَكْتَ. </a:t>
            </a:r>
            <a:r>
              <a:rPr lang="ar-SA" sz="3600" b="1" baseline="30000" dirty="0"/>
              <a:t>١٨</a:t>
            </a:r>
            <a:r>
              <a:rPr lang="ar-SA" sz="3600" b="1" dirty="0"/>
              <a:t> وَغَضِبَتِ الأُمَمُ فَأَتَى غَضَبُكَ وَزَمَانُ الأَمْوَاتِ لِيُدَانُوا، </a:t>
            </a:r>
            <a:r>
              <a:rPr lang="ar-SA" sz="3600" b="1" dirty="0" err="1"/>
              <a:t>وَلِتُعْطَى</a:t>
            </a:r>
            <a:r>
              <a:rPr lang="ar-SA" sz="3600" b="1" dirty="0"/>
              <a:t> الأُجْرَةُ لِعَبِيدِكَ الأَنْبِيَاءِ وَالْقِدِّيسِينَ وَالْخَائِفِينَ اسْمَكَ، الصِّغَارِ وَالْكِبَارِ، وَلِيُهْلَكَ الَّذِينَ كَانُوا يُهْلِكُونَ الأَرْضَ». </a:t>
            </a:r>
            <a:endParaRPr lang="fr-FR" sz="3600" b="1" dirty="0"/>
          </a:p>
        </p:txBody>
      </p:sp>
    </p:spTree>
    <p:extLst>
      <p:ext uri="{BB962C8B-B14F-4D97-AF65-F5344CB8AC3E}">
        <p14:creationId xmlns:p14="http://schemas.microsoft.com/office/powerpoint/2010/main" val="2462214529"/>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Le Temple qui est dans le ciel s'ouvrit, et l'arche de l'Alliance du Seigneur apparut dans son Temple, et il y eut des éclairs, des fracas, des coups de tonnerre, un tremblement de terre et une terrible grêle.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١٩</a:t>
            </a:r>
            <a:r>
              <a:rPr lang="ar-SA" sz="3600" b="1" dirty="0"/>
              <a:t> وَانْفَتَحَ هَيْكَلُ اللهِ فِي السَّمَاءِ، وَظَهَرَ تَابُوتُ عَهْدِهِ فِي هَيْكَلِهِ، وَحَدَثَتْ بُرُوقٌ وَأَصْوَاتٌ وَرُعُودٌ وَزَلْزَلَةٌ وَبَرَدٌ عَظِيمٌ.</a:t>
            </a:r>
            <a:endParaRPr lang="fr-FR" sz="3600" b="1" dirty="0"/>
          </a:p>
        </p:txBody>
      </p:sp>
    </p:spTree>
    <p:extLst>
      <p:ext uri="{BB962C8B-B14F-4D97-AF65-F5344CB8AC3E}">
        <p14:creationId xmlns:p14="http://schemas.microsoft.com/office/powerpoint/2010/main" val="2198688995"/>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12</a:t>
            </a:r>
          </a:p>
          <a:p>
            <a:pPr marL="0" indent="0" algn="ctr">
              <a:buNone/>
            </a:pPr>
            <a:endParaRPr lang="fr-FR" sz="1600" b="1" i="1" dirty="0">
              <a:solidFill>
                <a:srgbClr val="C00000"/>
              </a:solidFill>
            </a:endParaRPr>
          </a:p>
          <a:p>
            <a:pPr marL="0" indent="0" algn="ctr">
              <a:buNone/>
            </a:pPr>
            <a:r>
              <a:rPr lang="fr-FR" sz="2800" b="1" i="1" dirty="0">
                <a:solidFill>
                  <a:srgbClr val="C00000"/>
                </a:solidFill>
              </a:rPr>
              <a:t>La femme et le dragon </a:t>
            </a:r>
          </a:p>
          <a:p>
            <a:pPr marL="0" indent="0" algn="just">
              <a:buNone/>
            </a:pPr>
            <a:r>
              <a:rPr lang="fr-FR" sz="2800" b="1" baseline="30000" dirty="0"/>
              <a:t>1</a:t>
            </a:r>
            <a:r>
              <a:rPr lang="fr-FR" sz="2800" b="1" dirty="0"/>
              <a:t> Un signe grandiose apparut dans le ciel : une Femme, ayant le soleil pour manteau, la lune sous les pieds, et sur la tête une couronne de douze étoiles. </a:t>
            </a:r>
            <a:r>
              <a:rPr lang="fr-FR" sz="2800" b="1" baseline="30000" dirty="0"/>
              <a:t>2</a:t>
            </a:r>
            <a:r>
              <a:rPr lang="fr-FR" sz="2800" b="1" dirty="0"/>
              <a:t> Elle était enceinte et elle criait, torturée par les douleurs de l'enfantement. </a:t>
            </a:r>
            <a:r>
              <a:rPr lang="fr-FR" sz="2800" b="1" baseline="30000" dirty="0"/>
              <a:t>3</a:t>
            </a:r>
            <a:r>
              <a:rPr lang="fr-FR" sz="2800" b="1" dirty="0"/>
              <a:t> Un autre signe apparut dans le ciel : un énorme dragon, rouge feu, avec sept têtes et dix cornes, et sur chaque tête un diadème.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20000"/>
          </a:bodyPr>
          <a:lstStyle/>
          <a:p>
            <a:pPr algn="ctr" fontAlgn="base">
              <a:spcBef>
                <a:spcPct val="20000"/>
              </a:spcBef>
              <a:spcAft>
                <a:spcPct val="0"/>
              </a:spcAft>
              <a:defRPr/>
            </a:pPr>
            <a:r>
              <a:rPr lang="ar-SA" sz="3500" b="1" i="1" dirty="0">
                <a:solidFill>
                  <a:srgbClr val="C00000"/>
                </a:solidFill>
              </a:rPr>
              <a:t>الإصحاح الثاني عشر</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المرأة والتنين</a:t>
            </a:r>
          </a:p>
          <a:p>
            <a:pPr algn="just" rtl="1" fontAlgn="base">
              <a:spcBef>
                <a:spcPct val="20000"/>
              </a:spcBef>
              <a:spcAft>
                <a:spcPct val="0"/>
              </a:spcAft>
              <a:defRPr/>
            </a:pPr>
            <a:r>
              <a:rPr lang="ar-SA" sz="4000" b="1" baseline="30000" dirty="0"/>
              <a:t>١</a:t>
            </a:r>
            <a:r>
              <a:rPr lang="ar-SA" sz="4000" b="1" dirty="0"/>
              <a:t> وَظَهَرَتْ آيَةٌ عَظِيمَةٌ فِي السَّمَاءِ: امْرَأَةٌ </a:t>
            </a:r>
            <a:r>
              <a:rPr lang="ar-SA" sz="4000" b="1" dirty="0" err="1"/>
              <a:t>مُتَسَرْبِلَةٌ</a:t>
            </a:r>
            <a:r>
              <a:rPr lang="ar-SA" sz="4000" b="1" dirty="0"/>
              <a:t> بِالشَّمْسِ، وَالْقَمَرُ تَحْتَ رِجْلَيْهَا، وَعَلَى رَأْسِهَا إِكْلِيلٌ مِنِ اثْنَيْ عَشَرَ كَوْكَباً، </a:t>
            </a:r>
            <a:r>
              <a:rPr lang="ar-SA" sz="4000" b="1" baseline="30000" dirty="0"/>
              <a:t>٢</a:t>
            </a:r>
            <a:r>
              <a:rPr lang="ar-SA" sz="4000" b="1" dirty="0"/>
              <a:t> وَهِيَ حُبْلَى تَصْرُخُ </a:t>
            </a:r>
            <a:r>
              <a:rPr lang="ar-SA" sz="4000" b="1" dirty="0" err="1"/>
              <a:t>مُتَمَخِّضَةً</a:t>
            </a:r>
            <a:r>
              <a:rPr lang="ar-SA" sz="4000" b="1" dirty="0"/>
              <a:t> وَمُتَوَجِّعَةً لِتَلِدَ. </a:t>
            </a:r>
            <a:r>
              <a:rPr lang="ar-SA" sz="4000" b="1" baseline="30000" dirty="0"/>
              <a:t>٣</a:t>
            </a:r>
            <a:r>
              <a:rPr lang="ar-SA" sz="4000" b="1" dirty="0"/>
              <a:t> وَظَهَرَتْ آيَةٌ أُخْرَى فِي السَّمَاءِ: </a:t>
            </a:r>
            <a:r>
              <a:rPr lang="ar-SA" sz="4000" b="1" dirty="0" err="1"/>
              <a:t>هُوَذَا</a:t>
            </a:r>
            <a:r>
              <a:rPr lang="ar-SA" sz="4000" b="1" dirty="0"/>
              <a:t> تِنِّينٌ عَظِيمٌ أَحْمَرُ لَهُ سَبْعَةُ رُؤُوسٍ وَعَشَرَةُ قُرُونٍ، وَعَلَى رُؤُوسِهِ سَبْعَةُ تِيجَانٍ.</a:t>
            </a:r>
            <a:endParaRPr lang="fr-FR" sz="4000" b="1" dirty="0"/>
          </a:p>
        </p:txBody>
      </p:sp>
    </p:spTree>
    <p:extLst>
      <p:ext uri="{BB962C8B-B14F-4D97-AF65-F5344CB8AC3E}">
        <p14:creationId xmlns:p14="http://schemas.microsoft.com/office/powerpoint/2010/main" val="3385416996"/>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Sa queue balayait le tiers des étoiles du ciel, et les précipita sur la terre. Le Dragon se tenait devant la femme qui allait enfanter, afin de dévorer l'enfant dès sa naissance. </a:t>
            </a:r>
            <a:r>
              <a:rPr lang="fr-FR" sz="2800" b="1" baseline="30000" dirty="0"/>
              <a:t>5</a:t>
            </a:r>
            <a:r>
              <a:rPr lang="fr-FR" sz="2800" b="1" dirty="0"/>
              <a:t> Or, la Femme mit au monde un fils, un enfant mâle, celui qui sera le berger de toutes les nations, les menant avec un sceptre de fer. L'enfant fut enlevé auprès de Dieu et de son Trône, </a:t>
            </a:r>
            <a:r>
              <a:rPr lang="fr-FR" sz="2800" b="1" baseline="30000" dirty="0"/>
              <a:t>6</a:t>
            </a:r>
            <a:r>
              <a:rPr lang="fr-FR" sz="2800" b="1" dirty="0"/>
              <a:t> et la Femme s'enfuit au désert, où Dieu lui a préparé une place, pour qu'elle y soit nourrie pendant</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baseline="30000" dirty="0"/>
              <a:t>٤</a:t>
            </a:r>
            <a:r>
              <a:rPr lang="ar-SA" sz="3600" b="1" dirty="0"/>
              <a:t> وَذَنَبُهُ يَجُرُّ ثُلْثَ نُجُومِ السَّمَاءِ فَطَرَحَهَا إِلَى الأَرْضِ. وَالتِّنِّينُ وَقَفَ أَمَامَ الْمَرْأَةِ الْعَتِيدَةِ أَنْ تَلِدَ حَتَّى يَبْتَلِعَ وَلَدَهَا مَتَى وَلَدَتْ. </a:t>
            </a:r>
            <a:r>
              <a:rPr lang="ar-SA" sz="3600" b="1" baseline="30000" dirty="0"/>
              <a:t>٥</a:t>
            </a:r>
            <a:r>
              <a:rPr lang="ar-SA" sz="3600" b="1" dirty="0"/>
              <a:t> فَوَلَدَتِ ابْناً ذَكَراً عَتِيداً أَنْ يَرْعَى جَمِيعَ الأُمَمِ بِعَصاً مِنْ حَدِيدٍ. وَاخْتُطِفَ وَلَدُهَا إِلَى اللهِ وَإِلَى عَرْشِهِ، </a:t>
            </a:r>
            <a:r>
              <a:rPr lang="ar-SA" sz="3600" b="1" baseline="30000" dirty="0"/>
              <a:t>٦</a:t>
            </a:r>
            <a:r>
              <a:rPr lang="ar-SA" sz="3600" b="1" dirty="0"/>
              <a:t> وَالْمَرْأَةُ هَرَبَتْ إِلَى الْبَرِّيَّةِ حَيْثُ لَهَا مَوْضِعٌ مُعَدٌّ مِنَ اللهِ لِكَيْ يَعُولُوهَا هُنَاكَ</a:t>
            </a:r>
            <a:endParaRPr lang="fr-FR" sz="3600" b="1" dirty="0"/>
          </a:p>
        </p:txBody>
      </p:sp>
    </p:spTree>
    <p:extLst>
      <p:ext uri="{BB962C8B-B14F-4D97-AF65-F5344CB8AC3E}">
        <p14:creationId xmlns:p14="http://schemas.microsoft.com/office/powerpoint/2010/main" val="1963901219"/>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mille deux cent  soixante jours </a:t>
            </a:r>
            <a:r>
              <a:rPr lang="fr-FR" sz="2800" b="1" baseline="30000" dirty="0"/>
              <a:t>7</a:t>
            </a:r>
            <a:r>
              <a:rPr lang="fr-FR" sz="2800" b="1" dirty="0"/>
              <a:t> Il y eut alors un combat dans le ciel : celui de Michel et de ses anges contre le Dragon. </a:t>
            </a:r>
            <a:r>
              <a:rPr lang="fr-FR" sz="2800" b="1" baseline="30000" dirty="0"/>
              <a:t>8 </a:t>
            </a:r>
            <a:r>
              <a:rPr lang="fr-FR" sz="2800" b="1" dirty="0"/>
              <a:t>Le Dragon, lui aussi, combattait avec l'aide des siens, mais ils furent les moins forts et perdirent leur place dans le ciel. </a:t>
            </a:r>
            <a:r>
              <a:rPr lang="fr-FR" sz="2800" b="1" baseline="30000" dirty="0"/>
              <a:t>9</a:t>
            </a:r>
            <a:r>
              <a:rPr lang="fr-FR" sz="2800" b="1" dirty="0"/>
              <a:t> Oui, il fut rejeté, le grand Dragon, le serpent des origines, celui qu'on nomme Démon et Satan, celui qui égarait le monde entier. Il fut jeté sur la terre, et ses anges avec lui. </a:t>
            </a:r>
            <a:r>
              <a:rPr lang="fr-FR" sz="2800" b="1" baseline="30000" dirty="0"/>
              <a:t>10</a:t>
            </a:r>
            <a:r>
              <a:rPr lang="fr-FR" sz="2800" b="1" dirty="0"/>
              <a:t> Alors j'entendis dans le ciel une voix puissante, qui proclamait :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أَلْفاً وَمِئَتَيْنِ وَسِتِّينَ يَوْماً.</a:t>
            </a:r>
            <a:r>
              <a:rPr lang="fr-FR" sz="3600" b="1" dirty="0"/>
              <a:t> </a:t>
            </a:r>
            <a:r>
              <a:rPr lang="ar-SA" sz="3600" b="1" baseline="30000" dirty="0"/>
              <a:t>٧</a:t>
            </a:r>
            <a:r>
              <a:rPr lang="ar-SA" sz="3600" b="1" dirty="0"/>
              <a:t> وَحَدَثَتْ حَرْبٌ فِي السَّمَاءِ: مِيخَائِيلُ وَمَلاَئِكَتُهُ حَارَبُوا التِّنِّينَ. وَحَارَبَ التِّنِّينُ وَمَلاَئِكَتُهُ </a:t>
            </a:r>
            <a:r>
              <a:rPr lang="ar-SA" sz="3600" b="1" baseline="30000" dirty="0"/>
              <a:t>٨</a:t>
            </a:r>
            <a:r>
              <a:rPr lang="ar-SA" sz="3600" b="1" dirty="0"/>
              <a:t> وَلَمْ يَقْوُوا، فَلَمْ يُوجَدْ مَكَانُهُمْ بَعْدَ ذَلِكَ فِي السَّمَاءِ. </a:t>
            </a:r>
            <a:r>
              <a:rPr lang="ar-SA" sz="3600" b="1" baseline="30000" dirty="0"/>
              <a:t>٩</a:t>
            </a:r>
            <a:r>
              <a:rPr lang="ar-SA" sz="3600" b="1" dirty="0"/>
              <a:t> فَطُرِحَ التِّنِّينُ الْعَظِيمُ، الْحَيَّةُ الْقَدِيمَةُ الْمَدْعُوُّ إِبْلِيسَ وَالشَّيْطَانَ، الَّذِي يُضِلُّ الْعَالَمَ كُلَّهُ - طُرِحَ إِلَى الأَرْضِ، وَطُرِحَتْ مَعَهُ مَلاَئِكَتُهُ. </a:t>
            </a:r>
            <a:r>
              <a:rPr lang="ar-SA" sz="3600" b="1" baseline="30000" dirty="0"/>
              <a:t>١٠</a:t>
            </a:r>
            <a:r>
              <a:rPr lang="ar-SA" sz="3600" b="1" dirty="0"/>
              <a:t> وَسَمِعْتُ صَوْتاً عَظِيماً قَائِلاً فِي السَّمَاءِ:</a:t>
            </a:r>
            <a:r>
              <a:rPr lang="fr-FR" sz="3600" b="1" dirty="0"/>
              <a:t> </a:t>
            </a:r>
          </a:p>
        </p:txBody>
      </p:sp>
    </p:spTree>
    <p:extLst>
      <p:ext uri="{BB962C8B-B14F-4D97-AF65-F5344CB8AC3E}">
        <p14:creationId xmlns:p14="http://schemas.microsoft.com/office/powerpoint/2010/main" val="2644107492"/>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Voici maintenant le salut, la puissance et la royauté de notre Dieu, et le pouvoir de son Christ ! Car l'accusateur de nos frères a été rejeté, lui qui les accusait jour et nuit devant notre Dieu. </a:t>
            </a:r>
            <a:r>
              <a:rPr lang="fr-FR" sz="2800" b="1" baseline="30000" dirty="0"/>
              <a:t>11</a:t>
            </a:r>
            <a:r>
              <a:rPr lang="fr-FR" sz="2800" b="1" dirty="0"/>
              <a:t> Et eux, ils l'ont vaincu par le sang de l'Agneau et le témoignage de leur parole. Dépassant l'amour d'eux-mêmes, ils sont allés jusqu'à la mort. </a:t>
            </a:r>
            <a:r>
              <a:rPr lang="fr-FR" sz="2800" b="1" baseline="30000" dirty="0"/>
              <a:t>12</a:t>
            </a:r>
            <a:r>
              <a:rPr lang="fr-FR" sz="2800" b="1" dirty="0"/>
              <a:t> Ciel, sois donc dans la joie, ainsi que vous tous qui demeurez aux cieux.</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«الآنَ صَارَ خَلاَصُ إِلَهِنَا وَقُدْرَتُهُ وَمُلْكُهُ وَسُلْطَانُ مَسِيحِهِ، لأَنَّهُ قَدْ طُرِحَ الْمُشْتَكِي عَلَى إِخْوَتِنَا الَّذِي كَانَ يَشْتَكِي عَلَيْهِمْ أَمَامَ إِلَهِنَا نَهَاراً وَلَيْلاً. </a:t>
            </a:r>
            <a:r>
              <a:rPr lang="ar-SA" sz="3600" b="1" baseline="30000" dirty="0"/>
              <a:t>١١</a:t>
            </a:r>
            <a:r>
              <a:rPr lang="ar-SA" sz="3600" b="1" dirty="0"/>
              <a:t> وَهُمْ غَلَبُوهُ بِدَمِ الْحَمَلِ وَبِكَلِمَةِ شَهَادَتِهِمْ، وَلَمْ يُحِبُّوا حَيَاتَهُمْ حَتَّى الْمَوْتِ. </a:t>
            </a:r>
            <a:r>
              <a:rPr lang="ar-SA" sz="3600" b="1" baseline="30000" dirty="0"/>
              <a:t>١٢</a:t>
            </a:r>
            <a:r>
              <a:rPr lang="ar-SA" sz="3600" b="1" dirty="0"/>
              <a:t> مِنْ أَجْلِ هَذَا افْرَحِي أَيَّتُهَا السَّمَاوَاتُ وَالسَّاكِنُونَ فِيهَا.</a:t>
            </a:r>
            <a:endParaRPr lang="fr-FR" sz="3600" b="1" dirty="0"/>
          </a:p>
        </p:txBody>
      </p:sp>
    </p:spTree>
    <p:extLst>
      <p:ext uri="{BB962C8B-B14F-4D97-AF65-F5344CB8AC3E}">
        <p14:creationId xmlns:p14="http://schemas.microsoft.com/office/powerpoint/2010/main" val="1449783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du pays de </a:t>
            </a:r>
            <a:r>
              <a:rPr lang="fr-FR" sz="2800" b="1" dirty="0" err="1"/>
              <a:t>Madiân</a:t>
            </a:r>
            <a:r>
              <a:rPr lang="fr-FR" sz="2800" b="1" dirty="0"/>
              <a:t> sont pris de tremblements.</a:t>
            </a:r>
          </a:p>
          <a:p>
            <a:pPr marL="0" indent="0" algn="just">
              <a:buNone/>
            </a:pPr>
            <a:endParaRPr lang="fr-FR" sz="2000" b="1" dirty="0"/>
          </a:p>
          <a:p>
            <a:pPr marL="0" indent="0" algn="just">
              <a:buNone/>
            </a:pPr>
            <a:r>
              <a:rPr lang="fr-FR" sz="2800" b="1" dirty="0"/>
              <a:t>Est-ce contre les fleuves, Seigneur, que flambe ta colère, ou contre la mer ta fureur, pour que tu montes sur tes chevaux, sur tes chars de salut ? Tu mets à nu ton arc, de flèches tu rassasies sa corde. De torrents tu crevasses le sol ; les montagnes te voient, elles sont dans les transes ; une trombe d'eau passe, l'abîme fait entendre sa voix, en haut il tend les mains. Le soleil et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lnSpcReduction="10000"/>
          </a:bodyPr>
          <a:lstStyle/>
          <a:p>
            <a:pPr lvl="0" algn="just" rtl="1">
              <a:defRPr/>
            </a:pPr>
            <a:r>
              <a:rPr lang="ar-SA" sz="3600" b="1" dirty="0"/>
              <a:t>رَجَفَتْ شُقَقُ أَرْضِ مِدْيَانَ.</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t>هَلْ عَلَى </a:t>
            </a:r>
            <a:r>
              <a:rPr lang="ar-SA" sz="3600" b="1" dirty="0" err="1"/>
              <a:t>ٱلْأَنْهَارِ</a:t>
            </a:r>
            <a:r>
              <a:rPr lang="ar-SA" sz="3600" b="1" dirty="0"/>
              <a:t> حَمِيَ </a:t>
            </a:r>
            <a:r>
              <a:rPr lang="ar-SA" sz="3600" b="1" dirty="0" err="1"/>
              <a:t>يَارَبُّ</a:t>
            </a:r>
            <a:r>
              <a:rPr lang="ar-SA" sz="3600" b="1" dirty="0"/>
              <a:t>؟ هَلْ عَلَى </a:t>
            </a:r>
            <a:r>
              <a:rPr lang="ar-SA" sz="3600" b="1" dirty="0" err="1"/>
              <a:t>ٱلْأَنْهَارِ</a:t>
            </a:r>
            <a:r>
              <a:rPr lang="ar-SA" sz="3600" b="1" dirty="0"/>
              <a:t> غَضَبُكَ؟ أَوْ عَلَى </a:t>
            </a:r>
            <a:r>
              <a:rPr lang="ar-SA" sz="3600" b="1" dirty="0" err="1"/>
              <a:t>ٱلْبَحْرِ</a:t>
            </a:r>
            <a:r>
              <a:rPr lang="ar-SA" sz="3600" b="1" dirty="0"/>
              <a:t> سَخَطُكَ حَتَّى إِنَّكَ رَكِبْتَ خَيْلَكَ، مَرْكَبَاتِكَ مَرْكَبَاتِ </a:t>
            </a:r>
            <a:r>
              <a:rPr lang="ar-SA" sz="3600" b="1" dirty="0" err="1"/>
              <a:t>ٱلْخَلَاصِ</a:t>
            </a:r>
            <a:r>
              <a:rPr lang="ar-SA" sz="3600" b="1" dirty="0"/>
              <a:t>؟ عُرِّيَتْ قَوْسُكَ تَعْرِيَةً. سُبَاعِيَّاتُ سِهَامٍ كَلِمَتُكَ. سِلَاهْ. شَقَّقْتَ </a:t>
            </a:r>
            <a:r>
              <a:rPr lang="ar-SA" sz="3600" b="1" dirty="0" err="1"/>
              <a:t>ٱلْأَرْضَ</a:t>
            </a:r>
            <a:r>
              <a:rPr lang="ar-SA" sz="3600" b="1" dirty="0"/>
              <a:t> أَنْهَارًا. أَبْصَرَتْكَ فَفَزِعَتِ </a:t>
            </a:r>
            <a:r>
              <a:rPr lang="ar-SA" sz="3600" b="1" dirty="0" err="1"/>
              <a:t>ٱلْجِبَالُ</a:t>
            </a:r>
            <a:r>
              <a:rPr lang="ar-SA" sz="3600" b="1" dirty="0"/>
              <a:t>. سَيْلُ </a:t>
            </a:r>
            <a:r>
              <a:rPr lang="ar-SA" sz="3600" b="1" dirty="0" err="1"/>
              <a:t>ٱلْمِيَاهِ</a:t>
            </a:r>
            <a:r>
              <a:rPr lang="ar-SA" sz="3600" b="1" dirty="0"/>
              <a:t> طَمَا. أَعْطَتِ </a:t>
            </a:r>
            <a:r>
              <a:rPr lang="ar-SA" sz="3600" b="1" dirty="0" err="1"/>
              <a:t>ٱللُّجَّةُ</a:t>
            </a:r>
            <a:r>
              <a:rPr lang="ar-SA" sz="3600" b="1" dirty="0"/>
              <a:t> صَوْتَهَا. رَفَعَتْ يَدَيْهَا إِلَى </a:t>
            </a:r>
            <a:r>
              <a:rPr lang="ar-SA" sz="3600" b="1" dirty="0" err="1"/>
              <a:t>ٱلْعَلَاءِ</a:t>
            </a:r>
            <a:r>
              <a:rPr lang="ar-SA" sz="3600" b="1" dirty="0"/>
              <a:t>. اَلشَّمْسُ</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38478615"/>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Mais malheur pour la terre et pour la mer, parce que le démon est descendu vers vous en grande fureur, sachant qu'il lui reste peu de temps. </a:t>
            </a:r>
            <a:r>
              <a:rPr lang="fr-FR" sz="2800" b="1" baseline="30000" dirty="0"/>
              <a:t>13</a:t>
            </a:r>
            <a:r>
              <a:rPr lang="fr-FR" sz="2800" b="1" dirty="0"/>
              <a:t> Et quand le Dragon vit qu'il était jeté sur la terre, il se mit à poursuivre la Femme qui avait mis au monde l'enfant mâle. </a:t>
            </a:r>
            <a:r>
              <a:rPr lang="fr-FR" sz="2800" b="1" baseline="30000" dirty="0"/>
              <a:t>14</a:t>
            </a:r>
            <a:r>
              <a:rPr lang="fr-FR" sz="2800" b="1" dirty="0"/>
              <a:t> Alors furent données à la Femme les deux ailes du grand aigle pour s'envoler au désert, où elle a sa place pour être nourrie pendant un temps, deux temps et la moitié d'un temps, loin de la présence du Serpent.</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وَيْلٌ لِسَاكِنِي الأَرْضِ وَالْبَحْرِ، لأَنَّ إِبْلِيسَ نَزَلَ إِلَيْكُمْ وَبِهِ غَضَبٌ عَظِيمٌ، عَالِماً أَنَّ لَهُ زَمَاناً قَلِيلاً». </a:t>
            </a:r>
            <a:r>
              <a:rPr lang="ar-SA" sz="3600" b="1" baseline="30000" dirty="0"/>
              <a:t>١٣</a:t>
            </a:r>
            <a:r>
              <a:rPr lang="ar-SA" sz="3600" b="1" dirty="0"/>
              <a:t> وَلَمَّا رَأَى التِّنِّينُ أَنَّهُ طُرِحَ إِلَى الأَرْضِ، اضْطَهَدَ الْمَرْأَةَ الَّتِي وَلَدَتْ الاِبْنَ الذَّكَرَ، </a:t>
            </a:r>
            <a:r>
              <a:rPr lang="ar-SA" sz="3600" b="1" baseline="30000" dirty="0"/>
              <a:t>١٤</a:t>
            </a:r>
            <a:r>
              <a:rPr lang="ar-SA" sz="3600" b="1" dirty="0"/>
              <a:t> فَأُعْطِيَتِ الْمَرْأَةُ جَنَاحَيِ النَّسْرِ الْعَظِيمِ لِكَيْ تَطِيرَ إِلَى الْبَرِّيَّةِ إِلَى مَوْضِعِهَا، حَيْثُ تُعَالُ زَمَاناً وَزَمَانَيْنِ وَنِصْفَ زَمَانٍ مِنْ وَجْهِ الْحَيَّةِ.</a:t>
            </a:r>
            <a:endParaRPr lang="fr-FR" sz="3600" b="1" dirty="0"/>
          </a:p>
        </p:txBody>
      </p:sp>
    </p:spTree>
    <p:extLst>
      <p:ext uri="{BB962C8B-B14F-4D97-AF65-F5344CB8AC3E}">
        <p14:creationId xmlns:p14="http://schemas.microsoft.com/office/powerpoint/2010/main" val="766359774"/>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15</a:t>
            </a:r>
            <a:r>
              <a:rPr lang="fr-FR" sz="2800" b="1" dirty="0"/>
              <a:t> Puis le Serpent projeta de sa bouche derrière la Femme comme un fleuve d'eau pour qu'elle soit emportée par le fleuve.</a:t>
            </a:r>
          </a:p>
          <a:p>
            <a:pPr marL="0" indent="0" algn="just">
              <a:buNone/>
            </a:pPr>
            <a:endParaRPr lang="fr-FR" sz="2800" b="1" dirty="0"/>
          </a:p>
          <a:p>
            <a:pPr marL="0" indent="0" algn="just">
              <a:buNone/>
            </a:pPr>
            <a:r>
              <a:rPr lang="fr-FR" sz="2800" b="1" baseline="30000" dirty="0"/>
              <a:t>16</a:t>
            </a:r>
            <a:r>
              <a:rPr lang="fr-FR" sz="2800" b="1" dirty="0"/>
              <a:t> Mais la terre vint au secours de la Femme : la terre ouvrit sa bouche et engloutit le fleuve que le Dragon avait projeté de sa bouche. </a:t>
            </a:r>
          </a:p>
          <a:p>
            <a:pPr marL="0" indent="0" algn="just">
              <a:buNone/>
            </a:pPr>
            <a:endParaRPr lang="fr-FR" sz="2800" b="1" baseline="30000" dirty="0"/>
          </a:p>
          <a:p>
            <a:pPr marL="0" indent="0" algn="just">
              <a:buNone/>
            </a:pPr>
            <a:r>
              <a:rPr lang="fr-FR" sz="2800" b="1" baseline="30000" dirty="0"/>
              <a:t>17</a:t>
            </a:r>
            <a:r>
              <a:rPr lang="fr-FR" sz="2800" b="1" dirty="0"/>
              <a:t> Alors le Dragon se mit en colère contre la Femme, et s'en alla faire la guerre contre le reste de sa</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١٥</a:t>
            </a:r>
            <a:r>
              <a:rPr lang="ar-SA" sz="3600" b="1" dirty="0"/>
              <a:t> فَأَلْقَتِ الْحَيَّةُ مِنْ فَمِهَا وَرَاءَ الْمَرْأَةِ مَاءً كَنَهْرٍ لِتَجْعَلَهَا تُحْمَلُ بِالنَّهْرِ.</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١٦</a:t>
            </a:r>
            <a:r>
              <a:rPr lang="ar-SA" sz="3600" b="1" dirty="0"/>
              <a:t> فَأَعَانَتِ الأَرْضُ الْمَرْأَةَ وَفَتَحَتِ الأَرْضُ فَمَهَا وَابْتَلَعَتِ النَّهْرَ الَّذِي أَلْقَاهُ التِّنِّينُ مِنْ فَمِهِ.</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١٧</a:t>
            </a:r>
            <a:r>
              <a:rPr lang="ar-SA" sz="3600" b="1" dirty="0"/>
              <a:t> فَغَضِبَ التِّنِّينُ عَلَى الْمَرْأَةِ، وَذَهَبَ لِيَصْنَعَ حَرْباً مَعَ بَاقِي</a:t>
            </a:r>
            <a:endParaRPr lang="fr-FR" sz="3600" b="1" dirty="0"/>
          </a:p>
        </p:txBody>
      </p:sp>
    </p:spTree>
    <p:extLst>
      <p:ext uri="{BB962C8B-B14F-4D97-AF65-F5344CB8AC3E}">
        <p14:creationId xmlns:p14="http://schemas.microsoft.com/office/powerpoint/2010/main" val="1072162751"/>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descendance, ceux qui observent les commandements de Dieu et qui gardent le témoignage pour Jésus. </a:t>
            </a:r>
            <a:r>
              <a:rPr lang="fr-FR" sz="2800" b="1" baseline="30000" dirty="0"/>
              <a:t>18</a:t>
            </a:r>
            <a:r>
              <a:rPr lang="fr-FR" sz="2800" b="1" dirty="0"/>
              <a:t> Et il s'arrêta sur le rivage de la mer.</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نَسْلِهَا الَّذِينَ يَحْفَظُونَ وَصَايَا اللهِ، وَعِنْدَهُمْ شَهَادَةُ يَسُوعَ الْمَسِيحِ. </a:t>
            </a:r>
            <a:r>
              <a:rPr lang="ar-SA" sz="3600" b="1" baseline="30000" dirty="0"/>
              <a:t>١٨ </a:t>
            </a:r>
            <a:r>
              <a:rPr lang="ar-SA" sz="3600" b="1" dirty="0"/>
              <a:t>ثُمَّ وَقَفْتُ عَلَى رَمْلِ الْبَحْرِ،</a:t>
            </a:r>
            <a:endParaRPr lang="fr-FR" sz="3600" b="1" dirty="0"/>
          </a:p>
        </p:txBody>
      </p:sp>
    </p:spTree>
    <p:extLst>
      <p:ext uri="{BB962C8B-B14F-4D97-AF65-F5344CB8AC3E}">
        <p14:creationId xmlns:p14="http://schemas.microsoft.com/office/powerpoint/2010/main" val="562994867"/>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13</a:t>
            </a:r>
          </a:p>
          <a:p>
            <a:pPr marL="0" indent="0" algn="ctr">
              <a:buNone/>
            </a:pPr>
            <a:endParaRPr lang="fr-FR" sz="1400" b="1" i="1" dirty="0">
              <a:solidFill>
                <a:srgbClr val="C00000"/>
              </a:solidFill>
            </a:endParaRPr>
          </a:p>
          <a:p>
            <a:pPr marL="0" indent="0" algn="ctr">
              <a:buNone/>
            </a:pPr>
            <a:r>
              <a:rPr lang="fr-FR" sz="2800" b="1" i="1" dirty="0">
                <a:solidFill>
                  <a:srgbClr val="C00000"/>
                </a:solidFill>
              </a:rPr>
              <a:t>La bête qui sort de la mer </a:t>
            </a:r>
          </a:p>
          <a:p>
            <a:pPr marL="0" indent="0" algn="just">
              <a:buNone/>
            </a:pPr>
            <a:r>
              <a:rPr lang="fr-FR" sz="2800" b="1" baseline="30000" dirty="0"/>
              <a:t>1</a:t>
            </a:r>
            <a:r>
              <a:rPr lang="fr-FR" sz="2800" b="1" dirty="0"/>
              <a:t> Alors, je vis monter de la mer une Bête ayant dix cornes et sept têtes, avec sur les cornes dix diadèmes et sur les têtes des noms blasphématoires. </a:t>
            </a:r>
            <a:r>
              <a:rPr lang="fr-FR" sz="2800" b="1" baseline="30000" dirty="0"/>
              <a:t>2</a:t>
            </a:r>
            <a:r>
              <a:rPr lang="fr-FR" sz="2800" b="1" dirty="0"/>
              <a:t> La Bête que je vis ressemblait à une panthère ; ses pattes étaient comme celles d'un ours, et sa gueule comme celle d'un lion. Le Dragon lui donna sa puissance et son trône, et un grand pouvoir.</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500" b="1" i="1" dirty="0">
                <a:solidFill>
                  <a:srgbClr val="C00000"/>
                </a:solidFill>
              </a:rPr>
              <a:t>الإصحاح الثالث عشر</a:t>
            </a:r>
            <a:endParaRPr lang="ar-EG" altLang="fr-FR" sz="35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الوحش الخارج من البحر</a:t>
            </a:r>
          </a:p>
          <a:p>
            <a:pPr algn="just" rtl="1" fontAlgn="base">
              <a:spcBef>
                <a:spcPct val="20000"/>
              </a:spcBef>
              <a:spcAft>
                <a:spcPct val="0"/>
              </a:spcAft>
              <a:defRPr/>
            </a:pPr>
            <a:r>
              <a:rPr lang="ar-SA" sz="4000" b="1" baseline="30000" dirty="0"/>
              <a:t>١</a:t>
            </a:r>
            <a:r>
              <a:rPr lang="ar-SA" sz="4000" b="1" dirty="0"/>
              <a:t> فَرَأَيْتُ وَحْشاً طَالِعاً مِنَ الْبَحْرِ لَهُ سَبْعَةُ رُؤُوسٍ وَعَشَرَةُ قُرُونٍ، وَعَلَى قُرُونِهِ عَشَرَةُ تِيجَانٍ، وَعَلَى رُؤُوسِهِ اسْمُ تَجْدِيفٍ. </a:t>
            </a:r>
            <a:r>
              <a:rPr lang="ar-SA" sz="4000" b="1" baseline="30000" dirty="0"/>
              <a:t>٢</a:t>
            </a:r>
            <a:r>
              <a:rPr lang="ar-SA" sz="4000" b="1" dirty="0"/>
              <a:t> وَالْوَحْشُ الَّذِي رَأَيْتُهُ كَانَ شِبْهَ نَمِرٍ، وَقَوَائِمُهُ كَقَوَائِمِ دُبٍّ، وَفَمُهُ كَفَمِ أَسَدٍ. وَأَعْطَاهُ التِّنِّينُ قُدْرَتَهُ وَعَرْشَهُ وَسُلْطَاناً عَظِيماً.</a:t>
            </a:r>
            <a:endParaRPr lang="fr-FR" sz="4000" b="1" dirty="0"/>
          </a:p>
        </p:txBody>
      </p:sp>
    </p:spTree>
    <p:extLst>
      <p:ext uri="{BB962C8B-B14F-4D97-AF65-F5344CB8AC3E}">
        <p14:creationId xmlns:p14="http://schemas.microsoft.com/office/powerpoint/2010/main" val="3943187361"/>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Elle avait une de ses têtes comme blessée à mort, mais sa plaie mortelle fut guérie. La terre entière, prise d'admiration, marcha derrière la Bête, </a:t>
            </a:r>
            <a:r>
              <a:rPr lang="fr-FR" sz="2800" b="1" baseline="30000" dirty="0"/>
              <a:t>4</a:t>
            </a:r>
            <a:r>
              <a:rPr lang="fr-FR" sz="2800" b="1" dirty="0"/>
              <a:t> et l'on se prosterna devant le Dragon parce qu'il avait donné le pouvoir à la Bête, et l'on se prosterna devant la Bête en disant :  Qui est semblable à la Bête, et qui peut lui faire la guerre ? </a:t>
            </a:r>
            <a:r>
              <a:rPr lang="fr-FR" sz="2800" b="1" baseline="30000" dirty="0"/>
              <a:t>5</a:t>
            </a:r>
            <a:r>
              <a:rPr lang="fr-FR" sz="2800" b="1" dirty="0"/>
              <a:t> Et il lui fut donné une bouche qui tenait des propos délirants et blasphématoires, et il lui fut donné pouvoir d'agir pendant quarante-deux mois.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 </a:t>
            </a:r>
            <a:r>
              <a:rPr lang="ar-SA" sz="3600" b="1" baseline="30000" dirty="0"/>
              <a:t>٣</a:t>
            </a:r>
            <a:r>
              <a:rPr lang="ar-SA" sz="3600" b="1" dirty="0"/>
              <a:t> وَرَأَيْتُ وَاحِداً مِنْ رُؤُوسِهِ كَأَنَّهُ مَذْبُوحٌ لِلْمَوْتِ، وَجُرْحُهُ الْمُمِيتُ قَدْ شُفِيَ. وَتَعَجَّبَتْ كُلُّ الأَرْضِ وَرَاءَ الْوَحْشِ، </a:t>
            </a:r>
            <a:r>
              <a:rPr lang="ar-SA" sz="3600" b="1" baseline="30000" dirty="0"/>
              <a:t>٤</a:t>
            </a:r>
            <a:r>
              <a:rPr lang="ar-SA" sz="3600" b="1" dirty="0"/>
              <a:t> وَسَجَدُوا لِلتِّنِّينِ الَّذِي أَعْطَى السُّلْطَانَ لِلْوَحْشِ، وَسَجَدُوا لِلْوَحْشِ قَائِلِينَ: «مَنْ هُوَ مِثْلُ الْوَحْشِ؟ مَنْ يَسْتَطِيعُ أَنْ يُحَارِبَهُ؟» </a:t>
            </a:r>
            <a:r>
              <a:rPr lang="ar-SA" sz="3600" b="1" baseline="30000" dirty="0"/>
              <a:t>٥</a:t>
            </a:r>
            <a:r>
              <a:rPr lang="ar-SA" sz="3600" b="1" dirty="0"/>
              <a:t> وَأُعْطِيَ فَماً يَتَكَلَّمُ بِعَظَائِمَ وَتَجَادِيفَ، وَأُعْطِيَ سُلْطَاناً أَنْ يَفْعَلَ اثْنَيْنِ وَأَرْبَعِينَ شَهْراً. </a:t>
            </a:r>
            <a:endParaRPr lang="fr-FR" sz="3600" b="1" dirty="0"/>
          </a:p>
        </p:txBody>
      </p:sp>
    </p:spTree>
    <p:extLst>
      <p:ext uri="{BB962C8B-B14F-4D97-AF65-F5344CB8AC3E}">
        <p14:creationId xmlns:p14="http://schemas.microsoft.com/office/powerpoint/2010/main" val="991859564"/>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Elle ouvrit la bouche pour proférer des blasphèmes contre Dieu, pour blasphémer contre son nom et sa demeure, et ceux qui demeurent au ciel. </a:t>
            </a:r>
            <a:r>
              <a:rPr lang="fr-FR" sz="2800" b="1" baseline="30000" dirty="0"/>
              <a:t>7</a:t>
            </a:r>
            <a:r>
              <a:rPr lang="fr-FR" sz="2800" b="1" dirty="0"/>
              <a:t> Et il lui fut donné de faire la guerre aux saints et de les vaincre, et il lui fut donné pouvoir sur toute race, peuple, langue et nation. </a:t>
            </a:r>
            <a:r>
              <a:rPr lang="fr-FR" sz="2800" b="1" baseline="30000" dirty="0"/>
              <a:t>8</a:t>
            </a:r>
            <a:r>
              <a:rPr lang="fr-FR" sz="2800" b="1" dirty="0"/>
              <a:t> Et tous les habitants de la terre l'adoreront, ceux dont le nom n'est pas inscrit depuis la création du monde dans le livre de vie de l'Agneau immolé. </a:t>
            </a:r>
            <a:r>
              <a:rPr lang="fr-FR" sz="2800" b="1" i="1" baseline="30000" dirty="0">
                <a:solidFill>
                  <a:srgbClr val="C00000"/>
                </a:solidFill>
              </a:rPr>
              <a:t>9</a:t>
            </a:r>
            <a:r>
              <a:rPr lang="fr-FR" sz="2800" b="1" i="1" dirty="0">
                <a:solidFill>
                  <a:srgbClr val="C00000"/>
                </a:solidFill>
              </a:rPr>
              <a:t> Si quelqu'un a des oreilles, qu'il entende.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baseline="30000" dirty="0"/>
              <a:t>٦</a:t>
            </a:r>
            <a:r>
              <a:rPr lang="ar-SA" sz="3600" b="1" dirty="0"/>
              <a:t> فَفَتَحَ فَمَهُ بِالتَّجْدِيفِ عَلَى اللهِ، لِيُجَدِّفَ عَلَى اسْمِهِ وَعَلَى مَسْكَنِهِ وَعَلَى السَّاكِنِينَ فِي السَّمَاءِ. </a:t>
            </a:r>
            <a:r>
              <a:rPr lang="ar-SA" sz="3600" b="1" baseline="30000" dirty="0"/>
              <a:t>٧</a:t>
            </a:r>
            <a:r>
              <a:rPr lang="ar-SA" sz="3600" b="1" dirty="0"/>
              <a:t> وَأُعْطِيَ أَنْ يَصْنَعَ حَرْباً مَعَ الْقِدِّيسِينَ وَيَغْلِبَهُمْ، وَأُعْطِيَ سُلْطَاناً عَلَى كُلِّ قَبِيلَةٍ وَلِسَانٍ وَأُمَّةٍ. </a:t>
            </a:r>
            <a:r>
              <a:rPr lang="ar-SA" sz="3600" b="1" baseline="30000" dirty="0"/>
              <a:t>٨</a:t>
            </a:r>
            <a:r>
              <a:rPr lang="ar-SA" sz="3600" b="1" dirty="0"/>
              <a:t> فَسَيَسْجُدُ لَهُ جَمِيعُ السَّاكِنِينَ عَلَى الأَرْضِ، الَّذِينَ لَيْسَتْ أَسْمَاؤُهُمْ مَكْتُوبَةً مُنْذُ تَأْسِيسِ الْعَالَمِ فِي سِفْرِ حَيَاةِ الْحَمَلِ الَّذِي ذُبِحَ. </a:t>
            </a:r>
            <a:r>
              <a:rPr lang="ar-SA" sz="3600" b="1" i="1" baseline="30000" dirty="0">
                <a:solidFill>
                  <a:srgbClr val="C00000"/>
                </a:solidFill>
              </a:rPr>
              <a:t>٩</a:t>
            </a:r>
            <a:r>
              <a:rPr lang="ar-SA" sz="3600" b="1" i="1" dirty="0">
                <a:solidFill>
                  <a:srgbClr val="C00000"/>
                </a:solidFill>
              </a:rPr>
              <a:t> مَنْ لَهُ أُذُنٌ فَلْيَسْمَعْ!</a:t>
            </a:r>
            <a:endParaRPr lang="fr-FR" sz="3600" b="1" i="1" dirty="0">
              <a:solidFill>
                <a:srgbClr val="C00000"/>
              </a:solidFill>
            </a:endParaRPr>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2453939766"/>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1991544" y="980728"/>
            <a:ext cx="8640960" cy="2862282"/>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4400" b="1" dirty="0" err="1">
                <a:latin typeface="Avva_Marcos" panose="04020500000000000000" pitchFamily="82" charset="0"/>
                <a:ea typeface="Arial"/>
                <a:cs typeface="Arial"/>
                <a:sym typeface="Arial"/>
              </a:rPr>
              <a:t>F</a:t>
            </a:r>
            <a:r>
              <a:rPr lang="en-US" sz="4400" b="1" dirty="0" err="1">
                <a:latin typeface="CS Avva Shenouda" panose="020B7200000000000000" pitchFamily="34" charset="0"/>
                <a:ea typeface="Arial"/>
                <a:cs typeface="Arial"/>
                <a:sym typeface="Arial"/>
              </a:rPr>
              <a:t>yeteouon</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masj</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 </a:t>
            </a:r>
            <a:r>
              <a:rPr lang="en-US" sz="4400" b="1" dirty="0">
                <a:latin typeface="CS Avva Shenouda" panose="020B7200000000000000" pitchFamily="34" charset="0"/>
                <a:ea typeface="Arial"/>
                <a:cs typeface="Arial"/>
                <a:sym typeface="Arial"/>
              </a:rPr>
              <a:t>`</a:t>
            </a:r>
            <a:r>
              <a:rPr lang="en-US" sz="4400" b="1" dirty="0" err="1">
                <a:latin typeface="CS Avva Shenouda" panose="020B7200000000000000" pitchFamily="34" charset="0"/>
                <a:ea typeface="Arial"/>
                <a:cs typeface="Arial"/>
                <a:sym typeface="Arial"/>
              </a:rPr>
              <a:t>ecwtem</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marefcwtem</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p>
          <a:p>
            <a:pPr lvl="0" algn="ctr">
              <a:buClr>
                <a:srgbClr val="FFFFFF"/>
              </a:buClr>
              <a:buSzPts val="4000"/>
            </a:pPr>
            <a:r>
              <a:rPr lang="en-US" sz="4400" b="1" dirty="0">
                <a:latin typeface="CS Avva Shenouda" panose="020B7200000000000000" pitchFamily="34" charset="0"/>
                <a:ea typeface="Arial"/>
                <a:cs typeface="Arial"/>
                <a:sym typeface="Arial"/>
              </a:rPr>
              <a:t>je </a:t>
            </a:r>
            <a:r>
              <a:rPr lang="en-US" sz="4400" b="1" dirty="0" err="1">
                <a:latin typeface="CS Avva Shenouda" panose="020B7200000000000000" pitchFamily="34" charset="0"/>
                <a:ea typeface="Arial"/>
                <a:cs typeface="Arial"/>
                <a:sym typeface="Arial"/>
              </a:rPr>
              <a:t>oupe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ete</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Pipneuma</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jw</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mmof</a:t>
            </a:r>
            <a:r>
              <a:rPr lang="en-US" sz="4400" b="1" dirty="0">
                <a:latin typeface="CS Avva Shenouda" panose="020B7200000000000000" pitchFamily="34" charset="0"/>
                <a:ea typeface="Arial"/>
                <a:cs typeface="Arial"/>
                <a:sym typeface="Arial"/>
              </a:rPr>
              <a:t> </a:t>
            </a:r>
            <a:r>
              <a:rPr lang="fr-FR" sz="4400" b="1" dirty="0">
                <a:latin typeface="CS Avva Shenouda" pitchFamily="34" charset="0"/>
              </a:rPr>
              <a:t>@</a:t>
            </a:r>
            <a:r>
              <a:rPr lang="en-US" sz="4400" b="1" dirty="0">
                <a:latin typeface="CS Avva Shenouda" panose="020B7200000000000000" pitchFamily="34" charset="0"/>
                <a:ea typeface="Arial"/>
                <a:cs typeface="Arial"/>
                <a:sym typeface="Arial"/>
              </a:rPr>
              <a:t> `</a:t>
            </a:r>
            <a:r>
              <a:rPr lang="en-US" sz="4400" b="1" dirty="0" err="1">
                <a:latin typeface="CS Avva Shenouda" panose="020B7200000000000000" pitchFamily="34" charset="0"/>
                <a:ea typeface="Arial"/>
                <a:cs typeface="Arial"/>
                <a:sym typeface="Arial"/>
              </a:rPr>
              <a:t>nniekklyci`a</a:t>
            </a:r>
            <a:r>
              <a:rPr lang="en-US" sz="4400" b="1" dirty="0">
                <a:latin typeface="CS Avva Shenouda" panose="020B7200000000000000" pitchFamily="34" charset="0"/>
                <a:ea typeface="Arial"/>
                <a:cs typeface="Arial"/>
                <a:sym typeface="Arial"/>
              </a:rPr>
              <a:t>.</a:t>
            </a:r>
            <a:endParaRPr sz="2000" b="1" dirty="0">
              <a:latin typeface="CS Avva Shenouda" panose="020B7200000000000000" pitchFamily="34" charset="0"/>
            </a:endParaRPr>
          </a:p>
        </p:txBody>
      </p:sp>
      <p:sp>
        <p:nvSpPr>
          <p:cNvPr id="12" name="Google Shape;1404;p212"/>
          <p:cNvSpPr txBox="1"/>
          <p:nvPr/>
        </p:nvSpPr>
        <p:spPr>
          <a:xfrm>
            <a:off x="6904892" y="4175795"/>
            <a:ext cx="4896544" cy="1323399"/>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4000" b="1" i="1" dirty="0">
                <a:latin typeface="Book Antiqua"/>
                <a:ea typeface="Book Antiqua"/>
                <a:cs typeface="Book Antiqua"/>
                <a:sym typeface="Book Antiqua"/>
              </a:rPr>
              <a:t>من له اذنان للسمع فليسمع ما يقول الروح للكنائس</a:t>
            </a:r>
            <a:endParaRPr i="1" dirty="0"/>
          </a:p>
        </p:txBody>
      </p:sp>
      <p:sp>
        <p:nvSpPr>
          <p:cNvPr id="16" name="Google Shape;1404;p212"/>
          <p:cNvSpPr txBox="1"/>
          <p:nvPr/>
        </p:nvSpPr>
        <p:spPr>
          <a:xfrm>
            <a:off x="335360" y="4073590"/>
            <a:ext cx="5616624" cy="1569620"/>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3200" b="1" i="1" dirty="0">
                <a:latin typeface="Book Antiqua"/>
                <a:ea typeface="Book Antiqua"/>
                <a:cs typeface="Book Antiqua"/>
                <a:sym typeface="Book Antiqua"/>
              </a:rPr>
              <a:t>Celui qui a des oreilles pour entendre, qu'il entende ce que l'Esprit dit aux Églises.</a:t>
            </a:r>
            <a:endParaRPr sz="3200" i="1" dirty="0"/>
          </a:p>
        </p:txBody>
      </p:sp>
    </p:spTree>
    <p:extLst>
      <p:ext uri="{BB962C8B-B14F-4D97-AF65-F5344CB8AC3E}">
        <p14:creationId xmlns:p14="http://schemas.microsoft.com/office/powerpoint/2010/main" val="293005183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Si quelqu'un est destiné à la captivité, il part en captivité ; si quelqu'un doit être tué par l'épée, il est tué par l'épée. C'est là qu'on voit la persévérance et la foi des saints. </a:t>
            </a:r>
          </a:p>
          <a:p>
            <a:pPr marL="0" indent="0" algn="just">
              <a:buNone/>
            </a:pPr>
            <a:endParaRPr lang="fr-FR" sz="2800" b="1" dirty="0"/>
          </a:p>
          <a:p>
            <a:pPr marL="0" indent="0" algn="ctr">
              <a:buNone/>
            </a:pPr>
            <a:r>
              <a:rPr lang="fr-FR" sz="2800" b="1" i="1" dirty="0">
                <a:solidFill>
                  <a:srgbClr val="C00000"/>
                </a:solidFill>
              </a:rPr>
              <a:t>La bête qui sort de la terre </a:t>
            </a:r>
          </a:p>
          <a:p>
            <a:pPr marL="0" indent="0" algn="just">
              <a:buNone/>
            </a:pPr>
            <a:r>
              <a:rPr lang="fr-FR" sz="2800" b="1" baseline="30000" dirty="0"/>
              <a:t>11</a:t>
            </a:r>
            <a:r>
              <a:rPr lang="fr-FR" sz="2800" b="1" dirty="0"/>
              <a:t> Puis, je vis monter de la terre une autre Bête ; elle avait deux cornes comme un agneau, et elle parlait comme un dragon.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١٠</a:t>
            </a:r>
            <a:r>
              <a:rPr lang="ar-SA" sz="3600" b="1" dirty="0"/>
              <a:t> إِنْ كَانَ أَحَدٌ يَجْمَعُ سَبْياً فَإِلَى السَّبْيِ يَذْهَبُ. وَإِنْ كَانَ أَحَدٌ يَقْتُلُ بِالسَّيْفِ فَيَنْبَغِي أَنْ يُقْتَلَ بِالسَّيْفِ. هُنَا صَبْرُ الْقِدِّيسِينَ وَإِيمَانُهُمْ.</a:t>
            </a:r>
            <a:endParaRPr lang="fr-FR" sz="3600" b="1" dirty="0"/>
          </a:p>
          <a:p>
            <a:pPr algn="just" rtl="1" fontAlgn="base">
              <a:spcBef>
                <a:spcPct val="20000"/>
              </a:spcBef>
              <a:spcAft>
                <a:spcPct val="0"/>
              </a:spcAft>
              <a:defRPr/>
            </a:pPr>
            <a:endParaRPr lang="fr-FR" sz="3600" b="1" dirty="0"/>
          </a:p>
          <a:p>
            <a:pPr algn="ctr" rtl="1" fontAlgn="base">
              <a:spcBef>
                <a:spcPct val="20000"/>
              </a:spcBef>
              <a:spcAft>
                <a:spcPct val="0"/>
              </a:spcAft>
              <a:defRPr/>
            </a:pPr>
            <a:r>
              <a:rPr lang="ar-AE" sz="3600" b="1" i="1" dirty="0">
                <a:solidFill>
                  <a:srgbClr val="C00000"/>
                </a:solidFill>
              </a:rPr>
              <a:t>الوحش الخارج من الأرض</a:t>
            </a:r>
          </a:p>
          <a:p>
            <a:pPr algn="just" rtl="1" fontAlgn="base">
              <a:spcBef>
                <a:spcPct val="20000"/>
              </a:spcBef>
              <a:spcAft>
                <a:spcPct val="0"/>
              </a:spcAft>
              <a:defRPr/>
            </a:pPr>
            <a:r>
              <a:rPr lang="ar-SA" sz="3600" b="1" baseline="30000" dirty="0"/>
              <a:t>١١</a:t>
            </a:r>
            <a:r>
              <a:rPr lang="ar-SA" sz="3600" b="1" dirty="0"/>
              <a:t> ثُمَّ رَأَيْتُ وَحْشاً آخَرَ طَالِعاً مِنَ الأَرْضِ، وَكَانَ لَهُ قَرْنَانِ شِبْهُ خَرُوفٍ، وَكَانَ يَتَكَلَّمُ كَتِنِّينٍ، </a:t>
            </a:r>
            <a:endParaRPr lang="fr-FR" sz="3600" b="1" dirty="0"/>
          </a:p>
        </p:txBody>
      </p:sp>
    </p:spTree>
    <p:extLst>
      <p:ext uri="{BB962C8B-B14F-4D97-AF65-F5344CB8AC3E}">
        <p14:creationId xmlns:p14="http://schemas.microsoft.com/office/powerpoint/2010/main" val="3464766582"/>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Elle exerce tout le pouvoir de la première Bête en sa présence, et elle fait en sorte que la terre et tous ceux qui l'habitent adorent la première Bête, dont la plaie mortelle a été guérie. </a:t>
            </a:r>
          </a:p>
          <a:p>
            <a:pPr marL="0" indent="0" algn="just">
              <a:buNone/>
            </a:pPr>
            <a:endParaRPr lang="fr-FR" sz="2800" b="1" baseline="30000" dirty="0"/>
          </a:p>
          <a:p>
            <a:pPr marL="0" indent="0" algn="just">
              <a:buNone/>
            </a:pPr>
            <a:r>
              <a:rPr lang="fr-FR" sz="2800" b="1" baseline="30000" dirty="0"/>
              <a:t>13</a:t>
            </a:r>
            <a:r>
              <a:rPr lang="fr-FR" sz="2800" b="1" dirty="0"/>
              <a:t> Elle fait de grands miracles, si bien qu'elle fait même tomber le feu du ciel sur la terre sous le regard des hommes, </a:t>
            </a:r>
            <a:r>
              <a:rPr lang="fr-FR" sz="2800" b="1" baseline="30000" dirty="0"/>
              <a:t>14</a:t>
            </a:r>
            <a:r>
              <a:rPr lang="fr-FR" sz="2800" b="1" dirty="0"/>
              <a:t> et qu'elle égare les habitants de la terre par les miracles qu'il lui a été donné de faire en présence de la Bête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dirty="0"/>
              <a:t>وَيَعْمَلُ بِكُلِّ سُلْطَانِ الْوَحْشِ الأَوَّلِ أَمَامَهُ، وَيَجْعَلُ الأَرْضَ وَالسَّاكِنِينَ فِيهَا يَسْجُدُونَ لِلْوَحْشِ الأَوَّلِ الَّذِي شُفِيَ جُرْحُهُ الْمُمِيتُ، </a:t>
            </a:r>
            <a:endParaRPr lang="fr-FR" sz="3600" b="1" dirty="0"/>
          </a:p>
          <a:p>
            <a:pPr algn="just" rtl="1" fontAlgn="base">
              <a:spcBef>
                <a:spcPct val="20000"/>
              </a:spcBef>
              <a:spcAft>
                <a:spcPct val="0"/>
              </a:spcAft>
              <a:defRPr/>
            </a:pPr>
            <a:endParaRPr lang="fr-FR" sz="3600" b="1" baseline="30000" dirty="0"/>
          </a:p>
          <a:p>
            <a:pPr algn="just" rtl="1" fontAlgn="base">
              <a:spcBef>
                <a:spcPct val="20000"/>
              </a:spcBef>
              <a:spcAft>
                <a:spcPct val="0"/>
              </a:spcAft>
              <a:defRPr/>
            </a:pPr>
            <a:r>
              <a:rPr lang="ar-SA" sz="3600" b="1" baseline="30000" dirty="0"/>
              <a:t>١٣</a:t>
            </a:r>
            <a:r>
              <a:rPr lang="ar-SA" sz="3600" b="1" dirty="0"/>
              <a:t> وَيَصْنَعُ آيَاتٍ عَظِيمَةً، حَتَّى إِنَّهُ يَجْعَلُ نَاراً تَنْزِلُ مِنَ السَّمَاءِ عَلَى الأَرْضِ قُدَّامَ النَّاسِ، </a:t>
            </a:r>
            <a:r>
              <a:rPr lang="ar-SA" sz="3600" b="1" baseline="30000" dirty="0"/>
              <a:t>١٤</a:t>
            </a:r>
            <a:r>
              <a:rPr lang="ar-SA" sz="3600" b="1" dirty="0"/>
              <a:t> وَيُضِلُّ السَّاكِنِينَ عَلَى الأَرْضِ بِالآيَاتِ الَّتِي أُعْطِيَ أَنْ يَصْنَعَهَا أَمَامَ الْوَحْشِ،</a:t>
            </a:r>
            <a:endParaRPr lang="fr-FR" sz="3600" b="1" dirty="0"/>
          </a:p>
        </p:txBody>
      </p:sp>
    </p:spTree>
    <p:extLst>
      <p:ext uri="{BB962C8B-B14F-4D97-AF65-F5344CB8AC3E}">
        <p14:creationId xmlns:p14="http://schemas.microsoft.com/office/powerpoint/2010/main" val="1310677374"/>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elle dit aux habitants de la terre de dresser une image en l'honneur de la Bête, qui a été blessée par l'épée et qui a repris vie. </a:t>
            </a:r>
            <a:r>
              <a:rPr lang="fr-FR" sz="2800" b="1" baseline="30000" dirty="0"/>
              <a:t>15</a:t>
            </a:r>
            <a:r>
              <a:rPr lang="fr-FR" sz="2800" b="1" dirty="0"/>
              <a:t> Il lui a été donné d'animer l'image de la Bête, au point qu'elle se mette à parler, et qu'elle fasse tuer tous ceux qui ne se prosternent pas devant l'image de la Bête. </a:t>
            </a:r>
            <a:r>
              <a:rPr lang="fr-FR" sz="2800" b="1" baseline="30000" dirty="0"/>
              <a:t>16</a:t>
            </a:r>
            <a:r>
              <a:rPr lang="fr-FR" sz="2800" b="1" dirty="0"/>
              <a:t> Et pour tous, petits et grands, riches et pauvres, libres et esclaves, elle fait en sorte qu'on leur mette une marque sur la main ou sur le front,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قَائِلاً لِلسَّاكِنِينَ عَلَى الأَرْضِ أَنْ يَصْنَعُوا صُورَةً لِلْوَحْشِ الَّذِي كَانَ بِهِ جُرْحُ السَّيْفِ وَعَاشَ. </a:t>
            </a:r>
            <a:r>
              <a:rPr lang="ar-SA" sz="3600" b="1" baseline="30000" dirty="0"/>
              <a:t>١٥</a:t>
            </a:r>
            <a:r>
              <a:rPr lang="ar-SA" sz="3600" b="1" dirty="0"/>
              <a:t> وَأُعْطِيَ أَنْ يُعْطِيَ رُوحاً لِصُورَةِ الْوَحْشِ، حَتَّى تَتَكَلَّمَ صُورَةُ الْوَحْشِ وَيَجْعَلَ جَمِيعَ الَّذِينَ لاَ يَسْجُدُونَ لِصُورَةِ الْوَحْشِ يُقْتَلُونَ. </a:t>
            </a:r>
            <a:r>
              <a:rPr lang="ar-SA" sz="3600" b="1" baseline="30000" dirty="0"/>
              <a:t>١٦</a:t>
            </a:r>
            <a:r>
              <a:rPr lang="ar-SA" sz="3600" b="1" dirty="0"/>
              <a:t> وَيَجْعَلَ الْجَمِيعَ: الصِّغَارَ وَالْكِبَارَ، وَالأَغْنِيَاءَ وَالْفُقَرَاءَ، وَالأَحْرَارَ وَالْعَبِيدَ، تُصْنَعُ لَهُمْ سِمَةٌ عَلَى يَدِهِمِ الْيُمْنَى أَوْ عَلَى جِبْهَتِهِمْ،</a:t>
            </a:r>
            <a:endParaRPr lang="fr-FR" sz="3600" b="1" dirty="0"/>
          </a:p>
        </p:txBody>
      </p:sp>
    </p:spTree>
    <p:extLst>
      <p:ext uri="{BB962C8B-B14F-4D97-AF65-F5344CB8AC3E}">
        <p14:creationId xmlns:p14="http://schemas.microsoft.com/office/powerpoint/2010/main" val="360289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la lune restent dans leur demeure ; ils fuient devant l'éclat de tes flèches, sous la lueur des éclairs de ta lance. Avec rage tu arpentes la terre, avec colère tu écrases les nations. Tu t'es mis en campagne pour sauver ton peuple, pour sauver ton oint, tu as abattu la maison de l'impie, mis à nu le fondement jusqu'au rocher. Tu as percé de tes épieux le chef de ses guerriers qui se ruaient pour nous disperser, avec des cris de joie comme s'ils allaient, dans leur repaire, dévorer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err="1"/>
              <a:t>وَٱلْقَمَرُ</a:t>
            </a:r>
            <a:r>
              <a:rPr lang="ar-SA" sz="3600" b="1" dirty="0"/>
              <a:t> وَقَفَا فِي بُرُوجِهِمَا لِنُورِ سِهَامِكَ </a:t>
            </a:r>
            <a:r>
              <a:rPr lang="ar-SA" sz="3600" b="1" dirty="0" err="1"/>
              <a:t>ٱلطَّائِرَةِ</a:t>
            </a:r>
            <a:r>
              <a:rPr lang="ar-SA" sz="3600" b="1" dirty="0"/>
              <a:t>، لِلَمَعَانِ بَرْقِ مَجْدِكَ. بِغَضَبٍ خَطَرْتَ فِي </a:t>
            </a:r>
            <a:r>
              <a:rPr lang="ar-SA" sz="3600" b="1" dirty="0" err="1"/>
              <a:t>ٱلْأَرْضِ</a:t>
            </a:r>
            <a:r>
              <a:rPr lang="ar-SA" sz="3600" b="1" dirty="0"/>
              <a:t>، بِسَخَطٍ دُسْتَ </a:t>
            </a:r>
            <a:r>
              <a:rPr lang="ar-SA" sz="3600" b="1" dirty="0" err="1"/>
              <a:t>ٱلْأُمَمَ</a:t>
            </a:r>
            <a:r>
              <a:rPr lang="ar-SA" sz="3600" b="1" dirty="0"/>
              <a:t>. خَرَجْتَ لِخَلَاصِ شَعْبِكَ، لِخَلَاصِ مَسِيحِكَ. سَحَقْتَ رَأْسَ بَيْتِ </a:t>
            </a:r>
            <a:r>
              <a:rPr lang="ar-SA" sz="3600" b="1" dirty="0" err="1"/>
              <a:t>ٱلشِّرِّيرِ</a:t>
            </a:r>
            <a:r>
              <a:rPr lang="ar-SA" sz="3600" b="1" dirty="0"/>
              <a:t> مُعَرِّيًا </a:t>
            </a:r>
            <a:r>
              <a:rPr lang="ar-SA" sz="3600" b="1" dirty="0" err="1"/>
              <a:t>ٱلْأَسَاسَ</a:t>
            </a:r>
            <a:r>
              <a:rPr lang="ar-SA" sz="3600" b="1" dirty="0"/>
              <a:t> حَتَّى </a:t>
            </a:r>
            <a:r>
              <a:rPr lang="ar-SA" sz="3600" b="1" dirty="0" err="1"/>
              <a:t>ٱلْعُنُقِ</a:t>
            </a:r>
            <a:r>
              <a:rPr lang="ar-SA" sz="3600" b="1" dirty="0"/>
              <a:t>. سِلَاهْ. ثَقَبْتَ بِسِهَامِهِ رَأْسَ قَبَائِلِهِ. عَصَفُوا لِتَشْتِيتِي. </a:t>
            </a:r>
            <a:r>
              <a:rPr lang="ar-SA" sz="3600" b="1" dirty="0" err="1"/>
              <a:t>ٱبْتِهَاجُهُمْ</a:t>
            </a:r>
            <a:r>
              <a:rPr lang="ar-SA" sz="3600" b="1" dirty="0"/>
              <a:t> كَمَا لِأَكْلِ </a:t>
            </a:r>
            <a:r>
              <a:rPr lang="ar-SA" sz="3600" b="1" dirty="0" err="1"/>
              <a:t>ٱلْمِسْكِينِ</a:t>
            </a:r>
            <a:r>
              <a:rPr lang="ar-SA" sz="3600" b="1" dirty="0"/>
              <a:t> فِي </a:t>
            </a:r>
            <a:r>
              <a:rPr lang="ar-SA" sz="3600" b="1" dirty="0" err="1"/>
              <a:t>ٱلْخُفْيَةِ</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54730168"/>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et que personne ne puisse acheter ou vendre, sauf celui qui porte cette marque : le nom de la Bête ou le chiffre de son nom. </a:t>
            </a:r>
            <a:r>
              <a:rPr lang="fr-FR" sz="2800" b="1" baseline="30000" dirty="0"/>
              <a:t>18</a:t>
            </a:r>
            <a:r>
              <a:rPr lang="fr-FR" sz="2800" b="1" dirty="0"/>
              <a:t> Ici il faut être sage. Celui qui est intelligent, qu'il fasse des calculs sur le chiffre de la Bête, car c'est le chiffre d'un homme, et ce chiffre est six cent soixante-six.</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وَأَنْ لاَ يَقْدِرَ أَحَدٌ أَنْ يَشْتَرِيَ أَوْ يَبِيعَ إِلَّا مَنْ لَهُ السِّمَةُ أَوِ اسْمُ الْوَحْشِ أَوْ عَدَدُ اسْمِهِ. </a:t>
            </a:r>
            <a:r>
              <a:rPr lang="ar-SA" sz="3600" b="1" baseline="30000" dirty="0"/>
              <a:t>١٨</a:t>
            </a:r>
            <a:r>
              <a:rPr lang="ar-SA" sz="3600" b="1" dirty="0"/>
              <a:t> هُنَا الْحِكْمَةُ! مَنْ لَهُ فَهْمٌ فَلْيَحْسِبْ عَدَدَ الْوَحْشِ فَإِنَّهُ عَدَدُ إِنْسَانٍ، وَعَدَدُهُ: سِتُّ مِئَةٍ وَسِتَّةٌ وَسِتُّونَ.</a:t>
            </a:r>
            <a:endParaRPr lang="fr-FR" sz="3600" b="1" dirty="0"/>
          </a:p>
        </p:txBody>
      </p:sp>
    </p:spTree>
    <p:extLst>
      <p:ext uri="{BB962C8B-B14F-4D97-AF65-F5344CB8AC3E}">
        <p14:creationId xmlns:p14="http://schemas.microsoft.com/office/powerpoint/2010/main" val="902245829"/>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14</a:t>
            </a:r>
          </a:p>
          <a:p>
            <a:pPr marL="0" indent="0" algn="ctr">
              <a:buNone/>
            </a:pPr>
            <a:endParaRPr lang="fr-FR" sz="1600" b="1" i="1" dirty="0">
              <a:solidFill>
                <a:srgbClr val="C00000"/>
              </a:solidFill>
            </a:endParaRPr>
          </a:p>
          <a:p>
            <a:pPr marL="0" indent="0" algn="ctr">
              <a:buNone/>
            </a:pPr>
            <a:r>
              <a:rPr lang="fr-FR" sz="2800" b="1" i="1" dirty="0">
                <a:solidFill>
                  <a:srgbClr val="C00000"/>
                </a:solidFill>
              </a:rPr>
              <a:t>L'Agneau et les rachetés </a:t>
            </a:r>
          </a:p>
          <a:p>
            <a:pPr marL="0" indent="0" algn="just">
              <a:buNone/>
            </a:pPr>
            <a:r>
              <a:rPr lang="fr-FR" sz="2800" b="1" baseline="30000" dirty="0"/>
              <a:t>1</a:t>
            </a:r>
            <a:r>
              <a:rPr lang="fr-FR" sz="2800" b="1" dirty="0"/>
              <a:t> Et je vis l'Agneau debout sur la montagne de Sion, et avec lui les cent quarante-quatre mille qui portent, inscrits sur leur front, le nom de l'Agneau et celui de son Père. </a:t>
            </a:r>
            <a:r>
              <a:rPr lang="fr-FR" sz="2800" b="1" baseline="30000" dirty="0"/>
              <a:t>2</a:t>
            </a:r>
            <a:r>
              <a:rPr lang="fr-FR" sz="2800" b="1" dirty="0"/>
              <a:t> Et j’entendis une voix venant du ciel comme la voix des océans ou celle d'un grand coup de tonnerre ; mais cette voix que j'entendais était aussi comme celle des musiciens qui chantent en jouant de la harpe.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900" b="1" i="1" dirty="0">
                <a:solidFill>
                  <a:srgbClr val="C00000"/>
                </a:solidFill>
              </a:rPr>
              <a:t>الإصحاح الرابع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الخروف وأتباعه</a:t>
            </a:r>
          </a:p>
          <a:p>
            <a:pPr algn="just" rtl="1" fontAlgn="base">
              <a:spcBef>
                <a:spcPct val="20000"/>
              </a:spcBef>
              <a:spcAft>
                <a:spcPct val="0"/>
              </a:spcAft>
              <a:defRPr/>
            </a:pPr>
            <a:r>
              <a:rPr lang="ar-SA" sz="4000" b="1" baseline="30000" dirty="0"/>
              <a:t>١</a:t>
            </a:r>
            <a:r>
              <a:rPr lang="ar-SA" sz="4000" b="1" dirty="0"/>
              <a:t> ثُمَّ نَظَرْتُ وَإِذَا حَمَلٌ وَاقِفٌ عَلَى جَبَلِ صِهْيَوْنَ، وَمَعَهُ مِئَةٌ وَأَرْبَعَةٌ وَأَرْبَعُونَ أَلْفاً، لَهُمُ اسْمُ أَبِيهِ مَكْتُوباً عَلَى جِبَاهِهِمْ. </a:t>
            </a:r>
            <a:r>
              <a:rPr lang="ar-SA" sz="4000" b="1" baseline="30000" dirty="0"/>
              <a:t>٢</a:t>
            </a:r>
            <a:r>
              <a:rPr lang="ar-SA" sz="4000" b="1" dirty="0"/>
              <a:t> وَسَمِعْتُ صَوْتاً مِنَ السَّمَاءِ كَصَوْتِ مِيَاهٍ كَثِيرَةٍ وَكَصَوْتِ رَعْدٍ عَظِيمٍ. وَسَمِعْتُ صَوْتاً كَصَوْتِ ضَارِبِينَ بِالْقِيثَارَةِ يَضْرِبُونَ بِقِيثَارَاتِهِمْ،</a:t>
            </a:r>
            <a:endParaRPr lang="fr-FR" sz="4000" b="1" dirty="0"/>
          </a:p>
        </p:txBody>
      </p:sp>
    </p:spTree>
    <p:extLst>
      <p:ext uri="{BB962C8B-B14F-4D97-AF65-F5344CB8AC3E}">
        <p14:creationId xmlns:p14="http://schemas.microsoft.com/office/powerpoint/2010/main" val="4229090094"/>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Ils chantaient un chant nouveau devant le Trône, et devant les quatre Vivants et les Anciens. Personne ne pouvait apprendre ce chant, sinon les cent quarante-quatre mille, les rachetés de la terre. </a:t>
            </a:r>
            <a:r>
              <a:rPr lang="fr-FR" sz="2800" b="1" baseline="30000" dirty="0"/>
              <a:t>4</a:t>
            </a:r>
            <a:r>
              <a:rPr lang="fr-FR" sz="2800" b="1" dirty="0"/>
              <a:t> Ils ne se sont pas souillés avec des femmes, ils sont restés vierges. Ce sont eux qui suivent l'Agneau partout où il va ; ils ont été rachetés du milieu des hommes pour être offerts les premiers à Dieu et à l'Agneau. </a:t>
            </a:r>
            <a:r>
              <a:rPr lang="fr-FR" sz="2800" b="1" baseline="30000" dirty="0"/>
              <a:t>5</a:t>
            </a:r>
            <a:r>
              <a:rPr lang="fr-FR" sz="2800" b="1" dirty="0"/>
              <a:t> Ils n'ont jamais proféré de mensonge ; ils sont irréprochables.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fr-FR" sz="3600" b="1" dirty="0"/>
              <a:t> </a:t>
            </a:r>
            <a:r>
              <a:rPr lang="ar-SA" sz="3600" b="1" baseline="30000" dirty="0"/>
              <a:t>٣</a:t>
            </a:r>
            <a:r>
              <a:rPr lang="ar-SA" sz="3600" b="1" dirty="0"/>
              <a:t> وَهُمْ يَتَرَنَّمُونَ كَتَرْنِيمَةٍ جَدِيدَةٍ أَمَامَ الْعَرْشِ وَأَمَامَ الأَرْبَعَةِ الْحَيَوَانَاتِ وَالشُّيُوخِ. وَلَمْ يَسْتَطِعْ أَحَدٌ أَنْ يَتَعَلَّمَ التَّرْنِيمَةَ إِلَّا الْمِئَةُ وَالأَرْبَعَةُ وَالأَرْبَعُونَ أَلْفاً الَّذِينَ اشْتُرُوا مِنَ الأَرْضِ - </a:t>
            </a:r>
            <a:r>
              <a:rPr lang="ar-SA" sz="3600" b="1" baseline="30000" dirty="0"/>
              <a:t>٤</a:t>
            </a:r>
            <a:r>
              <a:rPr lang="ar-SA" sz="3600" b="1" dirty="0"/>
              <a:t> هَؤُلاَءِ هُمُ الَّذِينَ لَمْ يَتَنَجَّسُوا مَعَ النِّسَاءِ لأَنَّهُمْ أَطْهَارٌ. هَؤُلاَءِ هُمُ الَّذِينَ يَتْبَعُونَ الْحَمَلَ حَيْثُمَا ذَهَبَ. هَؤُلاَءِ اشْتُرُوا مِنْ بَيْنِ النَّاسِ بَاكُورَةً لِلَّهِ وَلِلْحَمَلِ. </a:t>
            </a:r>
            <a:r>
              <a:rPr lang="ar-SA" sz="3600" b="1" baseline="30000" dirty="0"/>
              <a:t>٥</a:t>
            </a:r>
            <a:r>
              <a:rPr lang="ar-SA" sz="3600" b="1" dirty="0"/>
              <a:t> وَفِي أَفْوَاهِهِمْ لَمْ يُوجَدْ غِشٌّ، لأَنَّهُمْ بِلاَ عَيْبٍ قُدَّامَ عَرْشِ اللهِ.</a:t>
            </a:r>
            <a:endParaRPr lang="fr-FR" sz="3600" b="1" dirty="0"/>
          </a:p>
        </p:txBody>
      </p:sp>
    </p:spTree>
    <p:extLst>
      <p:ext uri="{BB962C8B-B14F-4D97-AF65-F5344CB8AC3E}">
        <p14:creationId xmlns:p14="http://schemas.microsoft.com/office/powerpoint/2010/main" val="2970824340"/>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L'annonce du jugement </a:t>
            </a:r>
          </a:p>
          <a:p>
            <a:pPr marL="0" indent="0" algn="just">
              <a:buNone/>
            </a:pPr>
            <a:r>
              <a:rPr lang="fr-FR" sz="2800" b="1" baseline="30000" dirty="0"/>
              <a:t>6</a:t>
            </a:r>
            <a:r>
              <a:rPr lang="fr-FR" sz="2800" b="1" dirty="0"/>
              <a:t> Puis je vis un autre ange volant en plein ciel, porteur d'une bonne nouvelle éternelle pour l'annoncer à ceux qui résident sur la terre, à toute nation, race, langue et peuple. </a:t>
            </a:r>
            <a:r>
              <a:rPr lang="fr-FR" sz="2800" b="1" baseline="30000" dirty="0"/>
              <a:t>7</a:t>
            </a:r>
            <a:r>
              <a:rPr lang="fr-FR" sz="2800" b="1" dirty="0"/>
              <a:t> Il disait d'une voix forte :  Craignez Dieu et rendez-lui gloire, car elle est venue, l'heure où il doit juger ; prosternez-vous devant celui qui a fait le ciel, la terre, la mer et les sources d'eau.</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a:r>
              <a:rPr lang="ar-AE" sz="4000" b="1" i="1" dirty="0">
                <a:solidFill>
                  <a:srgbClr val="C00000"/>
                </a:solidFill>
              </a:rPr>
              <a:t>الملائكة الثلاثة</a:t>
            </a:r>
          </a:p>
          <a:p>
            <a:pPr algn="just" rtl="1" fontAlgn="base">
              <a:spcBef>
                <a:spcPct val="20000"/>
              </a:spcBef>
              <a:spcAft>
                <a:spcPct val="0"/>
              </a:spcAft>
              <a:defRPr/>
            </a:pPr>
            <a:r>
              <a:rPr lang="ar-SA" sz="4000" b="1" baseline="30000" dirty="0"/>
              <a:t>٦</a:t>
            </a:r>
            <a:r>
              <a:rPr lang="ar-SA" sz="4000" b="1" dirty="0"/>
              <a:t> ثُمَّ رَأَيْتُ مَلاَكاً آخَرَ طَائِراً فِي وَسَطِ السَّمَاءِ مَعَهُ بِشَارَةٌ أَبَدِيَّةٌ، لِيُبَشِّرَ السَّاكِنِينَ عَلَى الأَرْضِ وَكُلَّ أُمَّةٍ وَقَبِيلَةٍ وَلِسَانٍ وَشَعْبٍ، </a:t>
            </a:r>
            <a:r>
              <a:rPr lang="ar-SA" sz="4000" b="1" baseline="30000" dirty="0"/>
              <a:t>٧</a:t>
            </a:r>
            <a:r>
              <a:rPr lang="ar-SA" sz="4000" b="1" dirty="0"/>
              <a:t> قَائِلاً بِصَوْتٍ عَظِيمٍ: «خَافُوا اللهَ وَأَعْطُوهُ مَجْداً، لأَنَّهُ قَدْ جَاءَتْ سَاعَةُ دَيْنُونَتِهِ. وَاسْجُدُوا لِصَانِعِ السَّمَاءِ وَالأَرْضِ وَالْبَحْرِ وَيَنَابِيعِ الْمِيَاهِ». </a:t>
            </a:r>
            <a:endParaRPr lang="fr-FR" sz="4000" b="1" dirty="0"/>
          </a:p>
        </p:txBody>
      </p:sp>
    </p:spTree>
    <p:extLst>
      <p:ext uri="{BB962C8B-B14F-4D97-AF65-F5344CB8AC3E}">
        <p14:creationId xmlns:p14="http://schemas.microsoft.com/office/powerpoint/2010/main" val="4076254303"/>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Un autre ange, un deuxième, vint à sa suite ; il disait :  Elle est tombée, elle est tombée, Babylone la Grande, elle qui a donné à boire à toutes les nations du vin de la fureur, celui de sa prostitution. </a:t>
            </a:r>
          </a:p>
          <a:p>
            <a:pPr marL="0" indent="0" algn="just">
              <a:buNone/>
            </a:pPr>
            <a:endParaRPr lang="fr-FR" sz="2800" b="1" baseline="30000" dirty="0"/>
          </a:p>
          <a:p>
            <a:pPr marL="0" indent="0" algn="just">
              <a:buNone/>
            </a:pPr>
            <a:r>
              <a:rPr lang="fr-FR" sz="2800" b="1" baseline="30000" dirty="0"/>
              <a:t>9</a:t>
            </a:r>
            <a:r>
              <a:rPr lang="fr-FR" sz="2800" b="1" dirty="0"/>
              <a:t> Un autre ange, un troisième, vint à leur suite ; il disait d'une voix forte :  Si quelqu'un adore la Bête et son image, et reçoit la marque sur le front ou sur la main,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٨</a:t>
            </a:r>
            <a:r>
              <a:rPr lang="ar-SA" sz="3600" b="1" dirty="0"/>
              <a:t> ثُمَّ تَبِعَهُ مَلاَكٌ آخَرُ قَائِلاً: «سَقَطَتْ </a:t>
            </a:r>
            <a:r>
              <a:rPr lang="ar-SA" sz="3600" b="1" dirty="0" err="1"/>
              <a:t>سَقَطَتْ</a:t>
            </a:r>
            <a:r>
              <a:rPr lang="ar-SA" sz="3600" b="1" dirty="0"/>
              <a:t> بَابِلُ الْمَدِينَةُ الْعَظِيمَةُ، لأَنَّهَا سَقَتْ جَمِيعَ الأُمَمِ مِنْ خَمْرِ غَضَبِ زِنَاهَا».</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٩</a:t>
            </a:r>
            <a:r>
              <a:rPr lang="ar-SA" sz="3600" b="1" dirty="0"/>
              <a:t> ثُمَّ تَبِعَهُمَا مَلاَكٌ ثَالِثٌ قَائِلاً بِصَوْتٍ عَظِيمٍ: «إِنْ كَانَ أَحَدٌ يَسْجُدُ لِلْوَحْشِ وَلِصُورَتِهِ، وَيَقْبَلُ سِمَتَهُ عَلَى جَبْهَتِهِ أَوْ عَلَى يَدِهِ، </a:t>
            </a:r>
            <a:endParaRPr lang="fr-FR" sz="3600" b="1" dirty="0"/>
          </a:p>
        </p:txBody>
      </p:sp>
    </p:spTree>
    <p:extLst>
      <p:ext uri="{BB962C8B-B14F-4D97-AF65-F5344CB8AC3E}">
        <p14:creationId xmlns:p14="http://schemas.microsoft.com/office/powerpoint/2010/main" val="2892052654"/>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lui aussi boira du vin de la fureur de Dieu, versé sans mélange dans la coupe de sa colère ; il sera torturé par le feu et le soufre devant les anges saints et devant l'Agneau. </a:t>
            </a:r>
            <a:r>
              <a:rPr lang="fr-FR" sz="2800" b="1" baseline="30000" dirty="0"/>
              <a:t>11</a:t>
            </a:r>
            <a:r>
              <a:rPr lang="fr-FR" sz="2800" b="1" dirty="0"/>
              <a:t> Et la fumée de ces tortures monte pour les siècles des siècles. Ils n'ont de repos ni jour ni nuit, ceux qui adorent la Bête et son image, et quiconque reçoit la marque de son nom. </a:t>
            </a:r>
            <a:r>
              <a:rPr lang="fr-FR" sz="2800" b="1" baseline="30000" dirty="0"/>
              <a:t>12</a:t>
            </a:r>
            <a:r>
              <a:rPr lang="fr-FR" sz="2800" b="1" dirty="0"/>
              <a:t> C'est là qu'on voit la persévérance des saints, ceux qui gardent les commandements de Dieu et la foi de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١٠</a:t>
            </a:r>
            <a:r>
              <a:rPr lang="ar-SA" sz="3600" b="1" dirty="0"/>
              <a:t> فَهُوَ أَيْضاً سَيَشْرَبُ مِنْ خَمْرِ غَضَبِ اللهِ الْمَصْبُوبِ صِرْفاً فِي كَأْسِ غَضَبِهِ، وَيُعَذَّبُ بِنَارٍ وَكِبْرِيتٍ أَمَامَ الْمَلاَئِكَةِ الْقِدِّيسِينَ وَأَمَامَ الْحَمَلِ. </a:t>
            </a:r>
            <a:r>
              <a:rPr lang="ar-SA" sz="3600" b="1" baseline="30000" dirty="0"/>
              <a:t>١١</a:t>
            </a:r>
            <a:r>
              <a:rPr lang="ar-SA" sz="3600" b="1" dirty="0"/>
              <a:t> وَيَصْعَدُ دُخَانُ عَذَابِهِمْ إِلَى أَبَدِ الآبِدِينَ. وَلاَ تَكُونُ رَاحَةٌ نَهَاراً وَلَيْلاً لِلَّذِينَ يَسْجُدُونَ لِلْوَحْشِ وَلِصُورَتِهِ وَلِكُلِّ مَنْ يَقْبَلُ سِمَةَ اسْمِهِ». </a:t>
            </a:r>
            <a:r>
              <a:rPr lang="ar-SA" sz="3600" b="1" baseline="30000" dirty="0"/>
              <a:t>١٢</a:t>
            </a:r>
            <a:r>
              <a:rPr lang="ar-SA" sz="3600" b="1" dirty="0"/>
              <a:t> هُنَا صَبْرُ الْقِدِّيسِينَ. هُنَا الَّذِينَ يَحْفَظُونَ وَصَايَا اللهِ وَإِيمَانَ يَسُوعَ. </a:t>
            </a:r>
            <a:endParaRPr lang="fr-FR" sz="3600" b="1" dirty="0"/>
          </a:p>
        </p:txBody>
      </p:sp>
    </p:spTree>
    <p:extLst>
      <p:ext uri="{BB962C8B-B14F-4D97-AF65-F5344CB8AC3E}">
        <p14:creationId xmlns:p14="http://schemas.microsoft.com/office/powerpoint/2010/main" val="1683872044"/>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Alors j’entendis une voix qui venait du ciel. Elle me disait d'écrire ceci :  Heureux désormais les morts qui s'endorment dans le Seigneur. Oui, dit l'Esprit de Dieu, qu'ils se reposent de leurs peines, car leurs actes les suivent.</a:t>
            </a:r>
          </a:p>
          <a:p>
            <a:pPr marL="0" indent="0" algn="just">
              <a:buNone/>
            </a:pPr>
            <a:endParaRPr lang="fr-FR" sz="1400" b="1" dirty="0"/>
          </a:p>
          <a:p>
            <a:pPr marL="0" indent="0" algn="ctr">
              <a:buNone/>
            </a:pPr>
            <a:r>
              <a:rPr lang="fr-FR" sz="2800" b="1" i="1" dirty="0">
                <a:solidFill>
                  <a:srgbClr val="C00000"/>
                </a:solidFill>
              </a:rPr>
              <a:t>Moisson et vendange de la terre </a:t>
            </a:r>
          </a:p>
          <a:p>
            <a:pPr marL="0" indent="0" algn="just">
              <a:buNone/>
            </a:pPr>
            <a:r>
              <a:rPr lang="fr-FR" sz="2800" b="1" baseline="30000" dirty="0"/>
              <a:t>14</a:t>
            </a:r>
            <a:r>
              <a:rPr lang="fr-FR" sz="2800" b="1" dirty="0"/>
              <a:t> Et je vis une nuée blanche ; et sur cette nuée, quelqu'un siégeait, semblable à un fils d'homme. Il avait sur la tête une couronne d'or, et à la main une faucille aiguisée.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١٣</a:t>
            </a:r>
            <a:r>
              <a:rPr lang="ar-SA" sz="3600" b="1" dirty="0"/>
              <a:t> وَسَمِعْتُ صَوْتاً مِنَ السَّمَاءِ قَائِلاً لِي: «اكْتُبْ. طُوبَى لِلأَمْوَاتِ الَّذِينَ يَمُوتُونَ فِي الرَّبِّ مُنْذُ الآنَ - نَعَمْ يَقُولُ الرُّوحُ، لِكَيْ يَسْتَرِيحُوا مِنْ أَتْعَابِهِمْ، وَأَعْمَالُهُمْ تَتْبَعُهُمْ».</a:t>
            </a:r>
            <a:endParaRPr lang="fr-FR" sz="3600" b="1" dirty="0"/>
          </a:p>
          <a:p>
            <a:pPr algn="just" rtl="1" fontAlgn="base">
              <a:spcBef>
                <a:spcPct val="20000"/>
              </a:spcBef>
              <a:spcAft>
                <a:spcPct val="0"/>
              </a:spcAft>
              <a:defRPr/>
            </a:pPr>
            <a:endParaRPr lang="fr-FR" sz="3600" b="1" dirty="0"/>
          </a:p>
          <a:p>
            <a:pPr algn="ctr" rtl="1" fontAlgn="base">
              <a:spcBef>
                <a:spcPct val="20000"/>
              </a:spcBef>
              <a:spcAft>
                <a:spcPct val="0"/>
              </a:spcAft>
              <a:defRPr/>
            </a:pPr>
            <a:r>
              <a:rPr lang="ar-AE" sz="3600" b="1" i="1" dirty="0">
                <a:solidFill>
                  <a:srgbClr val="C00000"/>
                </a:solidFill>
              </a:rPr>
              <a:t>حصاد الأرض</a:t>
            </a:r>
          </a:p>
          <a:p>
            <a:pPr algn="just" rtl="1" fontAlgn="base">
              <a:spcBef>
                <a:spcPct val="20000"/>
              </a:spcBef>
              <a:spcAft>
                <a:spcPct val="0"/>
              </a:spcAft>
              <a:defRPr/>
            </a:pPr>
            <a:r>
              <a:rPr lang="ar-SA" sz="3600" b="1" baseline="30000" dirty="0"/>
              <a:t>١٤</a:t>
            </a:r>
            <a:r>
              <a:rPr lang="ar-SA" sz="3600" b="1" dirty="0"/>
              <a:t> ثُمَّ نَظَرْتُ وَإِذَا سَحَابَةٌ بَيْضَاءُ، وَعَلَى السَّحَابَةِ جَالِسٌ شِبْهُ ابْنِ إِنْسَانٍ، لَهُ عَلَى رَأْسِهِ إِكْلِيلٌ مِنْ ذَهَبٍ، وَفِي يَدِهِ مِنْجَلٌ حَادٌّ.</a:t>
            </a:r>
            <a:endParaRPr lang="fr-FR" sz="3600" b="1" dirty="0"/>
          </a:p>
        </p:txBody>
      </p:sp>
    </p:spTree>
    <p:extLst>
      <p:ext uri="{BB962C8B-B14F-4D97-AF65-F5344CB8AC3E}">
        <p14:creationId xmlns:p14="http://schemas.microsoft.com/office/powerpoint/2010/main" val="4220928379"/>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15</a:t>
            </a:r>
            <a:r>
              <a:rPr lang="fr-FR" sz="2800" b="1" dirty="0"/>
              <a:t> Un autre ange sortit du Temple, criant d'une voix puissante à celui qui siégeait sur la nuée : Prends ta faucille et moissonne, l'heure de la moisson est venue, car elle est mûre, la moisson de la terre. </a:t>
            </a:r>
            <a:r>
              <a:rPr lang="fr-FR" sz="2800" b="1" baseline="30000" dirty="0"/>
              <a:t>16</a:t>
            </a:r>
            <a:r>
              <a:rPr lang="fr-FR" sz="2800" b="1" dirty="0"/>
              <a:t> Alors, celui qui siégeait sur la nuée lança la faucille sur la terre, et la terre fut moissonnée. </a:t>
            </a:r>
            <a:r>
              <a:rPr lang="fr-FR" sz="2800" b="1" baseline="30000" dirty="0"/>
              <a:t>17</a:t>
            </a:r>
            <a:r>
              <a:rPr lang="fr-FR" sz="2800" b="1" dirty="0"/>
              <a:t> Puis un autre ange sortit du Temple qui est dans le ciel ; il avait lui aussi une faucille aiguisée. </a:t>
            </a:r>
            <a:r>
              <a:rPr lang="fr-FR" sz="2800" b="1" baseline="30000" dirty="0"/>
              <a:t>18</a:t>
            </a:r>
            <a:r>
              <a:rPr lang="fr-FR" sz="2800" b="1" dirty="0"/>
              <a:t> Un autre ange encore arriva d'auprès de l'autel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١٥</a:t>
            </a:r>
            <a:r>
              <a:rPr lang="ar-SA" sz="3600" b="1" dirty="0"/>
              <a:t> وَخَرَجَ مَلاَكٌ آخَرُ مِنَ الْهَيْكَلِ، يَصْرُخُ بِصَوْتٍ عَظِيمٍ إِلَى الْجَالِسِ عَلَى السَّحَابَةِ: «أَرْسِلْ مِنْجَلَكَ وَاحْصُدْ، لأَنَّهُ قَدْ جَاءَتِ السَّاعَةُ لِلْحَصَادِ، إِذْ قَدْ يَبِسَ حَصِيدُ الأَرْضِ». </a:t>
            </a:r>
            <a:r>
              <a:rPr lang="ar-SA" sz="3600" b="1" baseline="30000" dirty="0"/>
              <a:t>١٦</a:t>
            </a:r>
            <a:r>
              <a:rPr lang="ar-SA" sz="3600" b="1" dirty="0"/>
              <a:t> فَأَلْقَى الْجَالِسُ عَلَى السَّحَابَةِ مِنْجَلَهُ عَلَى الأَرْضِ، فَحُصِدَتِ الأَرْضُ. </a:t>
            </a:r>
            <a:r>
              <a:rPr lang="ar-SA" sz="3600" b="1" baseline="30000" dirty="0"/>
              <a:t>١٧</a:t>
            </a:r>
            <a:r>
              <a:rPr lang="ar-SA" sz="3600" b="1" dirty="0"/>
              <a:t> ثُمَّ خَرَجَ مَلاَكٌ آخَرُ مِنَ الْهَيْكَلِ الَّذِي فِي السَّمَاءِ، مَعَهُ أَيْضاً مِنْجَلٌ حَادٌّ.</a:t>
            </a:r>
            <a:r>
              <a:rPr lang="ar-SA" sz="3600" b="1" baseline="30000" dirty="0"/>
              <a:t> ١٨</a:t>
            </a:r>
            <a:r>
              <a:rPr lang="ar-SA" sz="3600" b="1" dirty="0"/>
              <a:t> وَخَرَجَ مَلاَكٌ آخَرُ مِنَ الْمَذْبَحِ</a:t>
            </a:r>
            <a:endParaRPr lang="fr-FR" sz="3600" b="1" dirty="0"/>
          </a:p>
        </p:txBody>
      </p:sp>
    </p:spTree>
    <p:extLst>
      <p:ext uri="{BB962C8B-B14F-4D97-AF65-F5344CB8AC3E}">
        <p14:creationId xmlns:p14="http://schemas.microsoft.com/office/powerpoint/2010/main" val="2831418058"/>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il avait pouvoir sur le feu. Il interpella d'une voix puissante celui qui avait la faucille aiguisée :  Prends ta faucille aiguisée, et vendange les grappes de la vigne de la terre, car les raisins sont mûrs. </a:t>
            </a:r>
            <a:r>
              <a:rPr lang="fr-FR" sz="2800" b="1" baseline="30000" dirty="0"/>
              <a:t>19</a:t>
            </a:r>
            <a:r>
              <a:rPr lang="fr-FR" sz="2800" b="1" dirty="0"/>
              <a:t> L'ange lança la faucille sur la terre, vendangea la vigne de la terre, et jeta le raisin dans le grand pressoir de la colère de Dieu. </a:t>
            </a:r>
            <a:r>
              <a:rPr lang="fr-FR" sz="2800" b="1" baseline="30000" dirty="0"/>
              <a:t>20</a:t>
            </a:r>
            <a:r>
              <a:rPr lang="fr-FR" sz="2800" b="1" dirty="0"/>
              <a:t> On le foula hors de la ville, et du pressoir il sortit du sang qui gicla jusqu'au mors des chevaux sur une distance de dix jours de marche.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لَهُ سُلْطَانٌ عَلَى النَّارِ، وَصَرَخَ صُرَاخاً عَظِيماً إِلَى الَّذِي مَعَهُ الْمِنْجَلُ الْحَادُّ، قَائِلاً: «أَرْسِلْ مِنْجَلَكَ الْحَادَّ وَاقْطِفْ عَنَاقِيدَ كَرْمِ الأَرْضِ، لأَنَّ عِنَبَهَا قَدْ نَضَجَ». </a:t>
            </a:r>
            <a:r>
              <a:rPr lang="ar-SA" sz="3600" b="1" baseline="30000" dirty="0"/>
              <a:t>١٩</a:t>
            </a:r>
            <a:r>
              <a:rPr lang="ar-SA" sz="3600" b="1" dirty="0"/>
              <a:t> فَأَلْقَى الْمَلاَكُ مِنْجَلَهُ إِلَى الأَرْضِ وَقَطَفَ كَرْمَ الأَرْضِ، فَأَلْقَاهُ إِلَى مَعْصَرَةِ غَضَبِ اللهِ الْعَظِيمَةِ. </a:t>
            </a:r>
            <a:r>
              <a:rPr lang="ar-SA" sz="3600" b="1" baseline="30000" dirty="0"/>
              <a:t>٢٠</a:t>
            </a:r>
            <a:r>
              <a:rPr lang="ar-SA" sz="3600" b="1" dirty="0"/>
              <a:t> وَدِيسَتِ الْمَعْصَرَةُ خَارِجَ الْمَدِينَةِ، فَخَرَجَ دَمٌ مِنَ الْمَعْصَرَةِ حَتَّى إِلَى لُجُمِ الْخَيْلِ، مَسَافَةَ أَلْفٍ وَسِتِّمِئَةِ غَلْوَةٍ.</a:t>
            </a:r>
            <a:endParaRPr lang="fr-FR" sz="3600" b="1" dirty="0"/>
          </a:p>
        </p:txBody>
      </p:sp>
    </p:spTree>
    <p:extLst>
      <p:ext uri="{BB962C8B-B14F-4D97-AF65-F5344CB8AC3E}">
        <p14:creationId xmlns:p14="http://schemas.microsoft.com/office/powerpoint/2010/main" val="3854230541"/>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15</a:t>
            </a:r>
          </a:p>
          <a:p>
            <a:pPr marL="0" indent="0" algn="ctr">
              <a:buNone/>
            </a:pPr>
            <a:endParaRPr lang="fr-FR" sz="1600" b="1" i="1" dirty="0">
              <a:solidFill>
                <a:srgbClr val="C00000"/>
              </a:solidFill>
            </a:endParaRPr>
          </a:p>
          <a:p>
            <a:pPr marL="0" indent="0" algn="ctr">
              <a:buNone/>
            </a:pPr>
            <a:r>
              <a:rPr lang="fr-FR" sz="2800" b="1" i="1" dirty="0">
                <a:solidFill>
                  <a:srgbClr val="C00000"/>
                </a:solidFill>
              </a:rPr>
              <a:t>Les sept anges et les derniers fléaux </a:t>
            </a:r>
          </a:p>
          <a:p>
            <a:pPr marL="0" indent="0" algn="just">
              <a:buNone/>
            </a:pPr>
            <a:endParaRPr lang="fr-FR" sz="2800" b="1" baseline="30000" dirty="0"/>
          </a:p>
          <a:p>
            <a:pPr marL="0" indent="0" algn="just">
              <a:buNone/>
            </a:pPr>
            <a:r>
              <a:rPr lang="fr-FR" sz="2800" b="1" baseline="30000" dirty="0"/>
              <a:t>1</a:t>
            </a:r>
            <a:r>
              <a:rPr lang="fr-FR" sz="2800" b="1" dirty="0"/>
              <a:t> Puis je vis dans le ciel un autre signe, grandiose et admirable : sept anges qui détiennent sept fléaux ; ce sont les derniers, puisqu'ils marquent l'accomplissement de la colère de Dieu.</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900" b="1" i="1" dirty="0">
                <a:solidFill>
                  <a:srgbClr val="C00000"/>
                </a:solidFill>
              </a:rPr>
              <a:t>الإصحاح الخامس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سبعة ملائكة وسبع ضربات</a:t>
            </a:r>
          </a:p>
          <a:p>
            <a:pPr algn="just" rtl="1" fontAlgn="base">
              <a:spcBef>
                <a:spcPct val="20000"/>
              </a:spcBef>
              <a:spcAft>
                <a:spcPct val="0"/>
              </a:spcAft>
              <a:defRPr/>
            </a:pPr>
            <a:endParaRPr lang="fr-FR" sz="4000" b="1" baseline="30000" dirty="0"/>
          </a:p>
          <a:p>
            <a:pPr algn="just" rtl="1" fontAlgn="base">
              <a:spcBef>
                <a:spcPct val="20000"/>
              </a:spcBef>
              <a:spcAft>
                <a:spcPct val="0"/>
              </a:spcAft>
              <a:defRPr/>
            </a:pPr>
            <a:r>
              <a:rPr lang="ar-SA" sz="4000" b="1" baseline="30000" dirty="0"/>
              <a:t>١</a:t>
            </a:r>
            <a:r>
              <a:rPr lang="ar-SA" sz="4000" b="1" dirty="0"/>
              <a:t> ثُمَّ رَأَيْتُ آيَةً أُخْرَى فِي السَّمَاءِ عَظِيمَةً وَعَجِيبَةً: سَبْعَةَ مَلاَئِكَةٍ مَعَهُمُ السَّبْعُ الضَّرَبَاتُ الأَخِيرَةُ، لأَنْ بِهَا أُكْمِلَ غَضَبُ اللهِ. </a:t>
            </a:r>
            <a:endParaRPr lang="fr-FR" sz="4000" b="1" dirty="0"/>
          </a:p>
        </p:txBody>
      </p:sp>
    </p:spTree>
    <p:extLst>
      <p:ext uri="{BB962C8B-B14F-4D97-AF65-F5344CB8AC3E}">
        <p14:creationId xmlns:p14="http://schemas.microsoft.com/office/powerpoint/2010/main" val="661610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malheureux. Tu as foulé la mer avec tes chevaux le bouillonnement des grandes eaux !</a:t>
            </a:r>
          </a:p>
          <a:p>
            <a:pPr marL="0" indent="0" algn="just">
              <a:buNone/>
            </a:pPr>
            <a:endParaRPr lang="fr-FR" sz="2800" b="1" dirty="0"/>
          </a:p>
          <a:p>
            <a:pPr marL="0" indent="0" algn="just">
              <a:buNone/>
            </a:pPr>
            <a:r>
              <a:rPr lang="fr-FR" sz="2800" b="1" dirty="0"/>
              <a:t>Crainte humaine et foi en Dieu. J'ai entendu ! Mon sein frémit. A ce bruit mes lèvres tremblent, la carie pénètre mes os, sous moi chancellent mes pas. J'attends en paix ce jour d'angoisse qui se lève contre le peuple qui nous assaille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سَلَكْتَ </a:t>
            </a:r>
            <a:r>
              <a:rPr lang="ar-SA" sz="3600" b="1" dirty="0" err="1"/>
              <a:t>ٱلْبَحْرَ</a:t>
            </a:r>
            <a:r>
              <a:rPr lang="ar-SA" sz="3600" b="1" dirty="0"/>
              <a:t> بِخَيْلِكَ، كُوَمَ </a:t>
            </a:r>
            <a:r>
              <a:rPr lang="ar-SA" sz="3600" b="1" dirty="0" err="1"/>
              <a:t>ٱلْمِيَاهِ</a:t>
            </a:r>
            <a:r>
              <a:rPr lang="ar-SA" sz="3600" b="1" dirty="0"/>
              <a:t> </a:t>
            </a:r>
            <a:r>
              <a:rPr lang="ar-SA" sz="3600" b="1" dirty="0" err="1"/>
              <a:t>ٱلْكَثِيرَةِ</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t>سَمِعْتُ </a:t>
            </a:r>
            <a:r>
              <a:rPr lang="ar-SA" sz="3600" b="1" dirty="0" err="1"/>
              <a:t>فَٱرْتَعَدَتْ</a:t>
            </a:r>
            <a:r>
              <a:rPr lang="ar-SA" sz="3600" b="1" dirty="0"/>
              <a:t> أَحْشَائِي. مِنَ </a:t>
            </a:r>
            <a:r>
              <a:rPr lang="ar-SA" sz="3600" b="1" dirty="0" err="1"/>
              <a:t>ٱلصَّوْتِ</a:t>
            </a:r>
            <a:r>
              <a:rPr lang="ar-SA" sz="3600" b="1" dirty="0"/>
              <a:t> رَجَفَتْ شَفَتَايَ. دَخَلَ </a:t>
            </a:r>
            <a:r>
              <a:rPr lang="ar-SA" sz="3600" b="1" dirty="0" err="1"/>
              <a:t>ٱلنَّخْرُ</a:t>
            </a:r>
            <a:r>
              <a:rPr lang="ar-SA" sz="3600" b="1" dirty="0"/>
              <a:t> فِي عِظَامِي، </a:t>
            </a:r>
            <a:r>
              <a:rPr lang="ar-SA" sz="3600" b="1" dirty="0" err="1"/>
              <a:t>وَٱرْتَعَدْتُ</a:t>
            </a:r>
            <a:r>
              <a:rPr lang="ar-SA" sz="3600" b="1" dirty="0"/>
              <a:t> فِي مَكَانِي لِأَسْتَرِيحَ فِي يَوْمِ </a:t>
            </a:r>
            <a:r>
              <a:rPr lang="ar-SA" sz="3600" b="1" dirty="0" err="1"/>
              <a:t>ٱلضِّيقِ</a:t>
            </a:r>
            <a:r>
              <a:rPr lang="ar-SA" sz="3600" b="1" dirty="0"/>
              <a:t>، عِنْدَ صُعُودِ </a:t>
            </a:r>
            <a:r>
              <a:rPr lang="ar-SA" sz="3600" b="1" dirty="0" err="1"/>
              <a:t>ٱلشَّعْبِ</a:t>
            </a:r>
            <a:r>
              <a:rPr lang="ar-SA" sz="3600" b="1" dirty="0"/>
              <a:t> </a:t>
            </a:r>
            <a:r>
              <a:rPr lang="ar-SA" sz="3600" b="1" dirty="0" err="1"/>
              <a:t>ٱلَّذِي</a:t>
            </a:r>
            <a:r>
              <a:rPr lang="ar-SA" sz="3600" b="1" dirty="0"/>
              <a:t> يَزْحَمُنَا.</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38120631"/>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a:t>
            </a:r>
            <a:r>
              <a:rPr lang="fr-FR" sz="2800" b="1" dirty="0"/>
              <a:t> Je vis comme une mer transparente, et pleine de flammes ; et, debout au bord de cette mer transparente, il y avait tous ceux qui ont remporté la victoire sur la Bête, sur son image, et le chiffre contenu dans les lettres de son nom. Ils tiennent en main les harpes de Dieu, </a:t>
            </a:r>
            <a:r>
              <a:rPr lang="fr-FR" sz="2800" b="1" baseline="30000" dirty="0"/>
              <a:t>3</a:t>
            </a:r>
            <a:r>
              <a:rPr lang="fr-FR" sz="2800" b="1" dirty="0"/>
              <a:t> et ils chantent le cantique de Moïse, le serviteur de Dieu, le cantique de l'Agneau : Grandes et admirables tes œuvres, Seigneur Dieu, le Tout-Puissant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fr-FR" sz="3600" b="1" dirty="0"/>
              <a:t> </a:t>
            </a:r>
            <a:r>
              <a:rPr lang="ar-SA" sz="3600" b="1" baseline="30000" dirty="0"/>
              <a:t>٢</a:t>
            </a:r>
            <a:r>
              <a:rPr lang="ar-SA" sz="3600" b="1" dirty="0"/>
              <a:t> وَرَأَيْتُ كَبَحْرٍ مِنْ زُجَاجٍ مُخْتَلِطٍ بِنَارٍ، وَالْغَالِبِينَ عَلَى الْوَحْشِ وَصُورَتِهِ وَعَلَى سِمَتِهِ وَعَدَدِ اسْمِهِ وَاقِفِينَ عَلَى الْبَحْرِ الزُّجَاجِيِّ، مَعَهُمْ قِيثَارَاتُ اللهِ، </a:t>
            </a:r>
            <a:r>
              <a:rPr lang="ar-SA" sz="3600" b="1" baseline="30000" dirty="0"/>
              <a:t>٣</a:t>
            </a:r>
            <a:r>
              <a:rPr lang="ar-SA" sz="3600" b="1" dirty="0"/>
              <a:t> وَهُمْ يُرَتِّلُونَ تَرْنِيمَةَ مُوسَى عَبْدِ اللهِ وَتَرْنِيمَةَ الْحَمَلِ قَائِلِينَ: «عَظِيمَةٌ وَعَجِيبَةٌ هِيَ أَعْمَالُكَ أَيُّهَا الرَّبُّ الْإِلَهُ الْقَادِرُ عَلَى كُلِّ شَيْءٍ.</a:t>
            </a:r>
            <a:endParaRPr lang="fr-FR" sz="3600" b="1" dirty="0"/>
          </a:p>
        </p:txBody>
      </p:sp>
    </p:spTree>
    <p:extLst>
      <p:ext uri="{BB962C8B-B14F-4D97-AF65-F5344CB8AC3E}">
        <p14:creationId xmlns:p14="http://schemas.microsoft.com/office/powerpoint/2010/main" val="585267328"/>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Justes et vrais tes chemins, Roi des nations ! </a:t>
            </a:r>
            <a:r>
              <a:rPr lang="fr-FR" sz="2800" b="1" baseline="30000" dirty="0"/>
              <a:t>4</a:t>
            </a:r>
            <a:r>
              <a:rPr lang="fr-FR" sz="2800" b="1" dirty="0"/>
              <a:t> Qui ne te craindrait, Seigneur ? A ton nom qui ne rendrait gloire ? Seul tu es saint ! Toutes les nations viendront se prosterner devant toi, car voici manifestés tes jugements ! </a:t>
            </a:r>
            <a:r>
              <a:rPr lang="fr-FR" sz="2800" b="1" baseline="30000" dirty="0"/>
              <a:t>5</a:t>
            </a:r>
            <a:r>
              <a:rPr lang="fr-FR" sz="2800" b="1" dirty="0"/>
              <a:t> Et après cela, je vis s'ouvrir le Temple où se trouve la tente de la charte de l'Alliance, dans le ciel, </a:t>
            </a:r>
            <a:r>
              <a:rPr lang="fr-FR" sz="2800" b="1" baseline="30000" dirty="0"/>
              <a:t>6</a:t>
            </a:r>
            <a:r>
              <a:rPr lang="fr-FR" sz="2800" b="1" dirty="0"/>
              <a:t> et les sept anges aux sept fléaux sortirent du Temple, habillés de lin pur et éclatant avec des ceintures d'or leur serrant la poitrine.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عَادِلَةٌ وَحَقٌّ هِيَ طُرُقُكَ يَا مَلِكَ الْقِدِّيسِينَ. </a:t>
            </a:r>
            <a:r>
              <a:rPr lang="ar-SA" sz="3600" b="1" baseline="30000" dirty="0"/>
              <a:t>٤</a:t>
            </a:r>
            <a:r>
              <a:rPr lang="ar-SA" sz="3600" b="1" dirty="0"/>
              <a:t> مَنْ لاَ يَخَافُكَ يَا رَبُّ وَيُمَجِّدُ اسْمَكَ، لأَنَّكَ وَحْدَكَ قُدُّوسٌ، لأَنَّ جَمِيعَ الأُمَمِ سَيَأْتُونَ وَيَسْجُدُونَ أَمَامَكَ، لأَنَّ أَحْكَامَكَ قَدْ أُظْهِرَتْ». </a:t>
            </a:r>
            <a:r>
              <a:rPr lang="ar-SA" sz="3600" b="1" baseline="30000" dirty="0"/>
              <a:t>٥</a:t>
            </a:r>
            <a:r>
              <a:rPr lang="ar-SA" sz="3600" b="1" dirty="0"/>
              <a:t> ثُمَّ بَعْدَ هَذَا نَظَرْتُ وَإِذَا قَدِ انْفَتَحَ هَيْكَلُ خَيْمَةِ الشَّهَادَةِ فِي السَّمَاءِ، </a:t>
            </a:r>
            <a:r>
              <a:rPr lang="ar-SA" sz="3600" b="1" baseline="30000" dirty="0"/>
              <a:t>٦</a:t>
            </a:r>
            <a:r>
              <a:rPr lang="ar-SA" sz="3600" b="1" dirty="0"/>
              <a:t> وَخَرَجَتِ السَّبْعَةُ الْمَلاَئِكَةُ وَمَعَهُمُ السَّبْعُ الضَّرَبَاتُ مِنَ الْهَيْكَلِ، وَهُمْ </a:t>
            </a:r>
            <a:r>
              <a:rPr lang="ar-SA" sz="3600" b="1" dirty="0" err="1"/>
              <a:t>مُتَسَرْبِلُونَ</a:t>
            </a:r>
            <a:r>
              <a:rPr lang="ar-SA" sz="3600" b="1" dirty="0"/>
              <a:t> بِكَتَّانٍ نَقِيٍّ وَبَهِيٍّ، </a:t>
            </a:r>
            <a:r>
              <a:rPr lang="ar-SA" sz="3600" b="1" dirty="0" err="1"/>
              <a:t>وَمُتَمَنْطِقُونَ</a:t>
            </a:r>
            <a:r>
              <a:rPr lang="ar-SA" sz="3600" b="1" dirty="0"/>
              <a:t> عِنْدَ صُدُورِهِمْ بِمَنَاطِقَ مِنْ ذَهَبٍ.</a:t>
            </a:r>
            <a:endParaRPr lang="fr-FR" sz="3600" b="1" dirty="0"/>
          </a:p>
        </p:txBody>
      </p:sp>
    </p:spTree>
    <p:extLst>
      <p:ext uri="{BB962C8B-B14F-4D97-AF65-F5344CB8AC3E}">
        <p14:creationId xmlns:p14="http://schemas.microsoft.com/office/powerpoint/2010/main" val="1261655824"/>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L'un des </a:t>
            </a:r>
            <a:r>
              <a:rPr lang="fr-FR" sz="2800" b="1" dirty="0" err="1"/>
              <a:t>quatres</a:t>
            </a:r>
            <a:r>
              <a:rPr lang="fr-FR" sz="2800" b="1" dirty="0"/>
              <a:t> Vivants donna aux sept anges sept coupes d'or remplies de la fureur du Dieu qui est vivant pour les siècles des siècles. </a:t>
            </a:r>
            <a:r>
              <a:rPr lang="fr-FR" sz="2800" b="1" baseline="30000" dirty="0"/>
              <a:t>8</a:t>
            </a:r>
            <a:r>
              <a:rPr lang="fr-FR" sz="2800" b="1" dirty="0"/>
              <a:t> Et le Temple fut rempli de la fumée par la gloire de Dieu et sa puissance, et personne ne pouvait pénétrer dans le Temple jusqu'à l'accomplissement des sept fléaux des sept anges.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وَوَاحِدٌ مِنَ الأَرْبَعَةِ الْحَيَوَانَاتِ أَعْطَى السَّبْعَةَ الْمَلاَئِكَةَ سَبْعَةَ جَامَاتٍ مِنْ ذَهَبٍ، </a:t>
            </a:r>
            <a:r>
              <a:rPr lang="ar-SA" sz="3600" b="1" dirty="0" err="1"/>
              <a:t>مَمْلُوَّةٍ</a:t>
            </a:r>
            <a:r>
              <a:rPr lang="ar-SA" sz="3600" b="1" dirty="0"/>
              <a:t> مِنْ غَضَبِ اللهِ الْحَيِّ إِلَى أَبَدِ الآبِدِينَ. </a:t>
            </a:r>
            <a:r>
              <a:rPr lang="ar-SA" sz="3600" b="1" baseline="30000" dirty="0"/>
              <a:t>٨</a:t>
            </a:r>
            <a:r>
              <a:rPr lang="ar-SA" sz="3600" b="1" dirty="0"/>
              <a:t> وَامْتَلَأَ الْهَيْكَلُ دُخَاناً مِنْ مَجْدِ اللهِ وَمِنْ قُدْرَتِهِ، وَلَمْ يَكُنْ أَحَدٌ يَقْدِرُ أَنْ يَدْخُلَ الْهَيْكَلَ حَتَّى كَمِلَتْ سَبْعُ ضَرَبَاتِ السَّبْعَةِ الْمَلاَئِكَةِ.</a:t>
            </a:r>
            <a:endParaRPr lang="fr-FR" sz="3600" b="1" dirty="0"/>
          </a:p>
        </p:txBody>
      </p:sp>
    </p:spTree>
    <p:extLst>
      <p:ext uri="{BB962C8B-B14F-4D97-AF65-F5344CB8AC3E}">
        <p14:creationId xmlns:p14="http://schemas.microsoft.com/office/powerpoint/2010/main" val="4281560782"/>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16</a:t>
            </a:r>
          </a:p>
          <a:p>
            <a:pPr marL="0" indent="0" algn="ctr">
              <a:buNone/>
            </a:pPr>
            <a:endParaRPr lang="fr-FR" sz="2800" b="1" i="1" dirty="0">
              <a:solidFill>
                <a:srgbClr val="C00000"/>
              </a:solidFill>
            </a:endParaRPr>
          </a:p>
          <a:p>
            <a:pPr marL="0" indent="0" algn="ctr">
              <a:buNone/>
            </a:pPr>
            <a:r>
              <a:rPr lang="fr-FR" sz="2800" b="1" i="1" dirty="0">
                <a:solidFill>
                  <a:srgbClr val="C00000"/>
                </a:solidFill>
              </a:rPr>
              <a:t>Les sept coupes de la fureur de Dieu </a:t>
            </a:r>
          </a:p>
          <a:p>
            <a:pPr marL="0" indent="0" algn="just">
              <a:buNone/>
            </a:pPr>
            <a:r>
              <a:rPr lang="fr-FR" sz="2800" b="1" baseline="30000" dirty="0"/>
              <a:t>1</a:t>
            </a:r>
            <a:r>
              <a:rPr lang="fr-FR" sz="2800" b="1" dirty="0"/>
              <a:t> Et j’entendis une voix forte venant du Temple, qui disait aux sept anges : Allez-vous-en répandre sur la terre les sept coupes de la fureur de Dieu. </a:t>
            </a:r>
            <a:r>
              <a:rPr lang="fr-FR" sz="2800" b="1" baseline="30000" dirty="0"/>
              <a:t>2</a:t>
            </a:r>
            <a:r>
              <a:rPr lang="fr-FR" sz="2800" b="1" dirty="0"/>
              <a:t> Le premier partit et répandit sa coupe sur la terre : alors un ulcère malin et pernicieux apparut sur les hommes qui portaient la marque de la Bête, et sur ceux qui se prosternaient devant son image.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ctr" fontAlgn="base">
              <a:spcBef>
                <a:spcPct val="20000"/>
              </a:spcBef>
              <a:spcAft>
                <a:spcPct val="0"/>
              </a:spcAft>
              <a:defRPr/>
            </a:pPr>
            <a:r>
              <a:rPr lang="ar-SA" sz="3900" b="1" i="1" dirty="0">
                <a:solidFill>
                  <a:srgbClr val="C00000"/>
                </a:solidFill>
              </a:rPr>
              <a:t>الإصحاح السادس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سبعة جامات غضب الله</a:t>
            </a:r>
          </a:p>
          <a:p>
            <a:pPr algn="just" rtl="1" fontAlgn="base">
              <a:spcBef>
                <a:spcPct val="20000"/>
              </a:spcBef>
              <a:spcAft>
                <a:spcPct val="0"/>
              </a:spcAft>
              <a:defRPr/>
            </a:pPr>
            <a:r>
              <a:rPr lang="ar-SA" sz="4000" b="1" baseline="30000" dirty="0"/>
              <a:t>١</a:t>
            </a:r>
            <a:r>
              <a:rPr lang="ar-SA" sz="4000" b="1" dirty="0"/>
              <a:t> وَسَمِعْتُ صَوْتاً عَظِيماً مِنَ الْهَيْكَلِ قَائِلاً لِلسَّبْعَةِ الْمَلاَئِكَةِ: «امْضُوا وَاسْكُبُوا جَامَاتِ غَضَبِ اللهِ عَلَى الأَرْضِ». </a:t>
            </a:r>
            <a:r>
              <a:rPr lang="ar-SA" sz="4000" b="1" baseline="30000" dirty="0"/>
              <a:t>٢</a:t>
            </a:r>
            <a:r>
              <a:rPr lang="ar-SA" sz="4000" b="1" dirty="0"/>
              <a:t> فَمَضَى الأَوَّلُ وَسَكَبَ جَامَهُ عَلَى الأَرْضِ فَحَدَثَتْ دَمَامِلُ خَبِيثَةٌ وَرَدِيَّةٌ عَلَى النَّاسِ الَّذِينَ بِهِمْ سِمَةُ الْوَحْشِ وَالَّذِينَ يَسْجُدُونَ لِصُورَتِهِ.</a:t>
            </a:r>
            <a:endParaRPr lang="fr-FR" sz="4000" b="1" dirty="0"/>
          </a:p>
        </p:txBody>
      </p:sp>
    </p:spTree>
    <p:extLst>
      <p:ext uri="{BB962C8B-B14F-4D97-AF65-F5344CB8AC3E}">
        <p14:creationId xmlns:p14="http://schemas.microsoft.com/office/powerpoint/2010/main" val="67540621"/>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Le deuxième répandit sa coupe sur la mer : ce fut du sang comme celui d'un cadavre, et tous les êtres vivants qui étaient dans la mer moururent. </a:t>
            </a:r>
            <a:r>
              <a:rPr lang="fr-FR" sz="2800" b="1" baseline="30000" dirty="0"/>
              <a:t>4</a:t>
            </a:r>
            <a:r>
              <a:rPr lang="fr-FR" sz="2800" b="1" dirty="0"/>
              <a:t> Le troisième répandit sa coupe sur les fleuves et les sources d'eau : ce fut du sang. </a:t>
            </a:r>
            <a:r>
              <a:rPr lang="fr-FR" sz="2800" b="1" baseline="30000" dirty="0"/>
              <a:t>5</a:t>
            </a:r>
            <a:r>
              <a:rPr lang="fr-FR" sz="2800" b="1" dirty="0"/>
              <a:t> Alors j’entendis l'ange des eaux qui disait : Tu es juste, toi qui es et qui étais, toi le Saint, parce que tu as rendu ce jugement. </a:t>
            </a:r>
            <a:r>
              <a:rPr lang="fr-FR" sz="2800" b="1" baseline="30000" dirty="0"/>
              <a:t>6 </a:t>
            </a:r>
            <a:r>
              <a:rPr lang="fr-FR" sz="2800" b="1" dirty="0"/>
              <a:t>Ils ont versé le sang des saints et des prophètes ; tu leur as donné du sang à boire : ils le méritent bien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fr-FR" sz="3600" b="1" dirty="0"/>
              <a:t> </a:t>
            </a:r>
            <a:r>
              <a:rPr lang="ar-SA" sz="3600" b="1" baseline="30000" dirty="0"/>
              <a:t>٣</a:t>
            </a:r>
            <a:r>
              <a:rPr lang="ar-SA" sz="3600" b="1" dirty="0"/>
              <a:t> ثُمَّ سَكَبَ الْمَلاَكُ الثَّانِي جَامَهُ عَلَى الْبَحْرِ، فَصَارَ دَماً كَدَمِ مَيِّتٍ. وَكُلُّ نَفْسٍ حَيَّةٍ مَاتَتْ فِي الْبَحْرِ. </a:t>
            </a:r>
            <a:r>
              <a:rPr lang="ar-SA" sz="3600" b="1" baseline="30000" dirty="0"/>
              <a:t>٤</a:t>
            </a:r>
            <a:r>
              <a:rPr lang="ar-SA" sz="3600" b="1" dirty="0"/>
              <a:t> ثُمَّ سَكَبَ الْمَلاَكُ الثَّالِثُ جَامَهُ عَلَى الأَنْهَارِ وَعَلَى يَنَابِيعِ الْمِيَاهِ، فَصَارَتْ دَماً. </a:t>
            </a:r>
            <a:r>
              <a:rPr lang="ar-SA" sz="3600" b="1" baseline="30000" dirty="0"/>
              <a:t>٥</a:t>
            </a:r>
            <a:r>
              <a:rPr lang="ar-SA" sz="3600" b="1" dirty="0"/>
              <a:t> وَسَمِعْتُ مَلاَكَ الْمِيَاهِ يَقُولُ: «عَادِلٌ أَنْتَ أَيُّهَا الْكَائِنُ وَالَّذِي كَانَ وَالَّذِي يَكُونُ، لأَنَّكَ حَكَمْتَ هَكَذَا. </a:t>
            </a:r>
            <a:r>
              <a:rPr lang="ar-SA" sz="3600" b="1" baseline="30000" dirty="0"/>
              <a:t>٦</a:t>
            </a:r>
            <a:r>
              <a:rPr lang="ar-SA" sz="3600" b="1" dirty="0"/>
              <a:t> لأَنَّهُمْ سَفَكُوا دَمَ قِدِّيسِينَ وَأَنْبِيَاءَ، فَأَعْطَيْتَهُمْ دَماً لِيَشْرَبُوا. لأَنَّهُمْ مُسْتَحِقُّونَ!»</a:t>
            </a:r>
            <a:endParaRPr lang="fr-FR" sz="3600" b="1" dirty="0"/>
          </a:p>
        </p:txBody>
      </p:sp>
    </p:spTree>
    <p:extLst>
      <p:ext uri="{BB962C8B-B14F-4D97-AF65-F5344CB8AC3E}">
        <p14:creationId xmlns:p14="http://schemas.microsoft.com/office/powerpoint/2010/main" val="1667962065"/>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Puis j’entendis l'autel qui disait : Oui, Seigneur, Dieu Tout-Puissant, tes jugements sont vrais et justes. </a:t>
            </a:r>
            <a:r>
              <a:rPr lang="fr-FR" sz="2800" b="1" baseline="30000" dirty="0"/>
              <a:t>8</a:t>
            </a:r>
            <a:r>
              <a:rPr lang="fr-FR" sz="2800" b="1" dirty="0"/>
              <a:t> Le quatrième ange répandit sa coupe sur le soleil ; il lui fut donné de brûler les hommes par son feu. </a:t>
            </a:r>
            <a:r>
              <a:rPr lang="fr-FR" sz="2800" b="1" baseline="30000" dirty="0"/>
              <a:t>9</a:t>
            </a:r>
            <a:r>
              <a:rPr lang="fr-FR" sz="2800" b="1" dirty="0"/>
              <a:t> Les hommes furent brûlés de brûlures terribles, et ils blasphémèrent le nom du Dieu qui a ces fléaux en son pouvoir, au lieu de se convertir pour rendre gloire à Dieu. </a:t>
            </a:r>
            <a:r>
              <a:rPr lang="fr-FR" sz="2800" b="1" baseline="30000" dirty="0"/>
              <a:t>10</a:t>
            </a:r>
            <a:r>
              <a:rPr lang="fr-FR" sz="2800" b="1" dirty="0"/>
              <a:t> Le cinquième répandit sa coupe sur le trône de la Bête : son royaume fut plongé dans l'obscurité;</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وَسَمِعْتُ آخَرَ مِنَ الْمَذْبَحِ قَائِلاً: «نَعَمْ أَيُّهَا الرَّبُّ الْإِلَهُ الْقَادِرُ عَلَى كُلِّ شَيْءٍ! حَقٌّ وَعَادِلَةٌ هِيَ أَحْكَامُكَ». </a:t>
            </a:r>
            <a:r>
              <a:rPr lang="ar-SA" sz="3600" b="1" baseline="30000" dirty="0"/>
              <a:t>٨</a:t>
            </a:r>
            <a:r>
              <a:rPr lang="ar-SA" sz="3600" b="1" dirty="0"/>
              <a:t> ثُمَّ سَكَبَ الْمَلاَكُ الرَّابِعُ جَامَهُ عَلَى الشَّمْسِ فَأُعْطِيَتْ أَنْ تُحْرِقَ النَّاسَ بِنَارٍ،</a:t>
            </a:r>
            <a:r>
              <a:rPr lang="ar-SA" sz="3200" b="1" baseline="30000" dirty="0"/>
              <a:t>٩</a:t>
            </a:r>
            <a:r>
              <a:rPr lang="ar-SA" sz="3200" b="1" dirty="0"/>
              <a:t> فَاحْتَرَقَ النَّاسُ احْتِرَاقاً عَظِيماً، وَجَدَّفُوا عَلَى اسْمِ اللهِ الَّذِي لَهُ سُلْطَانٌ عَلَى هَذِهِ الضَّرَبَاتِ، وَلَمْ يَتُوبُوا لِيُعْطُوهُ مَجْداً. </a:t>
            </a:r>
            <a:r>
              <a:rPr lang="ar-SA" sz="3200" b="1" baseline="30000" dirty="0"/>
              <a:t>١٠</a:t>
            </a:r>
            <a:r>
              <a:rPr lang="ar-SA" sz="3200" b="1" dirty="0"/>
              <a:t> ثُمَّ سَكَبَ الْمَلاَكُ الْخَامِسُ جَامَهُ عَلَى عَرْشِ الْوَحْشِ، فَصَارَتْ مَمْلَكَتُهُ مُظْلِمَةً.</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4252581848"/>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les gens se mordaient la langue de douleur </a:t>
            </a:r>
            <a:r>
              <a:rPr lang="fr-FR" sz="2800" b="1" baseline="30000" dirty="0"/>
              <a:t>11</a:t>
            </a:r>
            <a:r>
              <a:rPr lang="fr-FR" sz="2800" b="1" dirty="0"/>
              <a:t> et blasphémaient le Dieu du ciel pour leurs douleurs et leurs ulcères, au lieu de se convertir de leur conduite. </a:t>
            </a:r>
            <a:r>
              <a:rPr lang="fr-FR" sz="2800" b="1" baseline="30000" dirty="0"/>
              <a:t>12</a:t>
            </a:r>
            <a:r>
              <a:rPr lang="fr-FR" sz="2800" b="1" dirty="0"/>
              <a:t> Le sixième répandit sa coupe sur le grand fleuve, l'Euphrate : ses eaux furent taries pour préparer la route des rois venant de l'Orient. </a:t>
            </a:r>
            <a:r>
              <a:rPr lang="fr-FR" sz="2800" b="1" baseline="30000" dirty="0"/>
              <a:t>13</a:t>
            </a:r>
            <a:r>
              <a:rPr lang="fr-FR" sz="2800" b="1" dirty="0"/>
              <a:t> Puis je vis sortir de la bouche du Dragon, de celle de la Bête et de celle du faux prophète, trois esprits impurs, comme des grenouilles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وَكَانُوا يَعَضُّونَ عَلَى أَلْسِنَتِهِمْ مِنَ الْوَجَعِ. </a:t>
            </a:r>
            <a:r>
              <a:rPr lang="ar-SA" sz="3600" b="1" baseline="30000" dirty="0"/>
              <a:t>١١</a:t>
            </a:r>
            <a:r>
              <a:rPr lang="ar-SA" sz="3600" b="1" dirty="0"/>
              <a:t> وَجَدَّفُوا عَلَى إِلَهِ السَّمَاءِ مِنْ أَوْجَاعِهِمْ وَمِنْ قُرُوحِهِمْ، وَلَمْ يَتُوبُوا عَنْ أَعْمَالِهِمْ. </a:t>
            </a:r>
            <a:r>
              <a:rPr lang="ar-SA" sz="3600" b="1" baseline="30000" dirty="0"/>
              <a:t>١٢</a:t>
            </a:r>
            <a:r>
              <a:rPr lang="ar-SA" sz="3600" b="1" dirty="0"/>
              <a:t> ثُمَّ سَكَبَ الْمَلاَكُ السَّادِسُ جَامَهُ عَلَى النَّهْرِ الْكَبِيرِ الْفُرَاتِ، فَنَشِفَ مَاؤُهُ لِكَيْ يُعَدَّ طَرِيقُ الْمُلُوكِ الَّذِينَ مِنْ مَشْرِقِ الشَّمْسِ. </a:t>
            </a:r>
            <a:r>
              <a:rPr lang="ar-SA" sz="3600" b="1" baseline="30000" dirty="0"/>
              <a:t>١٣</a:t>
            </a:r>
            <a:r>
              <a:rPr lang="ar-SA" sz="3600" b="1" dirty="0"/>
              <a:t> وَرَأَيْتُ مِنْ فَمِ التِّنِّينِ، وَمِنْ فَمِ الْوَحْشِ، وَمِنْ فَمِ النَّبِيِّ الْكَذَّابِ، ثَلاَثَةَ أَرْوَاحٍ نَجِسَةٍ شِبْهَ ضَفَادِعَ، </a:t>
            </a:r>
            <a:endParaRPr lang="fr-FR" sz="3600" b="1" dirty="0"/>
          </a:p>
        </p:txBody>
      </p:sp>
    </p:spTree>
    <p:extLst>
      <p:ext uri="{BB962C8B-B14F-4D97-AF65-F5344CB8AC3E}">
        <p14:creationId xmlns:p14="http://schemas.microsoft.com/office/powerpoint/2010/main" val="1366470828"/>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ce sont, en effet, des esprits démoniaques qui font des miracles, et qui s'en vont chez les rois du monde entier pour les rassembler en vue de la bataille du grand jour du Dieu tout-puissant. </a:t>
            </a:r>
            <a:r>
              <a:rPr lang="fr-FR" sz="2800" b="1" baseline="30000" dirty="0"/>
              <a:t>15</a:t>
            </a:r>
            <a:r>
              <a:rPr lang="fr-FR" sz="2800" b="1" dirty="0"/>
              <a:t> Voici que je viens comme un voleur. Heureux celui qui veille et qui garde ses vêtements pour ne pas aller nu en laissant voir sa honte. </a:t>
            </a:r>
            <a:r>
              <a:rPr lang="fr-FR" sz="2800" b="1" baseline="30000" dirty="0"/>
              <a:t>16</a:t>
            </a:r>
            <a:r>
              <a:rPr lang="fr-FR" sz="2800" b="1" dirty="0"/>
              <a:t> Et ils les rassemblèrent au lieu appelé en hébreu </a:t>
            </a:r>
            <a:r>
              <a:rPr lang="fr-FR" sz="2800" b="1" dirty="0" err="1"/>
              <a:t>Harmaguédon</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١٤</a:t>
            </a:r>
            <a:r>
              <a:rPr lang="ar-SA" sz="3600" b="1" dirty="0"/>
              <a:t> فَإِنَّهُمْ أَرْوَاحُ شَيَاطِينَ صَانِعَةٌ آيَاتٍ، تَخْرُجُ عَلَى مُلُوكِ الْعَالَمِ وَكُلِّ الْمَسْكُونَةِ لِتَجْمَعَهُمْ لِقِتَالِ ذَلِكَ الْيَوْمِ الْعَظِيمِ، يَوْمِ اللهِ الْقَادِرِ عَلَى كُلِّ شَيْءٍ. </a:t>
            </a:r>
            <a:r>
              <a:rPr lang="ar-SA" sz="3600" b="1" baseline="30000" dirty="0"/>
              <a:t>١٥</a:t>
            </a:r>
            <a:r>
              <a:rPr lang="ar-SA" sz="3600" b="1" dirty="0"/>
              <a:t> «هَا أَنَا آتِي كَلِصٍّ. طُوبَى لِمَنْ يَسْهَرُ وَيَحْفَظُ ثِيَابَهُ لِئَلَّا يَمْشِيَ عُرْيَاناً فَيَرَوْا عُرْيَتَهُ». </a:t>
            </a:r>
            <a:r>
              <a:rPr lang="ar-SA" sz="3600" b="1" baseline="30000" dirty="0"/>
              <a:t>١٦</a:t>
            </a:r>
            <a:r>
              <a:rPr lang="ar-SA" sz="3600" b="1" dirty="0"/>
              <a:t> فَجَمَعَهُمْ إِلَى الْمَوْضِعِ الَّذِي يُدْعَى بِالْعِبْرَانِيَّةِ «</a:t>
            </a:r>
            <a:r>
              <a:rPr lang="ar-SA" sz="3600" b="1" dirty="0" err="1"/>
              <a:t>هَرْمَجَدُّونَ</a:t>
            </a:r>
            <a:r>
              <a:rPr lang="ar-SA" sz="3600" b="1" dirty="0"/>
              <a:t>».</a:t>
            </a:r>
            <a:endParaRPr lang="fr-FR" sz="3600" b="1" dirty="0"/>
          </a:p>
        </p:txBody>
      </p:sp>
    </p:spTree>
    <p:extLst>
      <p:ext uri="{BB962C8B-B14F-4D97-AF65-F5344CB8AC3E}">
        <p14:creationId xmlns:p14="http://schemas.microsoft.com/office/powerpoint/2010/main" val="344505113"/>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Le septième ange répandit sa coupe dans les airs : une voix forte venant du trône sortit du Temple ; elle disait : C'en est fait ! </a:t>
            </a:r>
            <a:r>
              <a:rPr lang="fr-FR" sz="2800" b="1" baseline="30000" dirty="0"/>
              <a:t>18</a:t>
            </a:r>
            <a:r>
              <a:rPr lang="fr-FR" sz="2800" b="1" dirty="0"/>
              <a:t> Il y eut des éclairs, des fracas, des coups de tonnerre ; il y eut aussi un grand tremblement de terre : depuis que l'homme est sur la terre, il n'y a jamais eu pareil tremblement de terre.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 </a:t>
            </a:r>
            <a:r>
              <a:rPr lang="ar-SA" sz="3600" b="1" baseline="30000" dirty="0"/>
              <a:t>١٧</a:t>
            </a:r>
            <a:r>
              <a:rPr lang="ar-SA" sz="3600" b="1" dirty="0"/>
              <a:t> ثُمَّ سَكَبَ الْمَلاَكُ السَّابِعُ جَامَهُ عَلَى الْهَوَاءِ، فَخَرَجَ صَوْتٌ عَظِيمٌ مِنْ هَيْكَلِ السَّمَاءِ مِنَ الْعَرْشِ قَائِلاً: «قَدْ تَمَّ!» </a:t>
            </a:r>
            <a:r>
              <a:rPr lang="ar-SA" sz="3600" b="1" baseline="30000" dirty="0"/>
              <a:t>١٨</a:t>
            </a:r>
            <a:r>
              <a:rPr lang="ar-SA" sz="3600" b="1" dirty="0"/>
              <a:t> فَحَدَثَتْ أَصْوَاتٌ وَرُعُودٌ وَبُرُوقٌ. وَحَدَثَتْ زَلْزَلَةٌ عَظِيمَةٌ لَمْ يَحْدُثْ مِثْلُهَا مُنْذُ صَارَ النَّاسُ عَلَى الأَرْضِ، زَلْزَلَةٌ بِمِقْدَارِهَا عَظِيمَةٌ هَكَذَا. </a:t>
            </a:r>
            <a:endParaRPr lang="fr-FR" sz="3600" b="1" dirty="0"/>
          </a:p>
        </p:txBody>
      </p:sp>
    </p:spTree>
    <p:extLst>
      <p:ext uri="{BB962C8B-B14F-4D97-AF65-F5344CB8AC3E}">
        <p14:creationId xmlns:p14="http://schemas.microsoft.com/office/powerpoint/2010/main" val="969020958"/>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La grande cité se brisa en trois, et les cités des nations s'écroulèrent. Et le souvenir de Babylone la grande fut rappelé devant Dieu afin de lui donner à boire le vin de sa furieuse colère. </a:t>
            </a:r>
            <a:r>
              <a:rPr lang="fr-FR" sz="2800" b="1" baseline="30000" dirty="0"/>
              <a:t>20</a:t>
            </a:r>
            <a:r>
              <a:rPr lang="fr-FR" sz="2800" b="1" dirty="0"/>
              <a:t> Toutes les îles s'enfuirent, et on ne trouva plus de montagne. </a:t>
            </a:r>
            <a:r>
              <a:rPr lang="fr-FR" sz="2800" b="1" baseline="30000" dirty="0"/>
              <a:t>21</a:t>
            </a:r>
            <a:r>
              <a:rPr lang="fr-FR" sz="2800" b="1" dirty="0"/>
              <a:t> Des grêlons d'un poids énorme tombèrent du ciel sur les hommes, qui blasphémèrent Dieu à cause du fléau de la grêle, car elle représentait un fléau terrible.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١٩</a:t>
            </a:r>
            <a:r>
              <a:rPr lang="ar-SA" sz="3600" b="1" dirty="0"/>
              <a:t> وَصَارَتِ الْمَدِينَةُ الْعَظِيمَةُ ثَلاَثَةَ أَقْسَامٍ، وَمُدُنُ الأُمَمِ سَقَطَتْ، وَبَابِلُ الْعَظِيمَةُ ذُكِرَتْ أَمَامَ اللهِ لِيُعْطِيَهَا كَأْسَ خَمْرِ سَخَطِ غَضَبِهِ. </a:t>
            </a:r>
            <a:r>
              <a:rPr lang="ar-SA" sz="3600" b="1" baseline="30000" dirty="0"/>
              <a:t>٢٠</a:t>
            </a:r>
            <a:r>
              <a:rPr lang="ar-SA" sz="3600" b="1" dirty="0"/>
              <a:t> وَكُلُّ جَزِيرَةٍ هَرَبَتْ وَجِبَالٌ لَمْ تُوجَدْ. </a:t>
            </a:r>
            <a:r>
              <a:rPr lang="ar-SA" sz="3600" b="1" baseline="30000" dirty="0"/>
              <a:t>٢١</a:t>
            </a:r>
            <a:r>
              <a:rPr lang="ar-SA" sz="3600" b="1" dirty="0"/>
              <a:t> وَبَرَدٌ عَظِيمٌ، نَحْوُ ثِقَلِ وَزْنَةٍ، نَزَلَ مِنَ السَّمَاءِ عَلَى النَّاسِ. فَجَدَّفَ النَّاسُ عَلَى اللهِ مِنْ ضَرْبَةِ الْبَرَدِ، لأَنَّ ضَرْبَتَهُ عَظِيمَةٌ جِدّاً.</a:t>
            </a:r>
            <a:endParaRPr lang="fr-FR" sz="3600" b="1" dirty="0"/>
          </a:p>
        </p:txBody>
      </p:sp>
    </p:spTree>
    <p:extLst>
      <p:ext uri="{BB962C8B-B14F-4D97-AF65-F5344CB8AC3E}">
        <p14:creationId xmlns:p14="http://schemas.microsoft.com/office/powerpoint/2010/main" val="5724007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Car le figuier ne bourgeonnera plus ; plus rien à récolter dans les vignes. Le produit de l'olivier décevra, les champs ne donneront plus à manger, les brebis disparaîtront du bercail ; plus de bœufs dans les étables. Mais moi je me réjouirai dans le Seigneur, j'exulterai en Dieu mon Sauveur ! Le Seigneur Dieu est ma force, il rend mes pieds pareils à ceux des biches, sur les cimes il porte mes pas.</a:t>
            </a:r>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فَمَعَ أَنَّهُ لَا يُزْهِرُ </a:t>
            </a:r>
            <a:r>
              <a:rPr lang="ar-SA" sz="3600" b="1" dirty="0" err="1"/>
              <a:t>ٱلتِّينُ</a:t>
            </a:r>
            <a:r>
              <a:rPr lang="ar-SA" sz="3600" b="1" dirty="0"/>
              <a:t>، وَلَا يَكُونُ حَمْلٌ فِي </a:t>
            </a:r>
            <a:r>
              <a:rPr lang="ar-SA" sz="3600" b="1" dirty="0" err="1"/>
              <a:t>ٱلْكُرُومِ</a:t>
            </a:r>
            <a:r>
              <a:rPr lang="ar-SA" sz="3600" b="1" dirty="0"/>
              <a:t>. يَكْذِبُ عَمَلُ </a:t>
            </a:r>
            <a:r>
              <a:rPr lang="ar-SA" sz="3600" b="1" dirty="0" err="1"/>
              <a:t>ٱلزَّيْتُونَةِ</a:t>
            </a:r>
            <a:r>
              <a:rPr lang="ar-SA" sz="3600" b="1" dirty="0"/>
              <a:t>، </a:t>
            </a:r>
            <a:r>
              <a:rPr lang="ar-SA" sz="3600" b="1" dirty="0" err="1"/>
              <a:t>وَٱلْحُقُولُ</a:t>
            </a:r>
            <a:r>
              <a:rPr lang="ar-SA" sz="3600" b="1" dirty="0"/>
              <a:t> لَا تَصْنَعُ طَعَامًا. يَنْقَطِعُ </a:t>
            </a:r>
            <a:r>
              <a:rPr lang="ar-SA" sz="3600" b="1" dirty="0" err="1"/>
              <a:t>ٱلْغَنَمُ</a:t>
            </a:r>
            <a:r>
              <a:rPr lang="ar-SA" sz="3600" b="1" dirty="0"/>
              <a:t> مِنَ </a:t>
            </a:r>
            <a:r>
              <a:rPr lang="ar-SA" sz="3600" b="1" dirty="0" err="1"/>
              <a:t>ٱلْحَظِيرَةِ</a:t>
            </a:r>
            <a:r>
              <a:rPr lang="ar-SA" sz="3600" b="1" dirty="0"/>
              <a:t>، وَلَا بَقَرَ فِي </a:t>
            </a:r>
            <a:r>
              <a:rPr lang="ar-SA" sz="3600" b="1" dirty="0" err="1"/>
              <a:t>ٱلْمَذَاوِدِ</a:t>
            </a:r>
            <a:r>
              <a:rPr lang="ar-SA" sz="3600" b="1" dirty="0"/>
              <a:t>، فَإِنِّي أَبْتَهِجُ </a:t>
            </a:r>
            <a:r>
              <a:rPr lang="ar-SA" sz="3600" b="1" dirty="0" err="1"/>
              <a:t>بِٱلرَّبِّ</a:t>
            </a:r>
            <a:r>
              <a:rPr lang="ar-SA" sz="3600" b="1" dirty="0"/>
              <a:t> وَأَفْرَحُ بِإِلَهِ خَلَاصِي. اَلرَّبُّ </a:t>
            </a:r>
            <a:r>
              <a:rPr lang="ar-SA" sz="3600" b="1" dirty="0" err="1"/>
              <a:t>ٱلسَّيِّدُ</a:t>
            </a:r>
            <a:r>
              <a:rPr lang="ar-SA" sz="3600" b="1" dirty="0"/>
              <a:t> قُوَّتِي، وَيَجْعَلُ قَدَمَيَّ </a:t>
            </a:r>
            <a:r>
              <a:rPr lang="ar-SA" sz="3600" b="1" dirty="0" err="1"/>
              <a:t>كَٱلْأَيَائِلِ</a:t>
            </a:r>
            <a:r>
              <a:rPr lang="ar-SA" sz="3600" b="1" dirty="0"/>
              <a:t>، وَيُمَشِّينِي عَلَى </a:t>
            </a:r>
            <a:r>
              <a:rPr lang="ar-SA" sz="3600" b="1" dirty="0" err="1"/>
              <a:t>مُرْتَفَعَاتِي</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28915311"/>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17</a:t>
            </a:r>
          </a:p>
          <a:p>
            <a:pPr marL="0" indent="0" algn="ctr">
              <a:buNone/>
            </a:pPr>
            <a:endParaRPr lang="fr-FR" sz="2800" b="1" i="1" dirty="0">
              <a:solidFill>
                <a:srgbClr val="C00000"/>
              </a:solidFill>
            </a:endParaRPr>
          </a:p>
          <a:p>
            <a:pPr marL="0" indent="0" algn="ctr">
              <a:buNone/>
            </a:pPr>
            <a:r>
              <a:rPr lang="fr-FR" sz="2800" b="1" i="1" dirty="0">
                <a:solidFill>
                  <a:srgbClr val="C00000"/>
                </a:solidFill>
              </a:rPr>
              <a:t>La grande prostituée et la bête </a:t>
            </a:r>
          </a:p>
          <a:p>
            <a:pPr marL="0" indent="0" algn="just">
              <a:buNone/>
            </a:pPr>
            <a:r>
              <a:rPr lang="fr-FR" sz="2800" b="1" baseline="30000" dirty="0"/>
              <a:t>1</a:t>
            </a:r>
            <a:r>
              <a:rPr lang="fr-FR" sz="2800" b="1" dirty="0"/>
              <a:t> L'un des sept anges aux sept coupes vint me parler : Viens, dit-il, je te montrerai le jugement de la grande prostituée qui réside au bord des eaux puissantes ; </a:t>
            </a:r>
            <a:r>
              <a:rPr lang="fr-FR" sz="2800" b="1" baseline="30000" dirty="0"/>
              <a:t>2 </a:t>
            </a:r>
            <a:r>
              <a:rPr lang="fr-FR" sz="2800" b="1" dirty="0"/>
              <a:t>les rois de la terre ont partagé sa prostitution, et les habitants de la terre se sont enivrés du vin de sa prostitution.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ctr" fontAlgn="base">
              <a:spcBef>
                <a:spcPct val="20000"/>
              </a:spcBef>
              <a:spcAft>
                <a:spcPct val="0"/>
              </a:spcAft>
              <a:defRPr/>
            </a:pPr>
            <a:r>
              <a:rPr lang="ar-SA" sz="3900" b="1" i="1" dirty="0">
                <a:solidFill>
                  <a:srgbClr val="C00000"/>
                </a:solidFill>
              </a:rPr>
              <a:t>الإصحاح السابع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المرأة الزانية والوحش</a:t>
            </a:r>
          </a:p>
          <a:p>
            <a:pPr algn="just" rtl="1" fontAlgn="base">
              <a:spcBef>
                <a:spcPct val="20000"/>
              </a:spcBef>
              <a:spcAft>
                <a:spcPct val="0"/>
              </a:spcAft>
              <a:defRPr/>
            </a:pPr>
            <a:r>
              <a:rPr lang="ar-SA" sz="4000" b="1" baseline="30000" dirty="0"/>
              <a:t>١</a:t>
            </a:r>
            <a:r>
              <a:rPr lang="ar-SA" sz="4000" b="1" dirty="0"/>
              <a:t> ثُمَّ جَاءَ وَاحِدٌ مِنَ السَّبْعَةِ الْمَلاَئِكَةِ الَّذِينَ مَعَهُمُ السَّبْعَةُ الْجَامَاتُ، وَتَكَلَّمَ مَعِي قَائِلاً لِي: «هَلُمَّ فَأُرِيَكَ دَيْنُونَةَ الزَّانِيَةِ الْعَظِيمَةِ الْجَالِسَةِ عَلَى الْمِيَاهِ الْكَثِيرَةِ، </a:t>
            </a:r>
            <a:r>
              <a:rPr lang="ar-SA" sz="4000" b="1" baseline="30000" dirty="0"/>
              <a:t>٢</a:t>
            </a:r>
            <a:r>
              <a:rPr lang="ar-SA" sz="4000" b="1" dirty="0"/>
              <a:t> الَّتِي زَنَى مَعَهَا مُلُوكُ الأَرْضِ، وَسَكِرَ سُكَّانُ الأَرْضِ مِنْ خَمْرِ زِنَاهَا».</a:t>
            </a:r>
            <a:endParaRPr lang="fr-FR" sz="4000" b="1" dirty="0"/>
          </a:p>
        </p:txBody>
      </p:sp>
    </p:spTree>
    <p:extLst>
      <p:ext uri="{BB962C8B-B14F-4D97-AF65-F5344CB8AC3E}">
        <p14:creationId xmlns:p14="http://schemas.microsoft.com/office/powerpoint/2010/main" val="3859148474"/>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 me transporta en esprit au désert. Là, je vis une femme montant une bête écarlate, couverte de noms blasphématoires, qui avait sept têtes et dix cornes. </a:t>
            </a:r>
            <a:r>
              <a:rPr lang="fr-FR" sz="2800" b="1" baseline="30000" dirty="0"/>
              <a:t>4</a:t>
            </a:r>
            <a:r>
              <a:rPr lang="fr-FR" sz="2800" b="1" dirty="0"/>
              <a:t> Cette femme était vêtue de pourpre et d'écarlate, et chamarrée d'or, de pierreries et de perles ; elle avait à la main un gobelet d'or rempli d'abominations, avec les souillures de sa prostitution. </a:t>
            </a:r>
            <a:r>
              <a:rPr lang="fr-FR" sz="2800" b="1" baseline="30000" dirty="0"/>
              <a:t>5</a:t>
            </a:r>
            <a:r>
              <a:rPr lang="fr-FR" sz="2800" b="1" dirty="0"/>
              <a:t> Sur son front un nom était inscrit, mystérieux : Babylone la grande, mère des prostituées et des abominations de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٣</a:t>
            </a:r>
            <a:r>
              <a:rPr lang="ar-SA" sz="3600" b="1" dirty="0"/>
              <a:t> فَمَضَى بِي بِالرُّوحِ إِلَى بَرِّيَّةٍ، فَرَأَيْتُ امْرَأَةً جَالِسَةً عَلَى وَحْشٍ قِرْمِزِيٍّ مَمْلُوءٍ أَسْمَاءَ تَجْدِيفٍ، لَهُ سَبْعَةُ رُؤُوسٍ وَعَشَرَةُ قُرُونٍ. </a:t>
            </a:r>
            <a:r>
              <a:rPr lang="ar-SA" sz="3600" b="1" baseline="30000" dirty="0"/>
              <a:t>٤</a:t>
            </a:r>
            <a:r>
              <a:rPr lang="ar-SA" sz="3600" b="1" dirty="0"/>
              <a:t> وَالْمَرْأَةُ كَانَتْ </a:t>
            </a:r>
            <a:r>
              <a:rPr lang="ar-SA" sz="3600" b="1" dirty="0" err="1"/>
              <a:t>مُتَسَرْبِلَةً</a:t>
            </a:r>
            <a:r>
              <a:rPr lang="ar-SA" sz="3600" b="1" dirty="0"/>
              <a:t> بِأُرْجُوانٍ وَقِرْمِزٍ، وَمُتَحَلِّيَةً بِذَهَبٍ وَحِجَارَةٍ كَرِيمَةٍ وَلُؤْلُؤٍ، وَمَعَهَا كَأْسٌ مِنْ ذَهَبٍ فِي يَدِهَا </a:t>
            </a:r>
            <a:r>
              <a:rPr lang="ar-SA" sz="3600" b="1" dirty="0" err="1"/>
              <a:t>مَمْلُوَّةٌ</a:t>
            </a:r>
            <a:r>
              <a:rPr lang="ar-SA" sz="3600" b="1" dirty="0"/>
              <a:t> رَجَاسَاتٍ وَنَجَاسَاتِ زِنَاهَا، </a:t>
            </a:r>
            <a:r>
              <a:rPr lang="ar-SA" sz="3600" b="1" baseline="30000" dirty="0"/>
              <a:t>٥</a:t>
            </a:r>
            <a:r>
              <a:rPr lang="ar-SA" sz="3600" b="1" dirty="0"/>
              <a:t> وَعَلَى جِبْهَتِهَا اسْمٌ مَكْتُوبٌ: «سِرٌّ. بَابِلُ الْعَظِيمَةُ أُمُّ </a:t>
            </a:r>
            <a:r>
              <a:rPr lang="ar-SA" sz="3600" b="1" dirty="0" err="1"/>
              <a:t>الزَّوَانِي</a:t>
            </a:r>
            <a:r>
              <a:rPr lang="ar-SA" sz="3600" b="1" dirty="0"/>
              <a:t> وَرَجَاسَاتِ</a:t>
            </a:r>
            <a:endParaRPr lang="fr-FR" sz="3600" b="1" dirty="0"/>
          </a:p>
        </p:txBody>
      </p:sp>
    </p:spTree>
    <p:extLst>
      <p:ext uri="{BB962C8B-B14F-4D97-AF65-F5344CB8AC3E}">
        <p14:creationId xmlns:p14="http://schemas.microsoft.com/office/powerpoint/2010/main" val="644481161"/>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terre. </a:t>
            </a:r>
            <a:r>
              <a:rPr lang="fr-FR" sz="2800" b="1" baseline="30000" dirty="0"/>
              <a:t>6</a:t>
            </a:r>
            <a:r>
              <a:rPr lang="fr-FR" sz="2800" b="1" dirty="0"/>
              <a:t> Et je vis la femme ivre du sang des saints et de celui des témoins de Jésus. En la voyant, j'ai été saisi d'un étonnement extraordinaire. </a:t>
            </a:r>
            <a:r>
              <a:rPr lang="fr-FR" sz="2800" b="1" baseline="30000" dirty="0"/>
              <a:t>7</a:t>
            </a:r>
            <a:r>
              <a:rPr lang="fr-FR" sz="2800" b="1" dirty="0"/>
              <a:t> Et l'ange me dit : Pourquoi es-tu étonné ? Moi, je vais t'expliquer le mystère de la femme et de la Bête qui la porte, avec ses sept têtes et ses dix cornes. </a:t>
            </a:r>
          </a:p>
          <a:p>
            <a:pPr marL="0" indent="0" algn="just">
              <a:buNone/>
            </a:pPr>
            <a:endParaRPr lang="fr-FR" sz="2800" b="1" baseline="30000" dirty="0"/>
          </a:p>
          <a:p>
            <a:pPr marL="0" indent="0" algn="just">
              <a:buNone/>
            </a:pPr>
            <a:r>
              <a:rPr lang="fr-FR" sz="2800" b="1" baseline="30000" dirty="0"/>
              <a:t>8</a:t>
            </a:r>
            <a:r>
              <a:rPr lang="fr-FR" sz="2800" b="1" dirty="0"/>
              <a:t> La Bête que tu as vue était, mais elle n'est plus ; elle va monter de l'abîme pour s'en aller à la perdition.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الأَرْضِ». </a:t>
            </a:r>
            <a:r>
              <a:rPr lang="ar-SA" sz="3600" b="1" baseline="30000" dirty="0"/>
              <a:t>٦</a:t>
            </a:r>
            <a:r>
              <a:rPr lang="ar-SA" sz="3600" b="1" dirty="0"/>
              <a:t> وَرَأَيْتُ الْمَرْأَةَ سَكْرَى مِنْ دَمِ الْقِدِّيسِينَ وَمِنْ دَمِ شُهَدَاءِ يَسُوعَ. فَتَعَجَّبْتُ لَمَّا رَأَيْتُهَا تَعَجُّباً عَظِيماً! </a:t>
            </a:r>
            <a:r>
              <a:rPr lang="ar-SA" sz="3600" b="1" baseline="30000" dirty="0"/>
              <a:t>٧</a:t>
            </a:r>
            <a:r>
              <a:rPr lang="ar-SA" sz="3600" b="1" dirty="0"/>
              <a:t> ثُمَّ قَالَ لِي الْمَلاَكُ: «لِمَاذَا تَعَجَّبْتَ؟ أَنَا أَقُولُ لَكَ سِرَّ الْمَرْأَةِ وَالْوَحْشِ الْحَامِلِ لَهَا، الَّذِي لَهُ السَّبْعَةُ الرُّؤُوسُ وَالْعَشَرَةُ الْقُرُونُ:</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٨</a:t>
            </a:r>
            <a:r>
              <a:rPr lang="ar-SA" sz="3600" b="1" dirty="0"/>
              <a:t> الْوَحْشُ الَّذِي رَأَيْتَ، كَانَ وَلَيْسَ الآنَ، وَهُوَ عَتِيدٌ أَنْ يَصْعَدَ مِنَ الْهَاوِيَةِ وَيَمْضِيَ إِلَى الْهَلاَكِ.</a:t>
            </a:r>
            <a:endParaRPr lang="fr-FR" sz="3600" b="1" dirty="0"/>
          </a:p>
        </p:txBody>
      </p:sp>
    </p:spTree>
    <p:extLst>
      <p:ext uri="{BB962C8B-B14F-4D97-AF65-F5344CB8AC3E}">
        <p14:creationId xmlns:p14="http://schemas.microsoft.com/office/powerpoint/2010/main" val="3923525094"/>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Et les habitants de la terre dont le nom n'est pas inscrit depuis la création du monde dans le livre de la vie seront étonnés en voyant la Bête, car elle était, n'est plus, et reparaîtra. </a:t>
            </a:r>
            <a:r>
              <a:rPr lang="fr-FR" sz="2800" b="1" baseline="30000" dirty="0"/>
              <a:t>9</a:t>
            </a:r>
            <a:r>
              <a:rPr lang="fr-FR" sz="2800" b="1" dirty="0"/>
              <a:t> Ici, il faut l'intelligence éclairée par la sagesse. Les sept têtes sont sept collines sur lesquelles réside la femme, et ce sont sept rois : </a:t>
            </a:r>
            <a:r>
              <a:rPr lang="fr-FR" sz="2800" b="1" baseline="30000" dirty="0"/>
              <a:t>10</a:t>
            </a:r>
            <a:r>
              <a:rPr lang="fr-FR" sz="2800" b="1" dirty="0"/>
              <a:t> cinq sont tombés, un est là actuellement, le dernier n'est pas encore venu, et quand il viendra, il faudra qu'il ne demeure que peu de temps.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وَسَيَتَعَجَّبُ السَّاكِنُونَ عَلَى الأَرْضِ الَّذِينَ لَيْسَتْ أَسْمَاؤُهُمْ مَكْتُوبَةً فِي سِفْرِ الْحَيَاةِ مُنْذُ تَأْسِيسِ الْعَالَمِ، حِينَمَا يَرَوْنَ الْوَحْشَ أَنَّهُ كَانَ وَلَيْسَ الآنَ، مَعَ أَنَّهُ كَائِنٌ. </a:t>
            </a:r>
            <a:r>
              <a:rPr lang="ar-SA" sz="3600" b="1" baseline="30000" dirty="0"/>
              <a:t>٩</a:t>
            </a:r>
            <a:r>
              <a:rPr lang="ar-SA" sz="3600" b="1" dirty="0"/>
              <a:t> هُنَا الذِّهْنُ الَّذِي لَهُ حِكْمَةٌ! السَّبْعَةُ الرُّؤُوسُ هِيَ سَبْعَةُ جِبَالٍ عَلَيْهَا الْمَرْأَةُ جَالِسَةً. </a:t>
            </a:r>
            <a:r>
              <a:rPr lang="ar-SA" sz="3600" b="1" baseline="30000" dirty="0"/>
              <a:t>١٠</a:t>
            </a:r>
            <a:r>
              <a:rPr lang="ar-SA" sz="3600" b="1" dirty="0"/>
              <a:t> وَسَبْعَةُ مُلُوكٍ: خَمْسَةٌ سَقَطُوا، وَوَاحِدٌ مَوْجُودٌ، وَالآخَرُ لَمْ يَأْتِ بَعْدُ. وَمَتَى أَتَى يَنْبَغِي أَنْ يَبْقَى قَلِيلاً. </a:t>
            </a:r>
            <a:endParaRPr lang="fr-FR" sz="3600" b="1" dirty="0"/>
          </a:p>
        </p:txBody>
      </p:sp>
    </p:spTree>
    <p:extLst>
      <p:ext uri="{BB962C8B-B14F-4D97-AF65-F5344CB8AC3E}">
        <p14:creationId xmlns:p14="http://schemas.microsoft.com/office/powerpoint/2010/main" val="2568307030"/>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11</a:t>
            </a:r>
            <a:r>
              <a:rPr lang="fr-FR" sz="2800" b="1" dirty="0"/>
              <a:t> Et la Bête qui était et qui n'est plus, c'est elle qui occupe la huitième place, mais elle fait partie des sept ; elle s'en va à la perdition. </a:t>
            </a:r>
            <a:r>
              <a:rPr lang="fr-FR" sz="2800" b="1" baseline="30000" dirty="0"/>
              <a:t>12</a:t>
            </a:r>
            <a:r>
              <a:rPr lang="fr-FR" sz="2800" b="1" dirty="0"/>
              <a:t> Les dix cornes que tu as vues sont dix rois qui n'ont pas encore régné, mais ils recevront le pouvoir comme rois pendant une heure avec la Bête. </a:t>
            </a:r>
            <a:r>
              <a:rPr lang="fr-FR" sz="2800" b="1" baseline="30000" dirty="0"/>
              <a:t>13</a:t>
            </a:r>
            <a:r>
              <a:rPr lang="fr-FR" sz="2800" b="1" dirty="0"/>
              <a:t> Ceux-ci ont tous un dessein unique : donner leur puissance et leur pouvoir à la Bête.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١١</a:t>
            </a:r>
            <a:r>
              <a:rPr lang="ar-SA" sz="3600" b="1" dirty="0"/>
              <a:t> وَالْوَحْشُ الَّذِي كَانَ وَلَيْسَ الآنَ فَهُوَ ثَامِنٌ، وَهُوَ مِنَ السَّبْعَةِ، وَيَمْضِي إِلَى الْهَلاَكِ. </a:t>
            </a:r>
            <a:r>
              <a:rPr lang="ar-SA" sz="3600" b="1" baseline="30000" dirty="0"/>
              <a:t>١٢</a:t>
            </a:r>
            <a:r>
              <a:rPr lang="ar-SA" sz="3600" b="1" dirty="0"/>
              <a:t> وَالْعَشَرَةُ الْقُرُونُ الَّتِي رَأَيْتَ هِيَ عَشَرَةُ مُلُوكٍ لَمْ يَأْخُذُوا مُلْكاً بَعْدُ، لَكِنَّهُمْ يَأْخُذُونَ سُلْطَانَهُمْ كَمُلُوكٍ سَاعَةً وَاحِدَةً مَعَ الْوَحْشِ. </a:t>
            </a:r>
            <a:r>
              <a:rPr lang="ar-SA" sz="3600" b="1" baseline="30000" dirty="0"/>
              <a:t>١٣</a:t>
            </a:r>
            <a:r>
              <a:rPr lang="ar-SA" sz="3600" b="1" dirty="0"/>
              <a:t> هَؤُلاَءِ لَهُمْ رَأْيٌ وَاحِدٌ، وَيُعْطُونَ الْوَحْشَ قُدْرَتَهُمْ وَسُلْطَانَهُمْ.</a:t>
            </a:r>
            <a:endParaRPr lang="fr-FR" sz="3600" b="1" dirty="0"/>
          </a:p>
        </p:txBody>
      </p:sp>
    </p:spTree>
    <p:extLst>
      <p:ext uri="{BB962C8B-B14F-4D97-AF65-F5344CB8AC3E}">
        <p14:creationId xmlns:p14="http://schemas.microsoft.com/office/powerpoint/2010/main" val="2339393178"/>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Ils feront la guerre à l'Agneau, et l'Agneau les vaincra - car il est Seigneur des seigneurs et Roi des rois - avec ses compagnons appelés, élus et fidèles. </a:t>
            </a:r>
            <a:r>
              <a:rPr lang="fr-FR" sz="2800" b="1" baseline="30000" dirty="0"/>
              <a:t>15</a:t>
            </a:r>
            <a:r>
              <a:rPr lang="fr-FR" sz="2800" b="1" dirty="0"/>
              <a:t> Puis il me dit : Les eaux que tu as vues, là où réside la prostituée, ce sont des peuples, des foules, des nations et des langues. </a:t>
            </a:r>
            <a:r>
              <a:rPr lang="fr-FR" sz="2800" b="1" baseline="30000" dirty="0"/>
              <a:t>16</a:t>
            </a:r>
            <a:r>
              <a:rPr lang="fr-FR" sz="2800" b="1" dirty="0"/>
              <a:t> Et les dix cornes que tu as vues ainsi que la Bête haïront la prostituée et la laisseront dépouillée et nue ; ils mangeront ses chairs et la brûleront au feu.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١٤</a:t>
            </a:r>
            <a:r>
              <a:rPr lang="ar-SA" sz="3600" b="1" dirty="0"/>
              <a:t> هَؤُلاَءِ سَيُحَارِبُونَ الْحَمَلَ، وَالْحَمَلُ يَغْلِبُهُمْ، لأَنَّهُ رَبُّ الأَرْبَابِ وَمَلِكُ الْمُلُوكِ، وَالَّذِينَ مَعَهُ مَدْعُوُّونَ وَمُخْتَارُونَ وَمُؤْمِنُونَ». </a:t>
            </a:r>
            <a:r>
              <a:rPr lang="ar-SA" sz="3600" b="1" baseline="30000" dirty="0"/>
              <a:t>١٥</a:t>
            </a:r>
            <a:r>
              <a:rPr lang="ar-SA" sz="3600" b="1" dirty="0"/>
              <a:t> ثُمَّ قَالَ لِيَ: «الْمِيَاهُ الَّتِي رَأَيْتَ حَيْثُ الزَّانِيَةُ جَالِسَةٌ هِيَ شُعُوبٌ وَجُمُوعٌ وَأُمَمٌ وَأَلْسِنَةٌ. </a:t>
            </a:r>
            <a:r>
              <a:rPr lang="ar-SA" sz="3600" b="1" baseline="30000" dirty="0"/>
              <a:t>١٦</a:t>
            </a:r>
            <a:r>
              <a:rPr lang="ar-SA" sz="3600" b="1" dirty="0"/>
              <a:t> وَأَمَّا الْعَشَرَةُ الْقُرُونُ الَّتِي رَأَيْتَ عَلَى الْوَحْشِ فَهَؤُلاَءِ سَيُبْغِضُونَ الزَّانِيَةَ، وَسَيَجْعَلُونَهَا خَرِبَةً وَعُرْيَانَةً، وَيَأْكُلُونَ لَحْمَهَا وَيُحْرِقُونَهَا بِالنَّارِ.</a:t>
            </a:r>
            <a:endParaRPr lang="fr-FR" sz="3600" b="1" dirty="0"/>
          </a:p>
        </p:txBody>
      </p:sp>
    </p:spTree>
    <p:extLst>
      <p:ext uri="{BB962C8B-B14F-4D97-AF65-F5344CB8AC3E}">
        <p14:creationId xmlns:p14="http://schemas.microsoft.com/office/powerpoint/2010/main" val="1949249700"/>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Car Dieu leur a mis au cœur de réaliser son dessein, de réaliser tous un unique dessein : remettre à la Bête leur pouvoir royal jusqu'à ce que s'accomplissent les paroles de Dieu. </a:t>
            </a:r>
            <a:r>
              <a:rPr lang="fr-FR" sz="2800" b="1" baseline="30000" dirty="0"/>
              <a:t>18</a:t>
            </a:r>
            <a:r>
              <a:rPr lang="fr-FR" sz="2800" b="1" dirty="0"/>
              <a:t> La femme que tu as vue, c'est la grande cité qui détient le pouvoir royal sur les rois de la terre.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لأَنَّ اللهَ وَضَعَ فِي قُلُوبِهِمْ أَنْ يَصْنَعُوا رَأْيَهُ، وَأَنْ يَصْنَعُوا رَأْياً وَاحِداً، وَيُعْطُوا الْوَحْشَ مُلْكَهُمْ حَتَّى تُكْمَلَ أَقْوَالُ اللهِ. </a:t>
            </a:r>
            <a:r>
              <a:rPr lang="ar-SA" sz="3600" b="1" baseline="30000" dirty="0"/>
              <a:t>١٨</a:t>
            </a:r>
            <a:r>
              <a:rPr lang="ar-SA" sz="3600" b="1" dirty="0"/>
              <a:t> وَالْمَرْأَةُ الَّتِي رَأَيْتَ هِيَ الْمَدِينَةُ الْعَظِيمَةُ الَّتِي لَهَا مُلْكٌ عَلَى مُلُوكِ الأَرْضِ».</a:t>
            </a:r>
            <a:endParaRPr lang="fr-FR" sz="3600" b="1" dirty="0"/>
          </a:p>
        </p:txBody>
      </p:sp>
    </p:spTree>
    <p:extLst>
      <p:ext uri="{BB962C8B-B14F-4D97-AF65-F5344CB8AC3E}">
        <p14:creationId xmlns:p14="http://schemas.microsoft.com/office/powerpoint/2010/main" val="3195037937"/>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18</a:t>
            </a:r>
          </a:p>
          <a:p>
            <a:pPr marL="0" indent="0" algn="ctr">
              <a:buNone/>
            </a:pPr>
            <a:endParaRPr lang="fr-FR" sz="2800" b="1" i="1" dirty="0">
              <a:solidFill>
                <a:srgbClr val="C00000"/>
              </a:solidFill>
            </a:endParaRPr>
          </a:p>
          <a:p>
            <a:pPr marL="0" indent="0" algn="ctr">
              <a:buNone/>
            </a:pPr>
            <a:r>
              <a:rPr lang="fr-FR" sz="2800" b="1" i="1" dirty="0">
                <a:solidFill>
                  <a:srgbClr val="C00000"/>
                </a:solidFill>
              </a:rPr>
              <a:t>La chute de Babylone </a:t>
            </a:r>
          </a:p>
          <a:p>
            <a:pPr marL="0" indent="0" algn="just">
              <a:buNone/>
            </a:pPr>
            <a:r>
              <a:rPr lang="fr-FR" sz="2800" b="1" baseline="30000" dirty="0"/>
              <a:t>1</a:t>
            </a:r>
            <a:r>
              <a:rPr lang="fr-FR" sz="2800" b="1" dirty="0"/>
              <a:t> Je vis ensuite un autre ange descendre du ciel ; il avait reçu une autorité si grande que la terre fut illuminée de sa gloire. </a:t>
            </a:r>
            <a:r>
              <a:rPr lang="fr-FR" sz="2800" b="1" baseline="30000" dirty="0"/>
              <a:t>2</a:t>
            </a:r>
            <a:r>
              <a:rPr lang="fr-FR" sz="2800" b="1" dirty="0"/>
              <a:t> Et il s'écria d'une voix puissante :  Elle est tombée, elle est tombée, Babylone la Grande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900" b="1" i="1" dirty="0">
                <a:solidFill>
                  <a:srgbClr val="C00000"/>
                </a:solidFill>
              </a:rPr>
              <a:t>الإصحاح الثامن عشر</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سقوط بابل</a:t>
            </a:r>
          </a:p>
          <a:p>
            <a:pPr algn="just" rtl="1" fontAlgn="base">
              <a:spcBef>
                <a:spcPct val="20000"/>
              </a:spcBef>
              <a:spcAft>
                <a:spcPct val="0"/>
              </a:spcAft>
              <a:defRPr/>
            </a:pPr>
            <a:r>
              <a:rPr lang="ar-SA" sz="4000" b="1" baseline="30000" dirty="0"/>
              <a:t>١</a:t>
            </a:r>
            <a:r>
              <a:rPr lang="ar-SA" sz="4000" b="1" dirty="0"/>
              <a:t> ثُمَّ بَعْدَ هَذَا رَأَيْتُ مَلاَكاً آخَرَ نَازِلاً مِنَ السَّمَاءِ، لَهُ سُلْطَانٌ عَظِيمٌ. وَاسْتَنَارَتِ الأَرْضُ مِنْ </a:t>
            </a:r>
            <a:r>
              <a:rPr lang="ar-SA" sz="4000" b="1" dirty="0" err="1"/>
              <a:t>بَهَائِهِ</a:t>
            </a:r>
            <a:r>
              <a:rPr lang="ar-SA" sz="4000" b="1" dirty="0"/>
              <a:t>. </a:t>
            </a:r>
            <a:r>
              <a:rPr lang="ar-SA" sz="4000" b="1" baseline="30000" dirty="0"/>
              <a:t>٢</a:t>
            </a:r>
            <a:r>
              <a:rPr lang="ar-SA" sz="4000" b="1" dirty="0"/>
              <a:t> وَصَرَخَ بِشِدَّةٍ بِصَوْتٍ عَظِيمٍ قَائِلاً: «سَقَطَتْ </a:t>
            </a:r>
            <a:r>
              <a:rPr lang="ar-SA" sz="4000" b="1" dirty="0" err="1"/>
              <a:t>سَقَطَتْ</a:t>
            </a:r>
            <a:r>
              <a:rPr lang="ar-SA" sz="4000" b="1" dirty="0"/>
              <a:t> بَابِلُ الْعَظِيمَةُ،</a:t>
            </a:r>
            <a:endParaRPr lang="fr-FR" sz="4000" b="1" dirty="0"/>
          </a:p>
        </p:txBody>
      </p:sp>
    </p:spTree>
    <p:extLst>
      <p:ext uri="{BB962C8B-B14F-4D97-AF65-F5344CB8AC3E}">
        <p14:creationId xmlns:p14="http://schemas.microsoft.com/office/powerpoint/2010/main" val="3191598590"/>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voilà devenue une tanière de démons, un repaire de tous les esprits impurs, un repaire de tous les oiseaux impurs, un repaire de toutes les bêtes impures et répugnantes ! </a:t>
            </a:r>
          </a:p>
          <a:p>
            <a:pPr marL="0" indent="0" algn="just">
              <a:buNone/>
            </a:pPr>
            <a:endParaRPr lang="fr-FR" sz="2800" b="1" baseline="30000" dirty="0"/>
          </a:p>
          <a:p>
            <a:pPr marL="0" indent="0" algn="just">
              <a:buNone/>
            </a:pPr>
            <a:r>
              <a:rPr lang="fr-FR" sz="2800" b="1" baseline="30000" dirty="0"/>
              <a:t>3</a:t>
            </a:r>
            <a:r>
              <a:rPr lang="fr-FR" sz="2800" b="1" dirty="0"/>
              <a:t> Car toutes les nations ont bu du vin de sa fureur de prostitution ; les rois de la terre ont partagé sa prostitution, et les marchands de la terre se sont enrichis de la profusion de son luxe.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وَصَارَتْ مَسْكَناً لِشَيَاطِينَ، وَمَحْرَساً لِكُلِّ رُوحٍ نَجِسٍ، وَمَحْرَساً لِكُلِّ طَائِرٍ نَجِسٍ وَمَمْقُوتٍ، </a:t>
            </a:r>
            <a:endParaRPr lang="fr-FR" sz="3600" b="1" dirty="0"/>
          </a:p>
          <a:p>
            <a:pPr algn="just" rtl="1" fontAlgn="base">
              <a:spcBef>
                <a:spcPct val="20000"/>
              </a:spcBef>
              <a:spcAft>
                <a:spcPct val="0"/>
              </a:spcAft>
              <a:defRPr/>
            </a:pPr>
            <a:endParaRPr lang="fr-FR" sz="3600" b="1" baseline="30000" dirty="0"/>
          </a:p>
          <a:p>
            <a:pPr algn="just" rtl="1" fontAlgn="base">
              <a:spcBef>
                <a:spcPct val="20000"/>
              </a:spcBef>
              <a:spcAft>
                <a:spcPct val="0"/>
              </a:spcAft>
              <a:defRPr/>
            </a:pPr>
            <a:r>
              <a:rPr lang="ar-SA" sz="3600" b="1" baseline="30000" dirty="0"/>
              <a:t>٣</a:t>
            </a:r>
            <a:r>
              <a:rPr lang="ar-SA" sz="3600" b="1" dirty="0"/>
              <a:t> لأَنَّهُ مِنْ خَمْرِ غَضَبِ زِنَاهَا قَدْ شَرِبَ جَمِيعُ الأُمَمِ، وَمُلُوكُ الأَرْضِ زَنُوا مَعَهَا، وَتُجَّارُ الأَرْضِ اسْتَغْنُوا مِنْ وَفْرَةِ نَعِيمِهَا». </a:t>
            </a:r>
            <a:endParaRPr lang="fr-FR" sz="3600" b="1" dirty="0"/>
          </a:p>
        </p:txBody>
      </p:sp>
    </p:spTree>
    <p:extLst>
      <p:ext uri="{BB962C8B-B14F-4D97-AF65-F5344CB8AC3E}">
        <p14:creationId xmlns:p14="http://schemas.microsoft.com/office/powerpoint/2010/main" val="2842131660"/>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Puis j’entendis une voix venant du ciel qui disait :  Sortez de la cité, vous mon peuple, pour ne pas participer à ses péchés et ne rien recevoir des fléaux qui la frapperont. </a:t>
            </a:r>
            <a:r>
              <a:rPr lang="fr-FR" sz="2800" b="1" baseline="30000" dirty="0"/>
              <a:t>5</a:t>
            </a:r>
            <a:r>
              <a:rPr lang="fr-FR" sz="2800" b="1" dirty="0"/>
              <a:t> Car ses péchés ont atteint jusqu'au ciel, et Dieu s'est souvenu de ses iniquités. </a:t>
            </a:r>
            <a:r>
              <a:rPr lang="fr-FR" sz="2800" b="1" baseline="30000" dirty="0"/>
              <a:t>6</a:t>
            </a:r>
            <a:r>
              <a:rPr lang="fr-FR" sz="2800" b="1" dirty="0"/>
              <a:t> Traitez-la comme elle vous a traités, rendez-lui le double de ce qu'elle a fait ; dans la coupe qu'elle a préparée, préparez-lui le double.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٤</a:t>
            </a:r>
            <a:r>
              <a:rPr lang="ar-SA" sz="3600" b="1" dirty="0"/>
              <a:t> ثُمَّ سَمِعْتُ صَوْتاً آخَرَ مِنَ السَّمَاءِ قَائِلاً: «اخْرُجُوا مِنْهَا يَا شَعْبِي لِئَلَّا تَشْتَرِكُوا فِي خَطَايَاهَا، </a:t>
            </a:r>
            <a:r>
              <a:rPr lang="ar-SA" sz="3600" b="1" dirty="0" err="1"/>
              <a:t>وَلِئَلَّا</a:t>
            </a:r>
            <a:r>
              <a:rPr lang="ar-SA" sz="3600" b="1" dirty="0"/>
              <a:t> تَأْخُذُوا مِنْ ضَرَبَاتِهَا. </a:t>
            </a:r>
            <a:r>
              <a:rPr lang="ar-SA" sz="3600" b="1" baseline="30000" dirty="0"/>
              <a:t>٥</a:t>
            </a:r>
            <a:r>
              <a:rPr lang="ar-SA" sz="3600" b="1" dirty="0"/>
              <a:t> لأَنَّ خَطَايَاهَا لَحِقَتِ السَّمَاءَ، وَتَذَكَّرَ اللهُ آثَامَهَا. </a:t>
            </a:r>
            <a:r>
              <a:rPr lang="ar-SA" sz="3600" b="1" baseline="30000" dirty="0"/>
              <a:t>٦</a:t>
            </a:r>
            <a:r>
              <a:rPr lang="ar-SA" sz="3600" b="1" dirty="0"/>
              <a:t> جَازُوهَا كَمَا هِيَ أَيْضاً جَازَتْكُمْ، وَضَاعِفُوا لَهَا ضِعْفاً نَظِيرَ أَعْمَالِهَا. فِي الْكَأْسِ الَّتِي مَزَجَتْ فِيهَا امْزُجُوا لَهَا ضِعْفاً.</a:t>
            </a:r>
            <a:endParaRPr lang="fr-FR" sz="3600" b="1" dirty="0"/>
          </a:p>
        </p:txBody>
      </p:sp>
    </p:spTree>
    <p:extLst>
      <p:ext uri="{BB962C8B-B14F-4D97-AF65-F5344CB8AC3E}">
        <p14:creationId xmlns:p14="http://schemas.microsoft.com/office/powerpoint/2010/main" val="3542847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prophète Jonas</a:t>
            </a:r>
          </a:p>
          <a:p>
            <a:pPr marL="0" indent="0" algn="ctr">
              <a:buNone/>
            </a:pPr>
            <a:r>
              <a:rPr lang="fr-FR" sz="2800" b="1" i="1" dirty="0">
                <a:solidFill>
                  <a:srgbClr val="C00000"/>
                </a:solidFill>
              </a:rPr>
              <a:t> Jonas 2 : 1 - 9</a:t>
            </a:r>
          </a:p>
          <a:p>
            <a:pPr marL="0" indent="0" algn="ctr">
              <a:buNone/>
            </a:pPr>
            <a:endParaRPr lang="fr-FR" sz="2800" b="1" i="1" dirty="0">
              <a:solidFill>
                <a:srgbClr val="C00000"/>
              </a:solidFill>
            </a:endParaRPr>
          </a:p>
          <a:p>
            <a:pPr marL="0" indent="0" algn="just">
              <a:buNone/>
            </a:pPr>
            <a:r>
              <a:rPr lang="fr-FR" sz="2800" b="1" dirty="0"/>
              <a:t>Dans les entrailles du poisson, Jonas pria le Seigneur son Dieu. Il disait : « Dans ma détresse, je crie vers le Seigneur, et Lui me répond ; du ventre des enfers, j'appelle : Tu écoutes ma voix. Tu m'as jeté au plus profond du cœur des mers, et le flot m'a cerné ; tes ondes et tes vagues ensemble ont passé sur moi. Et je dis : me voici rejeté de devant</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يونان النبي</a:t>
            </a:r>
          </a:p>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يونان ص ٢: ١ – ٩</a:t>
            </a: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solidFill>
                  <a:prstClr val="black"/>
                </a:solidFill>
                <a:latin typeface="Times New Roman" panose="02020603050405020304" pitchFamily="18" charset="0"/>
                <a:cs typeface="Arial" panose="020B0604020202020204" pitchFamily="34" charset="0"/>
              </a:rPr>
              <a:t>فَصَلَّى يُونَانُ إِلَى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إِلَهِهِ مِنْ جَوْفِ </a:t>
            </a:r>
            <a:r>
              <a:rPr lang="ar-SA" sz="3600" b="1" dirty="0" err="1">
                <a:solidFill>
                  <a:prstClr val="black"/>
                </a:solidFill>
                <a:latin typeface="Times New Roman" panose="02020603050405020304" pitchFamily="18" charset="0"/>
                <a:cs typeface="Arial" panose="020B0604020202020204" pitchFamily="34" charset="0"/>
              </a:rPr>
              <a:t>ٱلْحُوتِ</a:t>
            </a:r>
            <a:r>
              <a:rPr lang="ar-SA" sz="3600" b="1" dirty="0">
                <a:solidFill>
                  <a:prstClr val="black"/>
                </a:solidFill>
                <a:latin typeface="Times New Roman" panose="02020603050405020304" pitchFamily="18" charset="0"/>
                <a:cs typeface="Arial" panose="020B0604020202020204" pitchFamily="34" charset="0"/>
              </a:rPr>
              <a:t>، وَقَالَ: «دَعَوْتُ مِنْ ضِيقِي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a:t>
            </a:r>
            <a:r>
              <a:rPr lang="ar-SA" sz="3600" b="1" dirty="0" err="1">
                <a:solidFill>
                  <a:prstClr val="black"/>
                </a:solidFill>
                <a:latin typeface="Times New Roman" panose="02020603050405020304" pitchFamily="18" charset="0"/>
                <a:cs typeface="Arial" panose="020B0604020202020204" pitchFamily="34" charset="0"/>
              </a:rPr>
              <a:t>فَٱسْتَجَابَنِي</a:t>
            </a:r>
            <a:r>
              <a:rPr lang="ar-SA" sz="3600" b="1" dirty="0">
                <a:solidFill>
                  <a:prstClr val="black"/>
                </a:solidFill>
                <a:latin typeface="Times New Roman" panose="02020603050405020304" pitchFamily="18" charset="0"/>
                <a:cs typeface="Arial" panose="020B0604020202020204" pitchFamily="34" charset="0"/>
              </a:rPr>
              <a:t>. صَرَخْتُ مِنْ جَوْفِ </a:t>
            </a:r>
            <a:r>
              <a:rPr lang="ar-SA" sz="3600" b="1" dirty="0" err="1">
                <a:solidFill>
                  <a:prstClr val="black"/>
                </a:solidFill>
                <a:latin typeface="Times New Roman" panose="02020603050405020304" pitchFamily="18" charset="0"/>
                <a:cs typeface="Arial" panose="020B0604020202020204" pitchFamily="34" charset="0"/>
              </a:rPr>
              <a:t>ٱلْهَاوِيَةِ</a:t>
            </a:r>
            <a:r>
              <a:rPr lang="ar-SA" sz="3600" b="1" dirty="0">
                <a:solidFill>
                  <a:prstClr val="black"/>
                </a:solidFill>
                <a:latin typeface="Times New Roman" panose="02020603050405020304" pitchFamily="18" charset="0"/>
                <a:cs typeface="Arial" panose="020B0604020202020204" pitchFamily="34" charset="0"/>
              </a:rPr>
              <a:t>، فَسَمِعْتَ صَوْتِي. لِأَنَّكَ طَرَحْتَنِي فِي </a:t>
            </a:r>
            <a:r>
              <a:rPr lang="ar-SA" sz="3600" b="1" dirty="0" err="1">
                <a:solidFill>
                  <a:prstClr val="black"/>
                </a:solidFill>
                <a:latin typeface="Times New Roman" panose="02020603050405020304" pitchFamily="18" charset="0"/>
                <a:cs typeface="Arial" panose="020B0604020202020204" pitchFamily="34" charset="0"/>
              </a:rPr>
              <a:t>ٱلْعُمْقِ</a:t>
            </a:r>
            <a:r>
              <a:rPr lang="ar-SA" sz="3600" b="1" dirty="0">
                <a:solidFill>
                  <a:prstClr val="black"/>
                </a:solidFill>
                <a:latin typeface="Times New Roman" panose="02020603050405020304" pitchFamily="18" charset="0"/>
                <a:cs typeface="Arial" panose="020B0604020202020204" pitchFamily="34" charset="0"/>
              </a:rPr>
              <a:t> فِي قَلْبِ </a:t>
            </a:r>
            <a:r>
              <a:rPr lang="ar-SA" sz="3600" b="1" dirty="0" err="1">
                <a:solidFill>
                  <a:prstClr val="black"/>
                </a:solidFill>
                <a:latin typeface="Times New Roman" panose="02020603050405020304" pitchFamily="18" charset="0"/>
                <a:cs typeface="Arial" panose="020B0604020202020204" pitchFamily="34" charset="0"/>
              </a:rPr>
              <a:t>ٱلْبِحَارِ</a:t>
            </a:r>
            <a:r>
              <a:rPr lang="ar-SA" sz="3600" b="1" dirty="0">
                <a:solidFill>
                  <a:prstClr val="black"/>
                </a:solidFill>
                <a:latin typeface="Times New Roman" panose="02020603050405020304" pitchFamily="18" charset="0"/>
                <a:cs typeface="Arial" panose="020B0604020202020204" pitchFamily="34" charset="0"/>
              </a:rPr>
              <a:t>، فَأَحَاطَ بِي نَهْرٌ. جَازَتْ فَوْقِي جَمِيعُ تَيَّارَاتِكَ وَلُجَجِكَ. فَقُلْتُ:</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0063088"/>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Autant elle a recherché gloire et luxe, autant donnez-lui torture et deuil. Car elle dit dans son cœur : « Je trône, je suis reine, je ne suis pas veuve, et jamais je ne verrai le deuil. »  </a:t>
            </a:r>
            <a:r>
              <a:rPr lang="fr-FR" sz="2800" b="1" baseline="30000" dirty="0"/>
              <a:t>8</a:t>
            </a:r>
            <a:r>
              <a:rPr lang="fr-FR" sz="2800" b="1" dirty="0"/>
              <a:t> C'est pourquoi en un seul jour viendront pour elle ces fléaux : mort, deuil, famine, et elle sera brûlée au feu, car il est puissant, le Seigneur Dieu qui l'a jugée.</a:t>
            </a:r>
            <a:r>
              <a:rPr lang="fr-FR" sz="2800" b="1" baseline="30000" dirty="0"/>
              <a:t> 9 </a:t>
            </a:r>
            <a:r>
              <a:rPr lang="fr-FR" sz="2800" b="1" dirty="0"/>
              <a:t>Alors pleureront et se lamenteront sur elle les rois de la terre qui ont partagé sa prostitution et son luxe, quand ils verront la fumée de son</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 </a:t>
            </a:r>
            <a:r>
              <a:rPr lang="ar-SA" sz="3600" b="1" baseline="30000" dirty="0"/>
              <a:t>٧</a:t>
            </a:r>
            <a:r>
              <a:rPr lang="ar-SA" sz="3600" b="1" dirty="0"/>
              <a:t> بِقَدْرِ مَا مَجَّدَتْ نَفْسَهَا وَتَنَعَّمَتْ، بِقَدْرِ ذَلِكَ أَعْطُوهَا عَذَاباً وَحُزْناً. لأَنَّهَا تَقُولُ فِي قَلْبِهَا: أَنَا جَالِسَةٌ مَلِكَةً، وَلَسْتُ أَرْمَلَةً، وَلَنْ أَرَى حُزْناً. </a:t>
            </a:r>
            <a:r>
              <a:rPr lang="ar-SA" sz="3600" b="1" baseline="30000" dirty="0"/>
              <a:t>٨</a:t>
            </a:r>
            <a:r>
              <a:rPr lang="ar-SA" sz="3600" b="1" dirty="0"/>
              <a:t> مِنْ أَجْلِ ذَلِكَ فِي يَوْمٍ وَاحِدٍ سَتَأْتِي ضَرَبَاتُهَا: مَوْتٌ وَحُزْنٌ وَجُوعٌ، وَتَحْتَرِقُ بِالنَّارِ، لأَنَّ الرَّبَّ الْإِلَهَ الَّذِي يَدِينُهَا قَوِيٌّ. </a:t>
            </a:r>
            <a:r>
              <a:rPr lang="ar-SA" sz="3600" b="1" baseline="30000" dirty="0"/>
              <a:t>٩</a:t>
            </a:r>
            <a:r>
              <a:rPr lang="ar-SA" sz="3600" b="1" dirty="0"/>
              <a:t> «وَسَيَبْكِي وَيَنُوحُ عَلَيْهَا مُلُوكُ الأَرْضِ، الَّذِينَ زَنُوا وَتَنَعَّمُوا مَعَهَا، حِينَمَا يَنْظُرُونَ دُخَانَ </a:t>
            </a:r>
            <a:endParaRPr lang="fr-FR" sz="3600" b="1" dirty="0"/>
          </a:p>
        </p:txBody>
      </p:sp>
    </p:spTree>
    <p:extLst>
      <p:ext uri="{BB962C8B-B14F-4D97-AF65-F5344CB8AC3E}">
        <p14:creationId xmlns:p14="http://schemas.microsoft.com/office/powerpoint/2010/main" val="3698090688"/>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incendie ; </a:t>
            </a:r>
            <a:r>
              <a:rPr lang="fr-FR" sz="2800" b="1" baseline="30000" dirty="0"/>
              <a:t>10</a:t>
            </a:r>
            <a:r>
              <a:rPr lang="fr-FR" sz="2800" b="1" dirty="0"/>
              <a:t> mais ils resteront à distance par peur de ses tortures, et ils diront :  Malheur ! Malheur ! Grande cité, Babylone cité puissante, en une heure est survenu ton jugement ! </a:t>
            </a:r>
          </a:p>
          <a:p>
            <a:pPr marL="0" indent="0" algn="just">
              <a:buNone/>
            </a:pPr>
            <a:endParaRPr lang="fr-FR" sz="2800" b="1" baseline="30000" dirty="0"/>
          </a:p>
          <a:p>
            <a:pPr marL="0" indent="0" algn="just">
              <a:buNone/>
            </a:pPr>
            <a:r>
              <a:rPr lang="fr-FR" sz="2800" b="1" baseline="30000" dirty="0"/>
              <a:t>11</a:t>
            </a:r>
            <a:r>
              <a:rPr lang="fr-FR" sz="2800" b="1" dirty="0"/>
              <a:t> Et les marchands de la terre pleurent et prennent le deuil à cause d'elle, puisque personne n'achètera plus leur cargaison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حَرِيقِهَا، </a:t>
            </a:r>
            <a:r>
              <a:rPr lang="ar-SA" sz="3600" b="1" baseline="30000" dirty="0"/>
              <a:t>١٠</a:t>
            </a:r>
            <a:r>
              <a:rPr lang="ar-SA" sz="3600" b="1" dirty="0"/>
              <a:t> وَاقِفِينَ مِنْ بَعِيدٍ لأَجْلِ خَوْفِ عَذَابِهَا قَائِلِينَ: وَيْلٌ </a:t>
            </a:r>
            <a:r>
              <a:rPr lang="ar-SA" sz="3600" b="1" dirty="0" err="1"/>
              <a:t>وَيْلٌ</a:t>
            </a:r>
            <a:r>
              <a:rPr lang="ar-SA" sz="3600" b="1" dirty="0"/>
              <a:t>! الْمَدِينَةُ الْعَظِيمَةُ بَابِلُ! الْمَدِينَةُ الْقَوِيَّةُ! لأَنَّهُ فِي سَاعَةٍ وَاحِدَةٍ جَاءَتْ دَيْنُونَتُكِ.</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١١</a:t>
            </a:r>
            <a:r>
              <a:rPr lang="ar-SA" sz="3600" b="1" dirty="0"/>
              <a:t> وَيَبْكِي تُجَّارُ الأَرْضِ وَيَنُوحُونَ عَلَيْهَا، لأَنَّ بَضَائِعَهُمْ لاَ يَشْتَرِيهَا أَحَدٌ فِي مَا بَعْدُ،  </a:t>
            </a:r>
            <a:endParaRPr lang="fr-FR" sz="3600" b="1" dirty="0"/>
          </a:p>
        </p:txBody>
      </p:sp>
    </p:spTree>
    <p:extLst>
      <p:ext uri="{BB962C8B-B14F-4D97-AF65-F5344CB8AC3E}">
        <p14:creationId xmlns:p14="http://schemas.microsoft.com/office/powerpoint/2010/main" val="2905131437"/>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cargaison d'or, d'argent, de pierreries et de perles, de lin fin, de pourpre, de soie et d'écarlate ; de toutes sortes de bois de senteur, d'objets en ivoire, d'objets en bois précieux, en bronze, en fer et en marbre ; </a:t>
            </a:r>
            <a:r>
              <a:rPr lang="fr-FR" sz="2800" b="1" baseline="30000" dirty="0"/>
              <a:t>13</a:t>
            </a:r>
            <a:r>
              <a:rPr lang="fr-FR" sz="2800" b="1" dirty="0"/>
              <a:t> cannelle, épices, parfums, essences odorantes et encens, vin, huile, fleur de farine et blé, bœufs et moutons, chevaux et chars, esclaves et marchandise humaine.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١٢</a:t>
            </a:r>
            <a:r>
              <a:rPr lang="ar-SA" sz="3600" b="1" dirty="0"/>
              <a:t> بَضَائِعَ مِنَ الذَّهَبِ وَالْفِضَّةِ وَالْحَجَرِ الْكَرِيمِ وَاللُّؤْلُؤِ وَالْبَزِّ وَالأُرْجُوانِ وَالْحَرِيرِ وَالْقِرْمِزِ وَكُلَّ عُودٍ </a:t>
            </a:r>
            <a:r>
              <a:rPr lang="ar-SA" sz="3600" b="1" dirty="0" err="1"/>
              <a:t>ثِينِيٍّ</a:t>
            </a:r>
            <a:r>
              <a:rPr lang="ar-SA" sz="3600" b="1" dirty="0"/>
              <a:t> وَكُلَّ إِنَاءٍ مِنَ الْعَاجِ وَكُلَّ إِنَاءٍ مِنْ أَثْمَنِ الْخَشَبِ وَالنُّحَاسِ وَالْحَدِيدِ وَالْمَرْمَرِ، </a:t>
            </a:r>
            <a:r>
              <a:rPr lang="ar-SA" sz="3600" b="1" baseline="30000" dirty="0"/>
              <a:t>١٣</a:t>
            </a:r>
            <a:r>
              <a:rPr lang="ar-SA" sz="3600" b="1" dirty="0"/>
              <a:t> وَقِرْفَةً وَبَخُوراً وَطِيباً وَلُبَاناً وَخَمْراً وَزَيْتاً وَسَمِيذاً وَحِنْطَةً وَبَهَائِمَ وَغَنَماً وَخَيْلاً، وَمَرْكَبَاتٍ، وَأَجْسَاداً، وَنُفُوسَ النَّاسِ. </a:t>
            </a:r>
            <a:endParaRPr lang="fr-FR" sz="3600" b="1" dirty="0"/>
          </a:p>
        </p:txBody>
      </p:sp>
    </p:spTree>
    <p:extLst>
      <p:ext uri="{BB962C8B-B14F-4D97-AF65-F5344CB8AC3E}">
        <p14:creationId xmlns:p14="http://schemas.microsoft.com/office/powerpoint/2010/main" val="701675988"/>
      </p:ext>
    </p:extLst>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14</a:t>
            </a:r>
            <a:r>
              <a:rPr lang="fr-FR" sz="2800" b="1" dirty="0"/>
              <a:t> Les fruits mûrs que tu aimais tant sont partis loin de toi, tout ce qui était raffiné et brillant a disparu de chez toi, rien de tout cela ne se retrouvera plus. </a:t>
            </a:r>
            <a:r>
              <a:rPr lang="fr-FR" sz="2800" b="1" baseline="30000" dirty="0"/>
              <a:t>15</a:t>
            </a:r>
            <a:r>
              <a:rPr lang="fr-FR" sz="2800" b="1" dirty="0"/>
              <a:t> Les marchands qui s'enrichissaient en lui vendant tout cela, resteront à distance par peur de ses tortures, pleurant et prenant le deuil ; </a:t>
            </a:r>
            <a:r>
              <a:rPr lang="fr-FR" sz="2800" b="1" baseline="30000" dirty="0"/>
              <a:t>16</a:t>
            </a:r>
            <a:r>
              <a:rPr lang="fr-FR" sz="2800" b="1" dirty="0"/>
              <a:t> ils diront :  Malheur ! Malheur ! Grande cité, vêtue de lin fin, de pourpre et d'écarlate, chamarrée d'or, de pierreries et de perles,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١٤</a:t>
            </a:r>
            <a:r>
              <a:rPr lang="ar-SA" sz="3600" b="1" dirty="0"/>
              <a:t> وَذَهَبَ عَنْكِ جَنَى شَهْوَةِ نَفْسِكِ، وَذَهَبَ عَنْكِ كُلُّ مَا هُوَ مُشْحِمٌ وَبَهِيٌّ، وَلَنْ تَجِدِيهِ فِي مَا بَعْدُ. </a:t>
            </a:r>
            <a:r>
              <a:rPr lang="ar-SA" sz="3600" b="1" baseline="30000" dirty="0"/>
              <a:t>١٥</a:t>
            </a:r>
            <a:r>
              <a:rPr lang="ar-SA" sz="3600" b="1" dirty="0"/>
              <a:t> تُجَّارُ هَذِهِ الأَشْيَاءِ الَّذِينَ اسْتَغْنُوا مِنْهَا سَيَقِفُونَ مِنْ بَعِيدٍ، مِنْ أَجْلِ خَوْفِ عَذَابِهَا، يَبْكُونَ وَيَنُوحُونَ، </a:t>
            </a:r>
            <a:r>
              <a:rPr lang="ar-SA" sz="3600" b="1" baseline="30000" dirty="0"/>
              <a:t>١٦</a:t>
            </a:r>
            <a:r>
              <a:rPr lang="ar-SA" sz="3600" b="1" dirty="0"/>
              <a:t> وَيَقُولُونَ: وَيْلٌ </a:t>
            </a:r>
            <a:r>
              <a:rPr lang="ar-SA" sz="3600" b="1" dirty="0" err="1"/>
              <a:t>وَيْلٌ</a:t>
            </a:r>
            <a:r>
              <a:rPr lang="ar-SA" sz="3600" b="1" dirty="0"/>
              <a:t>! الْمَدِينَةُ الْعَظِيمَةُ </a:t>
            </a:r>
            <a:r>
              <a:rPr lang="ar-SA" sz="3600" b="1" dirty="0" err="1"/>
              <a:t>الْمُتَسَرْبِلَةُ</a:t>
            </a:r>
            <a:r>
              <a:rPr lang="ar-SA" sz="3600" b="1" dirty="0"/>
              <a:t> بِبَزٍّ وَأُرْجُوانٍ وَقِرْمِزٍ، وَالْمُتَحَلِّيَةُ بِذَهَبٍ وَحَجَرٍ كَرِيمٍ وَلُؤْلُؤٍ، </a:t>
            </a:r>
            <a:endParaRPr lang="fr-FR" sz="3600" b="1" dirty="0"/>
          </a:p>
        </p:txBody>
      </p:sp>
    </p:spTree>
    <p:extLst>
      <p:ext uri="{BB962C8B-B14F-4D97-AF65-F5344CB8AC3E}">
        <p14:creationId xmlns:p14="http://schemas.microsoft.com/office/powerpoint/2010/main" val="1158972284"/>
      </p:ext>
    </p:extLst>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en une heure elle a été dépouillée de tant de richesses. Tous les capitaines de navires et ceux qui font le cabotage, les marins et tous les travailleurs de la mer restaient à distance, </a:t>
            </a:r>
            <a:r>
              <a:rPr lang="fr-FR" sz="2800" b="1" baseline="30000" dirty="0"/>
              <a:t>18</a:t>
            </a:r>
            <a:r>
              <a:rPr lang="fr-FR" sz="2800" b="1" dirty="0"/>
              <a:t> et ils criaient en voyant la fumée de l'incendie ; ils disaient :  Qu'y avait-il de comparable à cette grande cité ? </a:t>
            </a:r>
            <a:r>
              <a:rPr lang="fr-FR" sz="2800" b="1" baseline="30000" dirty="0"/>
              <a:t>19</a:t>
            </a:r>
            <a:r>
              <a:rPr lang="fr-FR" sz="2800" b="1" dirty="0"/>
              <a:t> Ils se jetaient de la poussière sur la tête et criaient, pleurant et prenant le deuil ; ils disaient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لأَنَّهُ فِي سَاعَةٍ وَاحِدَةٍ خَرِبَ غِنىً مِثْلُ هَذَا. وَكُلُّ رُبَّانٍ، وَكُلُّ الْجَمَاعَةِ فِي السُّفُنِ، وَالْمَلاَّحُونَ وَجَمِيعُ عُمَّالِ الْبَحْرِ، وَقَفُوا مِنْ بَعِيدٍ، </a:t>
            </a:r>
            <a:r>
              <a:rPr lang="ar-SA" sz="3600" b="1" baseline="30000" dirty="0"/>
              <a:t>١٨</a:t>
            </a:r>
            <a:r>
              <a:rPr lang="ar-SA" sz="3600" b="1" dirty="0"/>
              <a:t> وَصَرَخُوا إِذْ نَظَرُوا دُخَانَ حَرِيقِهَا قَائِلِينَ: أَيَّةُ مَدِينَةٍ مِثْلُ الْمَدِينَةِ الْعَظِيمَةِ؟ </a:t>
            </a:r>
            <a:r>
              <a:rPr lang="ar-SA" sz="3600" b="1" baseline="30000" dirty="0"/>
              <a:t>١٩</a:t>
            </a:r>
            <a:r>
              <a:rPr lang="ar-SA" sz="3600" b="1" dirty="0"/>
              <a:t> وَأَلْقُوا تُرَاباً عَلَى رُؤُوسِهِمْ، وَصَرَخُوا بَاكِينَ وَنَائِحِينَ قَائِلِينَ:</a:t>
            </a:r>
            <a:endParaRPr lang="fr-FR" sz="3600" b="1" dirty="0"/>
          </a:p>
        </p:txBody>
      </p:sp>
    </p:spTree>
    <p:extLst>
      <p:ext uri="{BB962C8B-B14F-4D97-AF65-F5344CB8AC3E}">
        <p14:creationId xmlns:p14="http://schemas.microsoft.com/office/powerpoint/2010/main" val="1222998857"/>
      </p:ext>
    </p:extLst>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Malheur ! Malheur ! Grande cité, par elle, grâce à son opulence, s'enrichissaient tous ceux qui avaient des bateaux en mer, en une heure elle a été dépouillée ! </a:t>
            </a:r>
          </a:p>
          <a:p>
            <a:pPr marL="0" indent="0" algn="just">
              <a:buNone/>
            </a:pPr>
            <a:endParaRPr lang="fr-FR" sz="2800" b="1" baseline="30000" dirty="0"/>
          </a:p>
          <a:p>
            <a:pPr marL="0" indent="0" algn="just">
              <a:buNone/>
            </a:pPr>
            <a:r>
              <a:rPr lang="fr-FR" sz="2800" b="1" baseline="30000" dirty="0"/>
              <a:t>20</a:t>
            </a:r>
            <a:r>
              <a:rPr lang="fr-FR" sz="2800" b="1" dirty="0"/>
              <a:t> Ciel, sois dans la joie à cause d'elle, ainsi que vous, les saints, les apôtres et les prophètes, car Dieu en la jugeant vous a rendu justice.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«وَيْلٌ </a:t>
            </a:r>
            <a:r>
              <a:rPr lang="ar-SA" sz="3600" b="1" dirty="0" err="1"/>
              <a:t>وَيْلٌ</a:t>
            </a:r>
            <a:r>
              <a:rPr lang="ar-SA" sz="3600" b="1" dirty="0"/>
              <a:t>! الْمَدِينَةُ الْعَظِيمَةُ، الَّتِي فِيهَا اسْتَغْنَى جَمِيعُ الَّذِينَ لَهُمْ سُفُنٌ فِي الْبَحْرِ مِنْ نَفَائِسِهَا، لأَنَّهَا فِي سَاعَةٍ وَاحِدَةٍ خَرِبَتْ.</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٢٠</a:t>
            </a:r>
            <a:r>
              <a:rPr lang="ar-SA" sz="3600" b="1" dirty="0"/>
              <a:t> اِفْرَحِي لَهَا أَيَّتُهَا السَّمَاءُ وَالرُّسُلُ الْقِدِّيسُونَ وَالأَنْبِيَاءُ، لأَنَّ الرَّبَّ قَدْ دَانَهَا دَيْنُونَتَكُمْ». </a:t>
            </a:r>
            <a:endParaRPr lang="fr-FR" sz="3600" b="1" dirty="0"/>
          </a:p>
        </p:txBody>
      </p:sp>
    </p:spTree>
    <p:extLst>
      <p:ext uri="{BB962C8B-B14F-4D97-AF65-F5344CB8AC3E}">
        <p14:creationId xmlns:p14="http://schemas.microsoft.com/office/powerpoint/2010/main" val="1037527860"/>
      </p:ext>
    </p:extLst>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a:t>
            </a:r>
            <a:r>
              <a:rPr lang="fr-FR" sz="2800" b="1" dirty="0"/>
              <a:t> Alors un ange puissant prit une pierre pareille à une grande meule, et la précipita dans la mer, en disant :  C'est ainsi que sera précipitée avec violence Babylone, la grande cité, et on ne la retrouvera jamais plus. </a:t>
            </a:r>
            <a:r>
              <a:rPr lang="fr-FR" sz="2800" b="1" baseline="30000" dirty="0"/>
              <a:t>22</a:t>
            </a:r>
            <a:r>
              <a:rPr lang="fr-FR" sz="2800" b="1" dirty="0"/>
              <a:t> La musique des joueurs de harpes et d'autres instruments, des joueurs de flûte et de trompette, chez toi ne s'entendra jamais plus. Aucun artisan d'aucun métier chez toi ne se trouvera jamais plus, et le bruit de la meule chez toi ne s'entendra jamais plus.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٢١</a:t>
            </a:r>
            <a:r>
              <a:rPr lang="ar-SA" sz="3600" b="1" dirty="0"/>
              <a:t> وَرَفَعَ مَلاَكٌ وَاحِدٌ قَوِيٌّ حَجَراً كَرَحىً عَظِيمَةً، وَرَمَاهُ فِي الْبَحْرِ قَائِلاً: «هَكَذَا بِدَفْعٍ سَتُرْمَى بَابِلُ الْمَدِينَةُ الْعَظِيمَةُ، وَلَنْ تُوجَدَ فِي مَا بَعْدُ. </a:t>
            </a:r>
            <a:r>
              <a:rPr lang="ar-SA" sz="3600" b="1" baseline="30000" dirty="0"/>
              <a:t>٢٢</a:t>
            </a:r>
            <a:r>
              <a:rPr lang="ar-SA" sz="3600" b="1" dirty="0"/>
              <a:t> وَصَوْتُ الضَّارِبِينَ بِالْقِيثَارَةِ وَالْمُغَنِّينَ </a:t>
            </a:r>
            <a:r>
              <a:rPr lang="ar-SA" sz="3600" b="1" dirty="0" err="1"/>
              <a:t>وَالْمُزَمِّرِينَ</a:t>
            </a:r>
            <a:r>
              <a:rPr lang="ar-SA" sz="3600" b="1" dirty="0"/>
              <a:t> وَالنَّافِخِينَ بِالْبُوقِ لَنْ يُسْمَعَ فِيكِ فِي مَا بَعْدُ. وَكُلُّ صَانِعٍ صِنَاعَةً لَنْ يُوجَدَ فِيكِ فِي مَا بَعْدُ. وَصَوْتُ رَحىً لَنْ يُسْمَعَ فِيكِ فِي مَا بَعْدُ. </a:t>
            </a:r>
            <a:endParaRPr lang="fr-FR" sz="3600" b="1" dirty="0"/>
          </a:p>
        </p:txBody>
      </p:sp>
    </p:spTree>
    <p:extLst>
      <p:ext uri="{BB962C8B-B14F-4D97-AF65-F5344CB8AC3E}">
        <p14:creationId xmlns:p14="http://schemas.microsoft.com/office/powerpoint/2010/main" val="640736032"/>
      </p:ext>
    </p:extLst>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23</a:t>
            </a:r>
            <a:r>
              <a:rPr lang="fr-FR" sz="2800" b="1" dirty="0"/>
              <a:t> La lumière de la lampe chez toi ne brillera jamais plus. Le chant du jeune époux et de son épouse chez toi ne s'entendra jamais plus. Pourtant, tes marchands étaient les grands de la terre, et tes sortilèges égaraient toutes les nations !</a:t>
            </a:r>
          </a:p>
          <a:p>
            <a:pPr marL="0" indent="0" algn="just">
              <a:buNone/>
            </a:pPr>
            <a:endParaRPr lang="fr-FR" sz="2800" b="1" dirty="0"/>
          </a:p>
          <a:p>
            <a:pPr marL="0" indent="0" algn="just">
              <a:buNone/>
            </a:pPr>
            <a:r>
              <a:rPr lang="fr-FR" sz="2800" b="1" baseline="30000" dirty="0"/>
              <a:t>24</a:t>
            </a:r>
            <a:r>
              <a:rPr lang="fr-FR" sz="2800" b="1" dirty="0"/>
              <a:t> On a trouvé dans la ville le sang des prophètes et des saints, et de tous ceux qui ont été immolés sur la terre.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٢٣</a:t>
            </a:r>
            <a:r>
              <a:rPr lang="ar-SA" sz="3600" b="1" dirty="0"/>
              <a:t> وَنُورُ سِرَاجٍ لَنْ يُضِيءَ فِيكِ فِي مَا بَعْدُ. وَصَوْتُ عَرِيسٍ وَعَرُوسٍ لَنْ يُسْمَعَ فِيكِ فِي مَا بَعْدُ. لأَنَّ تُجَّارَكِ كَانُوا عُظَمَاءَ الأَرْضِ. إِذْ بِسِحْرِكِ ضَلَّتْ جَمِيعُ الأُمَمِ.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٢٤</a:t>
            </a:r>
            <a:r>
              <a:rPr lang="ar-SA" sz="3600" b="1" dirty="0"/>
              <a:t> وَفِيهَا وُجِدَ دَمُ أَنْبِيَاءَ وَقِدِّيسِينَ، وَجَمِيعُ مَنْ قُتِلَ عَلَى الأَرْضِ».</a:t>
            </a:r>
            <a:endParaRPr lang="fr-FR" sz="3600" b="1" dirty="0"/>
          </a:p>
        </p:txBody>
      </p:sp>
    </p:spTree>
    <p:extLst>
      <p:ext uri="{BB962C8B-B14F-4D97-AF65-F5344CB8AC3E}">
        <p14:creationId xmlns:p14="http://schemas.microsoft.com/office/powerpoint/2010/main" val="2347613947"/>
      </p:ext>
    </p:extLst>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19</a:t>
            </a:r>
          </a:p>
          <a:p>
            <a:pPr marL="0" indent="0" algn="ctr">
              <a:buNone/>
            </a:pPr>
            <a:endParaRPr lang="fr-FR" sz="2800" b="1" i="1" dirty="0">
              <a:solidFill>
                <a:srgbClr val="C00000"/>
              </a:solidFill>
            </a:endParaRPr>
          </a:p>
          <a:p>
            <a:pPr marL="0" indent="0" algn="ctr">
              <a:buNone/>
            </a:pPr>
            <a:r>
              <a:rPr lang="fr-FR" sz="2500" b="1" i="1" dirty="0">
                <a:solidFill>
                  <a:srgbClr val="C00000"/>
                </a:solidFill>
              </a:rPr>
              <a:t>Chant de triomphe et noces de l'Agneau </a:t>
            </a:r>
          </a:p>
          <a:p>
            <a:pPr marL="0" indent="0" algn="just">
              <a:buNone/>
            </a:pPr>
            <a:r>
              <a:rPr lang="fr-FR" sz="2800" b="1" baseline="30000" dirty="0"/>
              <a:t>1</a:t>
            </a:r>
            <a:r>
              <a:rPr lang="fr-FR" sz="2800" b="1" dirty="0"/>
              <a:t> Après cela, j’entendis dans le ciel comme une voix puissante, celle d'une foule immense qui proclamait: </a:t>
            </a:r>
            <a:r>
              <a:rPr lang="fr-FR" sz="2800" b="1" i="1" dirty="0">
                <a:solidFill>
                  <a:srgbClr val="C00000"/>
                </a:solidFill>
              </a:rPr>
              <a:t>Alléluia  !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dirty="0"/>
              <a:t>C'est à notre Dieu qu'appartiennent le salut, la gloire et la puissance,</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fontAlgn="base">
              <a:spcBef>
                <a:spcPct val="20000"/>
              </a:spcBef>
              <a:spcAft>
                <a:spcPct val="0"/>
              </a:spcAft>
              <a:defRPr/>
            </a:pPr>
            <a:r>
              <a:rPr lang="ar-SA" sz="3900" b="1" i="1" dirty="0">
                <a:solidFill>
                  <a:srgbClr val="C00000"/>
                </a:solidFill>
              </a:rPr>
              <a:t>الإصحاح التاسع عشر</a:t>
            </a:r>
            <a:endParaRPr lang="ar-EG" altLang="fr-FR" sz="3900" b="1" i="1" dirty="0">
              <a:solidFill>
                <a:srgbClr val="C00000"/>
              </a:solidFill>
            </a:endParaRPr>
          </a:p>
          <a:p>
            <a:pPr algn="just" rtl="1" fontAlgn="base">
              <a:spcBef>
                <a:spcPct val="20000"/>
              </a:spcBef>
              <a:spcAft>
                <a:spcPct val="0"/>
              </a:spcAft>
              <a:defRPr/>
            </a:pPr>
            <a:endParaRPr lang="fr-FR" sz="2000" b="1" baseline="30000" dirty="0"/>
          </a:p>
          <a:p>
            <a:pPr algn="ctr"/>
            <a:r>
              <a:rPr lang="ar-AE" sz="4000" b="1" i="1" dirty="0">
                <a:solidFill>
                  <a:srgbClr val="C00000"/>
                </a:solidFill>
              </a:rPr>
              <a:t>التسبيح في السماء</a:t>
            </a:r>
          </a:p>
          <a:p>
            <a:pPr algn="just" rtl="1" fontAlgn="base">
              <a:spcBef>
                <a:spcPct val="20000"/>
              </a:spcBef>
              <a:spcAft>
                <a:spcPct val="0"/>
              </a:spcAft>
              <a:defRPr/>
            </a:pPr>
            <a:r>
              <a:rPr lang="ar-SA" sz="4000" b="1" baseline="30000" dirty="0"/>
              <a:t>١</a:t>
            </a:r>
            <a:r>
              <a:rPr lang="ar-SA" sz="4000" b="1" dirty="0"/>
              <a:t> وَبَعْدَ هَذَا سَمِعْتُ صَوْتاً عَظِيماً مِنْ جَمْعٍ كَثِيرٍ فِي السَّمَاءِ قَائِلاً: «</a:t>
            </a:r>
            <a:r>
              <a:rPr lang="ar-SA" sz="4000" b="1" i="1" dirty="0" err="1">
                <a:solidFill>
                  <a:srgbClr val="C00000"/>
                </a:solidFill>
              </a:rPr>
              <a:t>هَلِّلُويَا</a:t>
            </a:r>
            <a:r>
              <a:rPr lang="ar-SA" sz="4000" b="1" i="1" dirty="0">
                <a:solidFill>
                  <a:srgbClr val="C00000"/>
                </a:solidFill>
              </a:rPr>
              <a:t>!</a:t>
            </a:r>
            <a:endParaRPr lang="fr-FR" sz="4000" b="1" i="1" dirty="0">
              <a:solidFill>
                <a:srgbClr val="C00000"/>
              </a:solidFill>
            </a:endParaRPr>
          </a:p>
          <a:p>
            <a:pPr algn="just" rtl="1" fontAlgn="base">
              <a:spcBef>
                <a:spcPct val="20000"/>
              </a:spcBef>
              <a:spcAft>
                <a:spcPct val="0"/>
              </a:spcAft>
              <a:defRPr/>
            </a:pPr>
            <a:endParaRPr lang="fr-FR" sz="5400" b="1" i="1" dirty="0">
              <a:solidFill>
                <a:srgbClr val="C00000"/>
              </a:solidFill>
            </a:endParaRPr>
          </a:p>
          <a:p>
            <a:pPr algn="just" rtl="1" fontAlgn="base">
              <a:spcBef>
                <a:spcPct val="20000"/>
              </a:spcBef>
              <a:spcAft>
                <a:spcPct val="0"/>
              </a:spcAft>
              <a:defRPr/>
            </a:pPr>
            <a:endParaRPr lang="fr-FR" sz="4000" b="1" i="1" dirty="0">
              <a:solidFill>
                <a:srgbClr val="C00000"/>
              </a:solidFill>
            </a:endParaRPr>
          </a:p>
          <a:p>
            <a:pPr algn="just" rtl="1" fontAlgn="base">
              <a:spcBef>
                <a:spcPct val="20000"/>
              </a:spcBef>
              <a:spcAft>
                <a:spcPct val="0"/>
              </a:spcAft>
              <a:defRPr/>
            </a:pPr>
            <a:r>
              <a:rPr lang="ar-SA" sz="4000" b="1" dirty="0"/>
              <a:t>الْخَلاَصُ وَالْمَجْدُ وَالْكَرَامَةُ وَالْقُدْرَةُ لِلرَّبِّ إِلَهِنَا،</a:t>
            </a:r>
            <a:endParaRPr lang="fr-FR" sz="4000" b="1" i="1" dirty="0">
              <a:solidFill>
                <a:srgbClr val="C00000"/>
              </a:solidFill>
            </a:endParaRPr>
          </a:p>
          <a:p>
            <a:pPr algn="just" rtl="1" fontAlgn="base">
              <a:spcBef>
                <a:spcPct val="20000"/>
              </a:spcBef>
              <a:spcAft>
                <a:spcPct val="0"/>
              </a:spcAft>
              <a:defRPr/>
            </a:pPr>
            <a:endParaRPr lang="fr-FR" sz="4000" b="1" dirty="0"/>
          </a:p>
        </p:txBody>
      </p:sp>
      <p:sp>
        <p:nvSpPr>
          <p:cNvPr id="2" name="Rectangle 1"/>
          <p:cNvSpPr/>
          <p:nvPr/>
        </p:nvSpPr>
        <p:spPr>
          <a:xfrm>
            <a:off x="407369" y="4221088"/>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85365170"/>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a:t>
            </a:r>
            <a:r>
              <a:rPr lang="fr-FR" sz="2800" b="1" dirty="0"/>
              <a:t> car ses jugements sont vrais et justes. Il a jugé la grande prostituée qui corrompait la terre par sa prostitution, il l'a frappée pour venger le sang de ses serviteurs. </a:t>
            </a:r>
            <a:r>
              <a:rPr lang="fr-FR" sz="2800" b="1" baseline="30000" dirty="0"/>
              <a:t>3</a:t>
            </a:r>
            <a:r>
              <a:rPr lang="fr-FR" sz="2800" b="1" dirty="0"/>
              <a:t> Et cette foule reprit : </a:t>
            </a:r>
            <a:r>
              <a:rPr lang="fr-FR" sz="2800" b="1" i="1" dirty="0">
                <a:solidFill>
                  <a:srgbClr val="C00000"/>
                </a:solidFill>
              </a:rPr>
              <a:t>Alléluia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dirty="0"/>
              <a:t>La fumée de l'incendie s'élève pour les siècles des siècles.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a:t>
            </a:r>
            <a:r>
              <a:rPr lang="ar-SA" sz="3600" b="1" dirty="0"/>
              <a:t> لأَنَّ أَحْكَامَهُ حَقٌّ وَعَادِلَةٌ، إِذْ قَدْ دَانَ الزَّانِيَةَ الْعَظِيمَةَ الَّتِي أَفْسَدَتِ الأَرْضَ بِزِنَاهَا، وَانْتَقَمَ لِدَمِ عَبِيدِهِ مِنْ يَدِهَا». </a:t>
            </a:r>
            <a:r>
              <a:rPr lang="ar-SA" sz="3600" b="1" baseline="30000" dirty="0"/>
              <a:t>٣</a:t>
            </a:r>
            <a:r>
              <a:rPr lang="ar-SA" sz="3600" b="1" dirty="0"/>
              <a:t> وَقَالُوا ثَانِيَةً: </a:t>
            </a:r>
            <a:r>
              <a:rPr lang="ar-SA" sz="3600" b="1" i="1" dirty="0">
                <a:solidFill>
                  <a:srgbClr val="C00000"/>
                </a:solidFill>
              </a:rPr>
              <a:t>«</a:t>
            </a:r>
            <a:r>
              <a:rPr lang="ar-SA" sz="3600" b="1" i="1" dirty="0" err="1">
                <a:solidFill>
                  <a:srgbClr val="C00000"/>
                </a:solidFill>
              </a:rPr>
              <a:t>هَلِّلُويَا</a:t>
            </a:r>
            <a:r>
              <a:rPr lang="ar-SA" sz="3600" b="1" i="1" dirty="0">
                <a:solidFill>
                  <a:srgbClr val="C00000"/>
                </a:solidFill>
              </a:rPr>
              <a:t>! </a:t>
            </a:r>
            <a:endParaRPr lang="fr-FR" sz="3600" b="1" i="1" dirty="0">
              <a:solidFill>
                <a:srgbClr val="C00000"/>
              </a:solidFill>
            </a:endParaRPr>
          </a:p>
          <a:p>
            <a:pPr algn="just" rtl="1" fontAlgn="base">
              <a:spcBef>
                <a:spcPct val="20000"/>
              </a:spcBef>
              <a:spcAft>
                <a:spcPct val="0"/>
              </a:spcAft>
              <a:defRPr/>
            </a:pPr>
            <a:endParaRPr lang="fr-FR" sz="3600" b="1" i="1" dirty="0">
              <a:solidFill>
                <a:srgbClr val="C00000"/>
              </a:solidFill>
            </a:endParaRPr>
          </a:p>
          <a:p>
            <a:pPr algn="just" rtl="1" fontAlgn="base">
              <a:spcBef>
                <a:spcPct val="20000"/>
              </a:spcBef>
              <a:spcAft>
                <a:spcPct val="0"/>
              </a:spcAft>
              <a:defRPr/>
            </a:pPr>
            <a:endParaRPr lang="fr-FR" sz="3600" b="1" i="1" dirty="0">
              <a:solidFill>
                <a:srgbClr val="C00000"/>
              </a:solidFill>
            </a:endParaRPr>
          </a:p>
          <a:p>
            <a:pPr algn="just" rtl="1" fontAlgn="base">
              <a:spcBef>
                <a:spcPct val="20000"/>
              </a:spcBef>
              <a:spcAft>
                <a:spcPct val="0"/>
              </a:spcAft>
              <a:defRPr/>
            </a:pPr>
            <a:endParaRPr lang="fr-FR" sz="3600" b="1" i="1" dirty="0">
              <a:solidFill>
                <a:srgbClr val="C00000"/>
              </a:solidFill>
            </a:endParaRPr>
          </a:p>
          <a:p>
            <a:pPr algn="just" rtl="1" fontAlgn="base">
              <a:spcBef>
                <a:spcPct val="20000"/>
              </a:spcBef>
              <a:spcAft>
                <a:spcPct val="0"/>
              </a:spcAft>
              <a:defRPr/>
            </a:pPr>
            <a:r>
              <a:rPr lang="ar-SA" sz="3600" b="1" dirty="0"/>
              <a:t>! وَدُخَانُهَا يَصْعَدُ إِلَى أَبَدِ الآبِدِينَ». </a:t>
            </a:r>
            <a:endParaRPr lang="fr-FR" sz="3600" b="1" i="1" dirty="0">
              <a:solidFill>
                <a:srgbClr val="C00000"/>
              </a:solidFill>
            </a:endParaRPr>
          </a:p>
        </p:txBody>
      </p:sp>
      <p:sp>
        <p:nvSpPr>
          <p:cNvPr id="5" name="Rectangle 4"/>
          <p:cNvSpPr/>
          <p:nvPr/>
        </p:nvSpPr>
        <p:spPr>
          <a:xfrm>
            <a:off x="407369" y="3502749"/>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165856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me voici rejeté de devant tes yeux : pourrai-je revoir encore ton temple saint ? Les eaux m'avaient environné jusqu'à la gorge, l'abîme me cernait. L'algue était enroulée autour de ma tête. </a:t>
            </a:r>
          </a:p>
          <a:p>
            <a:pPr marL="0" indent="0" algn="just">
              <a:buNone/>
            </a:pPr>
            <a:endParaRPr lang="fr-FR" sz="2800" b="1" dirty="0"/>
          </a:p>
          <a:p>
            <a:pPr marL="0" indent="0" algn="just">
              <a:buNone/>
            </a:pPr>
            <a:r>
              <a:rPr lang="fr-FR" sz="2800" b="1" dirty="0"/>
              <a:t>A la racine des montagnes j'étais descendu, en un pays dont les verrous étaient tirés sur moi pour toujours. Mais de la fosse tu as fait remonter ma vie, Seigneur,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قَدْ طُرِدْتُ مِنْ أَمَامِ عَيْنَيْكَ. وَلَكِنَّنِي أَعُودُ أَنْظُرُ إِلَى هَيْكَلِ قُدْسِكَ. قَدِ </a:t>
            </a:r>
            <a:r>
              <a:rPr lang="ar-SA" sz="3600" b="1" dirty="0" err="1"/>
              <a:t>ٱكْتَنَفَتْنِي</a:t>
            </a:r>
            <a:r>
              <a:rPr lang="ar-SA" sz="3600" b="1" dirty="0"/>
              <a:t> مِيَاهٌ إِلَى </a:t>
            </a:r>
            <a:r>
              <a:rPr lang="ar-SA" sz="3600" b="1" dirty="0" err="1"/>
              <a:t>ٱلنَّفْسِ</a:t>
            </a:r>
            <a:r>
              <a:rPr lang="ar-SA" sz="3600" b="1" dirty="0"/>
              <a:t>. أَحَاطَ بِي غَمْرٌ. </a:t>
            </a:r>
            <a:r>
              <a:rPr lang="ar-SA" sz="3600" b="1" dirty="0" err="1"/>
              <a:t>ٱلْتَفَّ</a:t>
            </a:r>
            <a:r>
              <a:rPr lang="ar-SA" sz="3600" b="1" dirty="0"/>
              <a:t> عُشْبُ </a:t>
            </a:r>
            <a:r>
              <a:rPr lang="ar-SA" sz="3600" b="1" dirty="0" err="1"/>
              <a:t>ٱلْبَحْرِ</a:t>
            </a:r>
            <a:r>
              <a:rPr lang="ar-SA" sz="3600" b="1" dirty="0"/>
              <a:t> بِرَأْسِي. </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solidFill>
                  <a:prstClr val="black"/>
                </a:solidFill>
                <a:latin typeface="Times New Roman" panose="02020603050405020304" pitchFamily="18" charset="0"/>
                <a:cs typeface="Arial" panose="020B0604020202020204" pitchFamily="34" charset="0"/>
              </a:rPr>
              <a:t>نَزَلْتُ إِلَى أَسَافِلِ </a:t>
            </a:r>
            <a:r>
              <a:rPr lang="ar-SA" sz="3600" b="1" dirty="0" err="1">
                <a:solidFill>
                  <a:prstClr val="black"/>
                </a:solidFill>
                <a:latin typeface="Times New Roman" panose="02020603050405020304" pitchFamily="18" charset="0"/>
                <a:cs typeface="Arial" panose="020B0604020202020204" pitchFamily="34" charset="0"/>
              </a:rPr>
              <a:t>ٱلْجِبَالِ</a:t>
            </a:r>
            <a:r>
              <a:rPr lang="ar-SA" sz="3600" b="1" dirty="0">
                <a:solidFill>
                  <a:prstClr val="black"/>
                </a:solidFill>
                <a:latin typeface="Times New Roman" panose="02020603050405020304" pitchFamily="18" charset="0"/>
                <a:cs typeface="Arial" panose="020B0604020202020204" pitchFamily="34" charset="0"/>
              </a:rPr>
              <a:t>. مَغَالِيقُ </a:t>
            </a:r>
            <a:r>
              <a:rPr lang="ar-SA" sz="3600" b="1" dirty="0" err="1">
                <a:solidFill>
                  <a:prstClr val="black"/>
                </a:solidFill>
                <a:latin typeface="Times New Roman" panose="02020603050405020304" pitchFamily="18" charset="0"/>
                <a:cs typeface="Arial" panose="020B0604020202020204" pitchFamily="34" charset="0"/>
              </a:rPr>
              <a:t>ٱلْأَرْضِ</a:t>
            </a:r>
            <a:r>
              <a:rPr lang="ar-SA" sz="3600" b="1" dirty="0">
                <a:solidFill>
                  <a:prstClr val="black"/>
                </a:solidFill>
                <a:latin typeface="Times New Roman" panose="02020603050405020304" pitchFamily="18" charset="0"/>
                <a:cs typeface="Arial" panose="020B0604020202020204" pitchFamily="34" charset="0"/>
              </a:rPr>
              <a:t> عَلَيَّ إِلَى </a:t>
            </a:r>
            <a:r>
              <a:rPr lang="ar-SA" sz="3600" b="1" dirty="0" err="1">
                <a:solidFill>
                  <a:prstClr val="black"/>
                </a:solidFill>
                <a:latin typeface="Times New Roman" panose="02020603050405020304" pitchFamily="18" charset="0"/>
                <a:cs typeface="Arial" panose="020B0604020202020204" pitchFamily="34" charset="0"/>
              </a:rPr>
              <a:t>ٱلْأَبَدِ</a:t>
            </a:r>
            <a:r>
              <a:rPr lang="ar-SA" sz="3600" b="1" dirty="0">
                <a:solidFill>
                  <a:prstClr val="black"/>
                </a:solidFill>
                <a:latin typeface="Times New Roman" panose="02020603050405020304" pitchFamily="18" charset="0"/>
                <a:cs typeface="Arial" panose="020B0604020202020204" pitchFamily="34" charset="0"/>
              </a:rPr>
              <a:t>. ثُمَّ أَصْعَدْتَ مِنَ </a:t>
            </a:r>
            <a:r>
              <a:rPr lang="ar-SA" sz="3600" b="1" dirty="0" err="1">
                <a:solidFill>
                  <a:prstClr val="black"/>
                </a:solidFill>
                <a:latin typeface="Times New Roman" panose="02020603050405020304" pitchFamily="18" charset="0"/>
                <a:cs typeface="Arial" panose="020B0604020202020204" pitchFamily="34" charset="0"/>
              </a:rPr>
              <a:t>ٱلْوَهْدَةِ</a:t>
            </a:r>
            <a:r>
              <a:rPr lang="ar-SA" sz="3600" b="1" dirty="0">
                <a:solidFill>
                  <a:prstClr val="black"/>
                </a:solidFill>
                <a:latin typeface="Times New Roman" panose="02020603050405020304" pitchFamily="18" charset="0"/>
                <a:cs typeface="Arial" panose="020B0604020202020204" pitchFamily="34" charset="0"/>
              </a:rPr>
              <a:t> حَيَاتِي أَيُّهَا </a:t>
            </a:r>
            <a:r>
              <a:rPr lang="ar-SA" sz="3600" b="1" dirty="0" err="1">
                <a:solidFill>
                  <a:prstClr val="black"/>
                </a:solidFill>
                <a:latin typeface="Times New Roman" panose="02020603050405020304" pitchFamily="18" charset="0"/>
                <a:cs typeface="Arial" panose="020B0604020202020204" pitchFamily="34" charset="0"/>
              </a:rPr>
              <a:t>ٱلرَّبُّ</a:t>
            </a:r>
            <a:r>
              <a:rPr lang="ar-SA" sz="3600" b="1" dirty="0">
                <a:solidFill>
                  <a:prstClr val="black"/>
                </a:solidFill>
                <a:latin typeface="Times New Roman" panose="02020603050405020304" pitchFamily="18" charset="0"/>
                <a:cs typeface="Arial" panose="020B0604020202020204" pitchFamily="34" charset="0"/>
              </a:rPr>
              <a:t> إِلَهِي.</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81395726"/>
      </p:ext>
    </p:extLst>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4</a:t>
            </a:r>
            <a:r>
              <a:rPr lang="fr-FR" sz="2800" b="1" dirty="0"/>
              <a:t> Les vingt-quatre Anciens et les quatre Vivants tombèrent à genoux et adorèrent le Dieu qui siège sur le trône, en disant :  Amen ! </a:t>
            </a:r>
            <a:r>
              <a:rPr lang="fr-FR" sz="2800" b="1" i="1" dirty="0">
                <a:solidFill>
                  <a:srgbClr val="C00000"/>
                </a:solidFill>
              </a:rPr>
              <a:t>Alléluia !</a:t>
            </a:r>
          </a:p>
          <a:p>
            <a:pPr marL="0" indent="0" algn="just">
              <a:buNone/>
            </a:pPr>
            <a:endParaRPr lang="fr-FR" sz="2800" b="1" baseline="30000" dirty="0"/>
          </a:p>
          <a:p>
            <a:pPr marL="0" indent="0" algn="just">
              <a:buNone/>
            </a:pPr>
            <a:endParaRPr lang="fr-FR" sz="2800" b="1" baseline="30000" dirty="0"/>
          </a:p>
          <a:p>
            <a:pPr marL="0" indent="0" algn="just">
              <a:buNone/>
            </a:pPr>
            <a:endParaRPr lang="fr-FR" sz="2800" b="1" baseline="30000" dirty="0"/>
          </a:p>
          <a:p>
            <a:pPr marL="0" indent="0" algn="just">
              <a:buNone/>
            </a:pPr>
            <a:endParaRPr lang="fr-FR" sz="2800" b="1" baseline="30000" dirty="0"/>
          </a:p>
          <a:p>
            <a:pPr marL="0" indent="0" algn="just">
              <a:buNone/>
            </a:pPr>
            <a:endParaRPr lang="fr-FR" sz="2800" b="1" baseline="30000" dirty="0"/>
          </a:p>
          <a:p>
            <a:pPr marL="0" indent="0" algn="just">
              <a:buNone/>
            </a:pPr>
            <a:r>
              <a:rPr lang="fr-FR" sz="2800" b="1" baseline="30000" dirty="0"/>
              <a:t>5</a:t>
            </a:r>
            <a:r>
              <a:rPr lang="fr-FR" sz="2800" b="1" dirty="0"/>
              <a:t> Et du Trône venait une voix qui disait : Chantez les louanges de notre Dieu, vous tous qui le servez et le craignez, des plus petits jusqu'aux plus grands.</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400" b="1" baseline="30000" dirty="0"/>
              <a:t>٤</a:t>
            </a:r>
            <a:r>
              <a:rPr lang="ar-SA" sz="3400" b="1" dirty="0"/>
              <a:t> وَخَرَّ الأَرْبَعَةُ وَالْعِشْرُونَ شَيْخاً وَالأَرْبَعَةُ الْحَيَوَانَاتُ، وَسَجَدُوا لِلَّهِ الْجَالِسِ عَلَى الْعَرْشِ قَائِلِينَ: «آمِينَ. </a:t>
            </a:r>
            <a:r>
              <a:rPr lang="ar-SA" sz="3400" b="1" i="1" dirty="0" err="1">
                <a:solidFill>
                  <a:srgbClr val="C00000"/>
                </a:solidFill>
              </a:rPr>
              <a:t>هَلِّلُويَا</a:t>
            </a:r>
            <a:r>
              <a:rPr lang="ar-SA" sz="3400" b="1" i="1" dirty="0">
                <a:solidFill>
                  <a:srgbClr val="C00000"/>
                </a:solidFill>
              </a:rPr>
              <a:t>».</a:t>
            </a:r>
            <a:endParaRPr lang="fr-FR" sz="3400" b="1" i="1" dirty="0">
              <a:solidFill>
                <a:srgbClr val="C00000"/>
              </a:solidFill>
            </a:endParaRPr>
          </a:p>
          <a:p>
            <a:pPr algn="just" rtl="1" fontAlgn="base">
              <a:spcBef>
                <a:spcPct val="20000"/>
              </a:spcBef>
              <a:spcAft>
                <a:spcPct val="0"/>
              </a:spcAft>
              <a:defRPr/>
            </a:pPr>
            <a:endParaRPr lang="fr-FR" sz="3400" b="1" i="1" dirty="0">
              <a:solidFill>
                <a:srgbClr val="C00000"/>
              </a:solidFill>
            </a:endParaRPr>
          </a:p>
          <a:p>
            <a:pPr algn="just" rtl="1" fontAlgn="base">
              <a:spcBef>
                <a:spcPct val="20000"/>
              </a:spcBef>
              <a:spcAft>
                <a:spcPct val="0"/>
              </a:spcAft>
              <a:defRPr/>
            </a:pPr>
            <a:endParaRPr lang="fr-FR" sz="3400" b="1" dirty="0"/>
          </a:p>
          <a:p>
            <a:pPr algn="just" rtl="1" fontAlgn="base">
              <a:spcBef>
                <a:spcPct val="20000"/>
              </a:spcBef>
              <a:spcAft>
                <a:spcPct val="0"/>
              </a:spcAft>
              <a:defRPr/>
            </a:pPr>
            <a:endParaRPr lang="fr-FR" sz="1400" b="1" dirty="0"/>
          </a:p>
          <a:p>
            <a:pPr algn="just" rtl="1" fontAlgn="base">
              <a:spcBef>
                <a:spcPct val="20000"/>
              </a:spcBef>
              <a:spcAft>
                <a:spcPct val="0"/>
              </a:spcAft>
              <a:defRPr/>
            </a:pPr>
            <a:r>
              <a:rPr lang="ar-SA" sz="3400" b="1" dirty="0"/>
              <a:t> </a:t>
            </a:r>
            <a:r>
              <a:rPr lang="ar-SA" sz="3400" b="1" baseline="30000" dirty="0"/>
              <a:t>٥</a:t>
            </a:r>
            <a:r>
              <a:rPr lang="ar-SA" sz="3400" b="1" dirty="0"/>
              <a:t> وَخَرَجَ مِنَ الْعَرْشِ صَوْتٌ قَائِلاً: «سَبِّحُوا لِإِلَهِنَا يَا جَمِيعَ عَبِيدِهِ، </a:t>
            </a:r>
            <a:r>
              <a:rPr lang="ar-SA" sz="3400" b="1" dirty="0" err="1"/>
              <a:t>الْخَائِفِيهِ</a:t>
            </a:r>
            <a:r>
              <a:rPr lang="ar-SA" sz="3400" b="1" dirty="0"/>
              <a:t>، الصِّغَارِ وَالْكِبَارِ». </a:t>
            </a:r>
            <a:endParaRPr lang="fr-FR" sz="3400" b="1" i="1" dirty="0">
              <a:solidFill>
                <a:srgbClr val="C00000"/>
              </a:solidFill>
            </a:endParaRPr>
          </a:p>
        </p:txBody>
      </p:sp>
      <p:sp>
        <p:nvSpPr>
          <p:cNvPr id="5" name="Rectangle 4"/>
          <p:cNvSpPr/>
          <p:nvPr/>
        </p:nvSpPr>
        <p:spPr>
          <a:xfrm>
            <a:off x="407369" y="2924944"/>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5927970"/>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Alors j'entendis comme la voix d'une foule immense, comme la voix des océans, ou celle de violents coups de tonnerre. Elle proclamait : </a:t>
            </a:r>
            <a:r>
              <a:rPr lang="fr-FR" sz="2800" b="1" i="1" dirty="0">
                <a:solidFill>
                  <a:srgbClr val="C00000"/>
                </a:solidFill>
              </a:rPr>
              <a:t>Alléluia ! </a:t>
            </a:r>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endParaRPr lang="fr-FR" sz="2800" b="1" dirty="0"/>
          </a:p>
          <a:p>
            <a:pPr marL="0" indent="0" algn="just">
              <a:buNone/>
            </a:pPr>
            <a:r>
              <a:rPr lang="fr-FR" sz="2800" b="1" dirty="0"/>
              <a:t>Le Seigneur notre Dieu a pris possession de sa royauté, lui, le Tout-Puissant. </a:t>
            </a: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baseline="30000" dirty="0"/>
              <a:t>٦</a:t>
            </a:r>
            <a:r>
              <a:rPr lang="ar-SA" sz="3600" b="1" dirty="0"/>
              <a:t> وَسَمِعْتُ كَصَوْتِ جَمْعٍ كَثِيرٍ، وَكَصَوْتِ مِيَاهٍ كَثِيرَةٍ، وَكَصَوْتِ رُعُودٍ شَدِيدَةٍ قَائِلَةً: «</a:t>
            </a:r>
            <a:r>
              <a:rPr lang="ar-SA" sz="3600" b="1" i="1" dirty="0" err="1">
                <a:solidFill>
                  <a:srgbClr val="C00000"/>
                </a:solidFill>
              </a:rPr>
              <a:t>هَلِّلُويَا</a:t>
            </a:r>
            <a:r>
              <a:rPr lang="ar-SA" sz="3600" b="1" i="1" dirty="0">
                <a:solidFill>
                  <a:srgbClr val="C00000"/>
                </a:solidFill>
              </a:rPr>
              <a:t>!</a:t>
            </a:r>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endParaRPr lang="fr-FR" sz="3600" b="1" i="1" dirty="0">
              <a:solidFill>
                <a:srgbClr val="C00000"/>
              </a:solidFill>
            </a:endParaRPr>
          </a:p>
          <a:p>
            <a:pPr algn="just" rtl="1"/>
            <a:r>
              <a:rPr lang="ar-SA" sz="3600" b="1" dirty="0"/>
              <a:t>فَإِنَّهُ قَدْ مَلَكَ الرَّبُّ الْإِلَهُ الْقَادِرُ عَلَى كُلِّ شَيْءٍ</a:t>
            </a:r>
            <a:endParaRPr lang="fr-FR" sz="3600" b="1" dirty="0"/>
          </a:p>
        </p:txBody>
      </p:sp>
      <p:sp>
        <p:nvSpPr>
          <p:cNvPr id="5" name="Rectangle 4"/>
          <p:cNvSpPr/>
          <p:nvPr/>
        </p:nvSpPr>
        <p:spPr>
          <a:xfrm>
            <a:off x="407369" y="3142709"/>
            <a:ext cx="11362474" cy="646331"/>
          </a:xfrm>
          <a:prstGeom prst="rect">
            <a:avLst/>
          </a:prstGeom>
        </p:spPr>
        <p:txBody>
          <a:bodyPr wrap="square">
            <a:spAutoFit/>
          </a:bodyPr>
          <a:lstStyle/>
          <a:p>
            <a:pPr algn="ctr"/>
            <a:r>
              <a:rPr lang="fr-FR" sz="3600" b="1" dirty="0" err="1">
                <a:solidFill>
                  <a:srgbClr val="C00000"/>
                </a:solidFill>
                <a:latin typeface="CS Avva Shenouda" panose="020B7200000000000000" pitchFamily="34" charset="0"/>
              </a:rPr>
              <a:t>Allylou`ia</a:t>
            </a:r>
            <a:r>
              <a:rPr lang="fr-FR" sz="3600" b="1" dirty="0">
                <a:solidFill>
                  <a:srgbClr val="C00000"/>
                </a:solidFill>
                <a:latin typeface="CS Avva Shenouda" panose="020B7200000000000000" pitchFamily="34" charset="0"/>
              </a:rPr>
              <a:t> </a:t>
            </a:r>
            <a:endParaRPr lang="fr-FR" sz="3600"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694095885"/>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7</a:t>
            </a:r>
            <a:r>
              <a:rPr lang="fr-FR" sz="2800" b="1" dirty="0"/>
              <a:t> Soyons dans la joie, exultons, rendons-lui gloire, car voici les noces de l'Agneau. Son épouse a revêtu ses parures, </a:t>
            </a:r>
            <a:r>
              <a:rPr lang="fr-FR" sz="2800" b="1" baseline="30000" dirty="0"/>
              <a:t>8</a:t>
            </a:r>
            <a:r>
              <a:rPr lang="fr-FR" sz="2800" b="1" dirty="0"/>
              <a:t> Dieu lui a donné un vêtement en fin tissu de lin, pur et resplendissant, qui est la sainteté des justes. </a:t>
            </a:r>
            <a:r>
              <a:rPr lang="fr-FR" sz="2800" b="1" baseline="30000" dirty="0"/>
              <a:t>9</a:t>
            </a:r>
            <a:r>
              <a:rPr lang="fr-FR" sz="2800" b="1" dirty="0"/>
              <a:t> Un ange me dit alors : Écris ceci : Heureux les invités au repas des noces de l'Agneau ! Et il ajouta :  Ce sont les paroles véritables de Dieu. </a:t>
            </a:r>
            <a:r>
              <a:rPr lang="fr-FR" sz="2800" b="1" baseline="30000" dirty="0"/>
              <a:t>10</a:t>
            </a:r>
            <a:r>
              <a:rPr lang="fr-FR" sz="2800" b="1" dirty="0"/>
              <a:t> Je me jetai à ses pieds pour me prosterner devant lui. Il me dit :  Ne fais surtout pas cela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٧</a:t>
            </a:r>
            <a:r>
              <a:rPr lang="ar-SA" sz="3600" b="1" dirty="0"/>
              <a:t> لِنَفْرَحْ وَنَتَهَلَّلْ وَنُعْطِهِ الْمَجْدَ، لأَنَّ عُرْسَ الْحَمَلِ قَدْ جَاءَ، وَامْرَأَتُهُ هَيَّأَتْ نَفْسَهَا. </a:t>
            </a:r>
            <a:r>
              <a:rPr lang="ar-SA" sz="3600" b="1" baseline="30000" dirty="0"/>
              <a:t>٨</a:t>
            </a:r>
            <a:r>
              <a:rPr lang="ar-SA" sz="3600" b="1" dirty="0"/>
              <a:t> وَأُعْطِيَتْ أَنْ تَلْبَسَ بَزّاً نَقِيّاً بَهِيّاً، لأَنَّ الْبَزَّ هُوَ </a:t>
            </a:r>
            <a:r>
              <a:rPr lang="ar-SA" sz="3600" b="1" dirty="0" err="1"/>
              <a:t>تَبَرُّرَاتُ</a:t>
            </a:r>
            <a:r>
              <a:rPr lang="ar-SA" sz="3600" b="1" dirty="0"/>
              <a:t> الْقِدِّيسِينَ». </a:t>
            </a:r>
            <a:r>
              <a:rPr lang="ar-SA" sz="3600" b="1" baseline="30000" dirty="0"/>
              <a:t>٩</a:t>
            </a:r>
            <a:r>
              <a:rPr lang="ar-SA" sz="3600" b="1" dirty="0"/>
              <a:t> وَقَالَ لِيَ: «اكْتُبْ: طُوبَى لِلْمَدْعُوِّينَ إِلَى عَشَاءِ عُرْسِ الْحَمَلِ». وَقَالَ: «هَذِهِ هِيَ أَقْوَالُ اللهِ الصَّادِقَةُ». </a:t>
            </a:r>
            <a:r>
              <a:rPr lang="ar-SA" sz="3600" b="1" baseline="30000" dirty="0"/>
              <a:t>١٠</a:t>
            </a:r>
            <a:r>
              <a:rPr lang="ar-SA" sz="3600" b="1" dirty="0"/>
              <a:t> </a:t>
            </a:r>
            <a:r>
              <a:rPr lang="ar-SA" sz="3600" b="1" dirty="0" err="1"/>
              <a:t>فَخَرَرْتُ</a:t>
            </a:r>
            <a:r>
              <a:rPr lang="ar-SA" sz="3600" b="1" dirty="0"/>
              <a:t> أَمَامَ رِجْلَيْهِ لأَسْجُدَ لَهُ، فَقَالَ لِيَ: «انْظُرْ لاَ تَفْعَلْ! </a:t>
            </a:r>
            <a:endParaRPr lang="fr-FR" sz="3600" b="1" dirty="0"/>
          </a:p>
        </p:txBody>
      </p:sp>
    </p:spTree>
    <p:extLst>
      <p:ext uri="{BB962C8B-B14F-4D97-AF65-F5344CB8AC3E}">
        <p14:creationId xmlns:p14="http://schemas.microsoft.com/office/powerpoint/2010/main" val="1042255670"/>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Je suis un serviteur comme toi et tes frères qui gardent le témoignage pour Jésus. Prosterne-toi devant Dieu ! Car c'est le témoignage de Jésus qui inspire les prophètes.</a:t>
            </a:r>
          </a:p>
          <a:p>
            <a:pPr marL="0" indent="0" algn="just">
              <a:buNone/>
            </a:pPr>
            <a:endParaRPr lang="fr-FR" sz="2800" b="1" dirty="0"/>
          </a:p>
          <a:p>
            <a:pPr marL="0" indent="0" algn="ctr">
              <a:buNone/>
            </a:pPr>
            <a:r>
              <a:rPr lang="fr-FR" sz="2600" b="1" i="1" dirty="0">
                <a:solidFill>
                  <a:srgbClr val="C00000"/>
                </a:solidFill>
              </a:rPr>
              <a:t>Le Christ victorieux sur le cheval blanc </a:t>
            </a:r>
          </a:p>
          <a:p>
            <a:pPr marL="0" indent="0" algn="just">
              <a:buNone/>
            </a:pPr>
            <a:r>
              <a:rPr lang="fr-FR" sz="2800" b="1" baseline="30000" dirty="0"/>
              <a:t>11</a:t>
            </a:r>
            <a:r>
              <a:rPr lang="fr-FR" sz="2800" b="1" dirty="0"/>
              <a:t> Puis je vis le ciel ouvert, et voici un cheval blanc : celui qui le monte s'appelle Fidèle et Véritable, il juge et fait la guerre avec justice.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أَنَا عَبْدٌ مَعَكَ وَمَعَ إِخْوَتِكَ الَّذِينَ عِنْدَهُمْ شَهَادَةُ يَسُوعَ. اسْجُدْ لِلَّهِ. فَإِنَّ شَهَادَةَ يَسُوعَ هِيَ رُوحُ النُّبُوَّةِ».</a:t>
            </a:r>
            <a:endParaRPr lang="fr-FR" sz="3600" b="1" dirty="0"/>
          </a:p>
          <a:p>
            <a:pPr algn="just" rtl="1" fontAlgn="base">
              <a:spcBef>
                <a:spcPct val="20000"/>
              </a:spcBef>
              <a:spcAft>
                <a:spcPct val="0"/>
              </a:spcAft>
              <a:defRPr/>
            </a:pPr>
            <a:endParaRPr lang="fr-FR" sz="3600" b="1" dirty="0"/>
          </a:p>
          <a:p>
            <a:pPr algn="ctr" rtl="1" fontAlgn="base">
              <a:spcBef>
                <a:spcPct val="20000"/>
              </a:spcBef>
              <a:spcAft>
                <a:spcPct val="0"/>
              </a:spcAft>
              <a:defRPr/>
            </a:pPr>
            <a:r>
              <a:rPr lang="ar-AE" sz="3600" b="1" i="1" dirty="0">
                <a:solidFill>
                  <a:srgbClr val="C00000"/>
                </a:solidFill>
              </a:rPr>
              <a:t>الراكب على الفرس الأبيض</a:t>
            </a:r>
          </a:p>
          <a:p>
            <a:pPr algn="just" rtl="1" fontAlgn="base">
              <a:spcBef>
                <a:spcPct val="20000"/>
              </a:spcBef>
              <a:spcAft>
                <a:spcPct val="0"/>
              </a:spcAft>
              <a:defRPr/>
            </a:pPr>
            <a:r>
              <a:rPr lang="fr-FR" sz="3600" b="1" dirty="0"/>
              <a:t> </a:t>
            </a:r>
            <a:r>
              <a:rPr lang="ar-SA" sz="3600" b="1" baseline="30000" dirty="0"/>
              <a:t>١١</a:t>
            </a:r>
            <a:r>
              <a:rPr lang="ar-SA" sz="3600" b="1" dirty="0"/>
              <a:t> ثُمَّ رَأَيْتُ السَّمَاءَ مَفْتُوحَةً، وَإِذَا فَرَسٌ أَبْيَضُ وَالْجَالِسُ عَلَيْهِ يُدْعَى أَمِيناً وَصَادِقاً، وَبِالْعَدْلِ يَحْكُمُ وَيُحَارِبُ.</a:t>
            </a:r>
            <a:endParaRPr lang="fr-FR" sz="3600" b="1" dirty="0"/>
          </a:p>
          <a:p>
            <a:pPr algn="just" rtl="1" fontAlgn="base">
              <a:spcBef>
                <a:spcPct val="20000"/>
              </a:spcBef>
              <a:spcAft>
                <a:spcPct val="0"/>
              </a:spcAft>
              <a:defRPr/>
            </a:pPr>
            <a:r>
              <a:rPr lang="ar-SA" sz="3600" b="1" dirty="0"/>
              <a:t> </a:t>
            </a:r>
            <a:endParaRPr lang="fr-FR" sz="3600" b="1" dirty="0"/>
          </a:p>
        </p:txBody>
      </p:sp>
    </p:spTree>
    <p:extLst>
      <p:ext uri="{BB962C8B-B14F-4D97-AF65-F5344CB8AC3E}">
        <p14:creationId xmlns:p14="http://schemas.microsoft.com/office/powerpoint/2010/main" val="2240794647"/>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Ses yeux sont comme une flamme ardente, il a plusieurs diadèmes sur la tête et un nom écrit que personne ne connaît sauf lui-même. </a:t>
            </a:r>
            <a:r>
              <a:rPr lang="fr-FR" sz="2800" b="1" baseline="30000" dirty="0"/>
              <a:t>13</a:t>
            </a:r>
            <a:r>
              <a:rPr lang="fr-FR" sz="2800" b="1" dirty="0"/>
              <a:t> Il est habillé d'un vêtement trempé de sang, et le nom qu'il porte est le Verbe de Dieu. </a:t>
            </a:r>
            <a:r>
              <a:rPr lang="fr-FR" sz="2800" b="1" baseline="30000" dirty="0"/>
              <a:t>14</a:t>
            </a:r>
            <a:r>
              <a:rPr lang="fr-FR" sz="2800" b="1" dirty="0"/>
              <a:t> Les armées célestes le suivaient sur des chevaux blancs, vêtues de lin fin blanc et pur. </a:t>
            </a:r>
            <a:r>
              <a:rPr lang="fr-FR" sz="2800" b="1" baseline="30000" dirty="0"/>
              <a:t>15</a:t>
            </a:r>
            <a:r>
              <a:rPr lang="fr-FR" sz="2800" b="1" dirty="0"/>
              <a:t> De sa bouche sort un glaive acéré à deux tranchants, pour en frapper les nations ; il les mènera avec un sceptre de fer et lui-même il foule le pressoir du vin de la furieuse colère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١٢</a:t>
            </a:r>
            <a:r>
              <a:rPr lang="ar-SA" sz="3600" b="1" dirty="0"/>
              <a:t> وَعَيْنَاهُ كَلَهِيبِ نَارٍ، وَعَلَى رَأْسِهِ تِيجَانٌ كَثِيرَةٌ، وَلَهُ اسْمٌ مَكْتُوبٌ لَيْسَ أَحَدٌ يَعْرِفُهُ إِلَّا هُوَ </a:t>
            </a:r>
            <a:r>
              <a:rPr lang="ar-SA" sz="3600" b="1" baseline="30000" dirty="0"/>
              <a:t>١٣</a:t>
            </a:r>
            <a:r>
              <a:rPr lang="ar-SA" sz="3600" b="1" dirty="0"/>
              <a:t> وَهُوَ مُتَسَرْبِلٌ بِثَوْبٍ مَغْمُوسٍ بِدَمٍ، وَيُدْعَى اسْمُهُ «كَلِمَةَ اللهِ». </a:t>
            </a:r>
            <a:r>
              <a:rPr lang="ar-SA" sz="3600" b="1" baseline="30000" dirty="0"/>
              <a:t>١٤</a:t>
            </a:r>
            <a:r>
              <a:rPr lang="ar-SA" sz="3600" b="1" dirty="0"/>
              <a:t> وَالأَجْنَادُ الَّذِينَ فِي السَّمَاءِ كَانُوا يَتْبَعُونَهُ عَلَى خَيْلٍ بِيضٍ، لاَبِسِينَ بَزّاً أَبْيَضَ وَنَقِيّاً. </a:t>
            </a:r>
            <a:r>
              <a:rPr lang="ar-SA" sz="3600" b="1" baseline="30000" dirty="0"/>
              <a:t>١٥</a:t>
            </a:r>
            <a:r>
              <a:rPr lang="ar-SA" sz="3600" b="1" dirty="0"/>
              <a:t> وَمِنْ فَمِهِ يَخْرُجُ سَيْفٌ مَاضٍ لِكَيْ يَضْرِبَ بِهِ الأُمَمَ. وَهُوَ سَيَرْعَاهُمْ بِعَصاً مِنْ حَدِيدٍ، وَهُوَ يَدُوسُ مَعْصَرَةَ خَمْرِ سَخَطِ وَغَضَبِ</a:t>
            </a:r>
            <a:endParaRPr lang="fr-FR" sz="3600" b="1" dirty="0"/>
          </a:p>
        </p:txBody>
      </p:sp>
    </p:spTree>
    <p:extLst>
      <p:ext uri="{BB962C8B-B14F-4D97-AF65-F5344CB8AC3E}">
        <p14:creationId xmlns:p14="http://schemas.microsoft.com/office/powerpoint/2010/main" val="1133311374"/>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du Dieu tout-puissant ; </a:t>
            </a:r>
            <a:r>
              <a:rPr lang="fr-FR" sz="2800" b="1" baseline="30000" dirty="0"/>
              <a:t>16</a:t>
            </a:r>
            <a:r>
              <a:rPr lang="fr-FR" sz="2800" b="1" dirty="0"/>
              <a:t> sur son vêtement et sur sa cuisse il a un nom écrit : Roi des rois et Seigneur des seigneurs. </a:t>
            </a:r>
            <a:r>
              <a:rPr lang="fr-FR" sz="2800" b="1" baseline="30000" dirty="0"/>
              <a:t>17</a:t>
            </a:r>
            <a:r>
              <a:rPr lang="fr-FR" sz="2800" b="1" dirty="0"/>
              <a:t> Puis je vis un ange debout dans le soleil ; il cria d'une voix forte à tous les oiseaux qui volent en plein ciel : Venez, rassemblez-vous pour le grand repas de Dieu, </a:t>
            </a:r>
            <a:r>
              <a:rPr lang="fr-FR" sz="2800" b="1" baseline="30000" dirty="0"/>
              <a:t>18</a:t>
            </a:r>
            <a:r>
              <a:rPr lang="fr-FR" sz="2800" b="1" dirty="0"/>
              <a:t> pour manger la chair des rois, celle des chefs d'armée, celle des puissants, celle des chevaux et de ceux qui les montent, celle de tous les esclaves et hommes libres, des petits et des grands.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اللهِ الْقَادِرِ عَلَى كُلِّ شَيْءٍ.</a:t>
            </a:r>
            <a:r>
              <a:rPr lang="ar-SA" sz="3600" b="1" baseline="30000" dirty="0"/>
              <a:t> ١٦</a:t>
            </a:r>
            <a:r>
              <a:rPr lang="ar-SA" sz="3600" b="1" dirty="0"/>
              <a:t> وَلَهُ عَلَى ثَوْبِهِ وَعَلَى فَخْذِهِ اسْمٌ مَكْتُوبٌ: «مَلِكُ الْمُلُوكِ وَرَبُّ الأَرْبَابِ». </a:t>
            </a:r>
            <a:r>
              <a:rPr lang="ar-SA" sz="3600" b="1" baseline="30000" dirty="0"/>
              <a:t>١٧</a:t>
            </a:r>
            <a:r>
              <a:rPr lang="ar-SA" sz="3600" b="1" dirty="0"/>
              <a:t> وَرَأَيْتُ مَلاَكاً وَاحِداً وَاقِفاً فِي الشَّمْسِ، فَصَرَخَ بِصَوْتٍ عَظِيمٍ قَائِلاً لِجَمِيعِ الطُّيُورِ الطَّائِرَةِ فِي وَسَطِ السَّمَاءِ: «هَلُمَّ اجْتَمِعِي إِلَى عَشَاءِ الْإِلَهِ الْعَظِيمِ، </a:t>
            </a:r>
            <a:r>
              <a:rPr lang="ar-SA" sz="3600" b="1" baseline="30000" dirty="0"/>
              <a:t>١٨</a:t>
            </a:r>
            <a:r>
              <a:rPr lang="ar-SA" sz="3600" b="1" dirty="0"/>
              <a:t> لِكَيْ تَأْكُلِي لُحُومَ مُلُوكٍ، وَلُحُومَ قُوَّادٍ، وَلُحُومَ أَقْوِيَاءَ، وَلُحُومَ خَيْلٍ وَالْجَالِسِينَ عَلَيْهَا، وَلُحُومَ الْكُلِّ حُرّاً وَعَبْداً صَغِيراً وَكَبِيراً». </a:t>
            </a:r>
            <a:r>
              <a:rPr lang="fr-FR" sz="3600" b="1" dirty="0"/>
              <a:t> </a:t>
            </a:r>
          </a:p>
        </p:txBody>
      </p:sp>
    </p:spTree>
    <p:extLst>
      <p:ext uri="{BB962C8B-B14F-4D97-AF65-F5344CB8AC3E}">
        <p14:creationId xmlns:p14="http://schemas.microsoft.com/office/powerpoint/2010/main" val="3708810186"/>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19</a:t>
            </a:r>
            <a:r>
              <a:rPr lang="fr-FR" sz="2800" b="1" dirty="0"/>
              <a:t> Et je vis la Bête, les rois de la terre, et leurs armées, rassemblés pour faire la guerre au cavalier et à son armée.</a:t>
            </a:r>
          </a:p>
          <a:p>
            <a:pPr marL="0" indent="0" algn="just">
              <a:buNone/>
            </a:pPr>
            <a:endParaRPr lang="fr-FR" sz="2800" b="1" dirty="0"/>
          </a:p>
          <a:p>
            <a:pPr marL="0" indent="0" algn="just">
              <a:buNone/>
            </a:pPr>
            <a:r>
              <a:rPr lang="fr-FR" sz="2800" b="1" dirty="0"/>
              <a:t> </a:t>
            </a:r>
            <a:r>
              <a:rPr lang="fr-FR" sz="2800" b="1" baseline="30000" dirty="0"/>
              <a:t>20</a:t>
            </a:r>
            <a:r>
              <a:rPr lang="fr-FR" sz="2800" b="1" dirty="0"/>
              <a:t> La Bête fut capturée, et avec elle le faux prophète, celui qui a fait devant elle les miracles qui ont égaré ceux qui portent la marque de la Bête, et ceux qui se prosternent devant son image. Tous les deux furent jetés vivants dans l'étang de feu embrasé de soufre.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3600" b="1" baseline="30000" dirty="0"/>
              <a:t>١٩</a:t>
            </a:r>
            <a:r>
              <a:rPr lang="ar-SA" sz="3600" b="1" dirty="0"/>
              <a:t> وَرَأَيْتُ الْوَحْشَ وَمُلُوكَ الأَرْضِ وَأَجْنَادَهُمْ مُجْتَمِعِينَ لِيَصْنَعُوا حَرْباً مَعَ الْجَالِسِ عَلَى الْفَرَسِ وَمَعَ جُنْدِهِ.</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٢٠</a:t>
            </a:r>
            <a:r>
              <a:rPr lang="ar-SA" sz="3600" b="1" dirty="0"/>
              <a:t> فَقُبِضَ عَلَى الْوَحْشِ وَالنَّبِيِّ الْكَذَّابِ مَعَهُ، الصَّانِعُ قُدَّامَهُ الآيَاتِ الَّتِي بِهَا أَضَلَّ الَّذِينَ قَبِلُوا سِمَةَ الْوَحْشِ وَالَّذِينَ سَجَدُوا لِصُورَتِهِ. وَطُرِحَ الاِثْنَانِ حَيَّيْنِ إِلَى بُحَيْرَةِ النَّارِ الْمُتَّقِدَةِ بِالْكِبْرِيتِ. </a:t>
            </a:r>
            <a:r>
              <a:rPr lang="ar-SA" sz="3600" b="1" baseline="30000" dirty="0"/>
              <a:t>٢١</a:t>
            </a:r>
            <a:r>
              <a:rPr lang="ar-SA" sz="3600" b="1" dirty="0"/>
              <a:t> وَالْبَاقُونَ قُتِلُوا بِسَيْفِ الْجَالِسِ عَلَى الْفَرَسِ الْخَارِجِ مِنْ فَمِهِ، وَجَمِيعُ الطُّيُورِ شَبِعَتْ مِنْ لُحُومِهِمْ.</a:t>
            </a:r>
            <a:endParaRPr lang="fr-FR" sz="3600" b="1" dirty="0"/>
          </a:p>
        </p:txBody>
      </p:sp>
    </p:spTree>
    <p:extLst>
      <p:ext uri="{BB962C8B-B14F-4D97-AF65-F5344CB8AC3E}">
        <p14:creationId xmlns:p14="http://schemas.microsoft.com/office/powerpoint/2010/main" val="3166532429"/>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 </a:t>
            </a:r>
            <a:r>
              <a:rPr lang="fr-FR" sz="2800" b="1" dirty="0"/>
              <a:t>Les autres furent tués par le glaive du cavalier, celui qui sort de sa bouche, et tous les oiseaux se rassasièrent de leurs chairs.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٢١</a:t>
            </a:r>
            <a:r>
              <a:rPr lang="ar-SA" sz="3600" b="1" dirty="0"/>
              <a:t> وَالْبَاقُونَ قُتِلُوا بِسَيْفِ الْجَالِسِ عَلَى الْفَرَسِ الْخَارِجِ مِنْ فَمِهِ، وَجَمِيعُ الطُّيُورِ شَبِعَتْ مِنْ لُحُومِهِمْ.</a:t>
            </a:r>
            <a:endParaRPr lang="fr-FR" sz="3600" b="1" dirty="0"/>
          </a:p>
        </p:txBody>
      </p:sp>
    </p:spTree>
    <p:extLst>
      <p:ext uri="{BB962C8B-B14F-4D97-AF65-F5344CB8AC3E}">
        <p14:creationId xmlns:p14="http://schemas.microsoft.com/office/powerpoint/2010/main" val="4140224722"/>
      </p:ext>
    </p:extLst>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20</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règne du Christ </a:t>
            </a:r>
          </a:p>
          <a:p>
            <a:pPr marL="0" indent="0" algn="just">
              <a:buNone/>
            </a:pPr>
            <a:r>
              <a:rPr lang="fr-FR" sz="2800" b="1" baseline="30000" dirty="0"/>
              <a:t>1 </a:t>
            </a:r>
            <a:r>
              <a:rPr lang="fr-FR" sz="2800" b="1" dirty="0"/>
              <a:t>Alors je vis un ange qui descendait du ciel ; il tenait à la main la clé de l'abîme et une énorme chaîne. </a:t>
            </a:r>
            <a:r>
              <a:rPr lang="fr-FR" sz="2800" b="1" baseline="30000" dirty="0"/>
              <a:t>2</a:t>
            </a:r>
            <a:r>
              <a:rPr lang="fr-FR" sz="2800" b="1" dirty="0"/>
              <a:t> Il s'empara du Dragon, le serpent des origines - c'est-à-dire le Démon ou Satan - et il l'enchaîna pour une durée de mille ans. Il le précipita dans l'abîme,</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900" b="1" i="1" dirty="0">
                <a:solidFill>
                  <a:srgbClr val="C00000"/>
                </a:solidFill>
              </a:rPr>
              <a:t>الإصحاح العشرون</a:t>
            </a:r>
            <a:endParaRPr lang="ar-EG" altLang="fr-FR" sz="3900" b="1" i="1" dirty="0">
              <a:solidFill>
                <a:srgbClr val="C00000"/>
              </a:solidFill>
            </a:endParaRPr>
          </a:p>
          <a:p>
            <a:pPr algn="just" rtl="1" fontAlgn="base">
              <a:spcBef>
                <a:spcPct val="20000"/>
              </a:spcBef>
              <a:spcAft>
                <a:spcPct val="0"/>
              </a:spcAft>
              <a:defRPr/>
            </a:pPr>
            <a:endParaRPr lang="fr-FR" sz="4000" b="1" baseline="30000" dirty="0"/>
          </a:p>
          <a:p>
            <a:pPr algn="ctr"/>
            <a:r>
              <a:rPr lang="ar-AE" sz="4000" b="1" i="1" dirty="0">
                <a:solidFill>
                  <a:srgbClr val="C00000"/>
                </a:solidFill>
              </a:rPr>
              <a:t>مُلك المسيح</a:t>
            </a:r>
          </a:p>
          <a:p>
            <a:pPr algn="just" rtl="1" fontAlgn="base">
              <a:spcBef>
                <a:spcPct val="20000"/>
              </a:spcBef>
              <a:spcAft>
                <a:spcPct val="0"/>
              </a:spcAft>
              <a:defRPr/>
            </a:pPr>
            <a:r>
              <a:rPr lang="ar-SA" sz="4000" b="1" baseline="30000" dirty="0"/>
              <a:t>١</a:t>
            </a:r>
            <a:r>
              <a:rPr lang="ar-SA" sz="4000" b="1" dirty="0"/>
              <a:t> وَرَأَيْتُ مَلاَكاً نَازِلاً مِنَ السَّمَاءِ مَعَهُ مِفْتَاحُ الْهَاوِيَةِ، وَسِلْسِلَةٌ عَظِيمَةٌ عَلَى يَدِهِ. </a:t>
            </a:r>
            <a:r>
              <a:rPr lang="ar-SA" sz="4000" b="1" baseline="30000" dirty="0"/>
              <a:t>٢</a:t>
            </a:r>
            <a:r>
              <a:rPr lang="ar-SA" sz="4000" b="1" dirty="0"/>
              <a:t> فَقَبَضَ عَلَى التِّنِّينِ، الْحَيَّةِ الْقَدِيمَةِ، الَّذِي هُوَ إِبْلِيسُ وَالشَّيْطَانُ، وَقَيَّدَهُ أَلْفَ سَنَةٍ،</a:t>
            </a:r>
            <a:endParaRPr lang="fr-FR" sz="4000" b="1" dirty="0"/>
          </a:p>
        </p:txBody>
      </p:sp>
    </p:spTree>
    <p:extLst>
      <p:ext uri="{BB962C8B-B14F-4D97-AF65-F5344CB8AC3E}">
        <p14:creationId xmlns:p14="http://schemas.microsoft.com/office/powerpoint/2010/main" val="1277452995"/>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qu'il referma sur lui ; puis il mit les scellés pour l'empêcher d'égarer les nations jusqu'à ce que les mille ans soient écoulés. Après cela, il faut qu'il soit relâché pour un peu de temps. </a:t>
            </a:r>
            <a:r>
              <a:rPr lang="fr-FR" sz="2800" b="1" baseline="30000" dirty="0"/>
              <a:t>4</a:t>
            </a:r>
            <a:r>
              <a:rPr lang="fr-FR" sz="2800" b="1" dirty="0"/>
              <a:t> Puis je vis des trônes, et ceux qui vinrent y siéger reçurent le pouvoir de juger. Et je vis les âmes de ceux qui avaient été décapités à cause du témoignage pour Jésus, et à cause de la parole de Dieu, ceux qui n'avaient pas adoré la Bête et son image, et qui n'avaient pas reçu sa marque sur le front ou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٣</a:t>
            </a:r>
            <a:r>
              <a:rPr lang="ar-SA" sz="3600" b="1" dirty="0"/>
              <a:t> وَطَرَحَهُ فِي الْهَاوِيَةِ وَأَغْلَقَ عَلَيْهِ، وَخَتَمَ عَلَيْهِ لِكَيْ لاَ يُضِلَّ الأُمَمَ فِي مَا بَعْدُ حَتَّى تَتِمَّ الأَلْفُ السَّنَةِ. وَبَعْدَ ذَلِكَ لاَ بُدَّ أَنْ يُحَلَّ زَمَاناً يَسِيراً. </a:t>
            </a:r>
            <a:r>
              <a:rPr lang="ar-SA" sz="3600" b="1" baseline="30000" dirty="0"/>
              <a:t>٤</a:t>
            </a:r>
            <a:r>
              <a:rPr lang="ar-SA" sz="3600" b="1" dirty="0"/>
              <a:t> وَرَأَيْتُ عُرُوشاً فَجَلَسُوا عَلَيْهَا، وَأُعْطُوا حُكْماً. وَرَأَيْتُ نُفُوسَ الَّذِينَ قُتِلُوا مِنْ أَجْلِ شَهَادَةِ يَسُوعَ وَمِنْ أَجْلِ كَلِمَةِ اللهِ. وَالَّذِينَ لَمْ يَسْجُدُوا لِلْوَحْشِ وَلاَ لِصُورَتِهِ، وَلَمْ يَقْبَلُوا السِّمَةَ عَلَى جِبَاهِهِمْ وَعَلَى</a:t>
            </a:r>
            <a:endParaRPr lang="fr-FR" sz="3600" b="1" dirty="0"/>
          </a:p>
        </p:txBody>
      </p:sp>
    </p:spTree>
    <p:extLst>
      <p:ext uri="{BB962C8B-B14F-4D97-AF65-F5344CB8AC3E}">
        <p14:creationId xmlns:p14="http://schemas.microsoft.com/office/powerpoint/2010/main" val="30452073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Quand mon âme en moi défaillait, je me souvins du Seigneur ; et ma prière parvint jusqu'à toi dans ton temple saint. Ceux qui servent des vanités trompeuses, c'est leur grâce qu'ils abandonnent. Moi, aux accents de la louange, je t'offrirai des sacrifices. Le vœu que j'ai fait, je l'accomplirai. Du Seigneur vient le salut.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حِينَ أَعْيَتْ فِيَّ نَفْسِي ذَكَرْتُ </a:t>
            </a:r>
            <a:r>
              <a:rPr lang="ar-SA" sz="3600" b="1" dirty="0" err="1"/>
              <a:t>ٱلرَّبَّ</a:t>
            </a:r>
            <a:r>
              <a:rPr lang="ar-SA" sz="3600" b="1" dirty="0"/>
              <a:t>، فَجَاءَتْ إِلَيْكَ صَلَاتِي إِلَى هَيْكَلِ قُدْسِكَ. اَلَّذِينَ يُرَاعُونَ أَبَاطِيلَ كَاذِبَةً يَتْرُكُونَ نِعْمَتَهُمْ. أَمَّا أَنَا فَبِصَوْتِ </a:t>
            </a:r>
            <a:r>
              <a:rPr lang="ar-SA" sz="3600" b="1" dirty="0" err="1"/>
              <a:t>ٱلْحَمْدِ</a:t>
            </a:r>
            <a:r>
              <a:rPr lang="ar-SA" sz="3600" b="1" dirty="0"/>
              <a:t> أَذْبَحُ لَكَ، وَأُوفِي بِمَا نَذَرْتُهُ. لِلرَّبِّ </a:t>
            </a:r>
            <a:r>
              <a:rPr lang="ar-SA" sz="3600" b="1" dirty="0" err="1"/>
              <a:t>ٱلْخَلَاصُ</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2981477"/>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main. Ils revinrent à la vie, et ils régnèrent avec le Christ pendant mille ans. </a:t>
            </a:r>
            <a:r>
              <a:rPr lang="fr-FR" sz="2800" b="1" baseline="30000" dirty="0"/>
              <a:t>5</a:t>
            </a:r>
            <a:r>
              <a:rPr lang="fr-FR" sz="2800" b="1" dirty="0"/>
              <a:t> Le reste des morts ne revint pas à la vie jusqu'à ce que les mille ans soient écoulés. C'est la première résurrection. </a:t>
            </a:r>
            <a:r>
              <a:rPr lang="fr-FR" sz="2800" b="1" baseline="30000" dirty="0"/>
              <a:t>6</a:t>
            </a:r>
            <a:r>
              <a:rPr lang="fr-FR" sz="2800" b="1" dirty="0"/>
              <a:t> Heureux et saint, celui qui a part à la première résurrection ! Sur ceux-là, la seconde mort n'a pas de pouvoir, mais ils seront prêtres de Dieu et du Christ, et ils régneront avec lui pendant les mille ans.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أَيْدِيهِمْ، فَعَاشُوا وَمَلَكُوا مَعَ الْمَسِيحِ أَلْفَ سَنَةٍ. </a:t>
            </a:r>
            <a:r>
              <a:rPr lang="ar-SA" sz="3600" b="1" baseline="30000" dirty="0"/>
              <a:t>٥</a:t>
            </a:r>
            <a:r>
              <a:rPr lang="ar-SA" sz="3600" b="1" dirty="0"/>
              <a:t> وَأَمَّا بَقِيَّةُ الأَمْوَاتِ فَلَمْ تَعِشْ حَتَّى تَتِمَّ الأَلْفُ السَّنَةِ. هَذِهِ هِيَ الْقِيَامَةُ الأُولَى. </a:t>
            </a:r>
            <a:r>
              <a:rPr lang="ar-SA" sz="3600" b="1" baseline="30000" dirty="0"/>
              <a:t>٦</a:t>
            </a:r>
            <a:r>
              <a:rPr lang="ar-SA" sz="3600" b="1" dirty="0"/>
              <a:t> مُبَارَكٌ وَمُقَدَّسٌ مَنْ لَهُ نَصِيبٌ فِي الْقِيَامَةِ الأُولَى. هَؤُلاَءِ لَيْسَ لِلْمَوْتِ الثَّانِي سُلْطَانٌ عَلَيْهِمْ، بَلْ سَيَكُونُونَ كَهَنَةً لِلَّهِ وَالْمَسِيحِ، وَسَيَمْلِكُونَ مَعَهُ أَلْفَ سَنَةٍ. </a:t>
            </a:r>
            <a:endParaRPr lang="fr-FR" sz="3600" b="1" dirty="0"/>
          </a:p>
        </p:txBody>
      </p:sp>
    </p:spTree>
    <p:extLst>
      <p:ext uri="{BB962C8B-B14F-4D97-AF65-F5344CB8AC3E}">
        <p14:creationId xmlns:p14="http://schemas.microsoft.com/office/powerpoint/2010/main" val="745700856"/>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Jugement de Satan</a:t>
            </a:r>
            <a:r>
              <a:rPr lang="fr-FR" sz="2800" i="1" dirty="0">
                <a:solidFill>
                  <a:srgbClr val="C00000"/>
                </a:solidFill>
              </a:rPr>
              <a:t> </a:t>
            </a:r>
          </a:p>
          <a:p>
            <a:pPr marL="0" indent="0" algn="ctr">
              <a:buNone/>
            </a:pPr>
            <a:endParaRPr lang="fr-FR" sz="2800" i="1" dirty="0">
              <a:solidFill>
                <a:srgbClr val="C00000"/>
              </a:solidFill>
            </a:endParaRPr>
          </a:p>
          <a:p>
            <a:pPr marL="0" indent="0" algn="just">
              <a:buNone/>
            </a:pPr>
            <a:r>
              <a:rPr lang="fr-FR" sz="2800" b="1" baseline="30000" dirty="0"/>
              <a:t>7</a:t>
            </a:r>
            <a:r>
              <a:rPr lang="fr-FR" sz="2800" b="1" dirty="0"/>
              <a:t> Et quand les mille ans seront écoulés, Satan sera relâché de sa prison, </a:t>
            </a:r>
            <a:r>
              <a:rPr lang="fr-FR" sz="2800" b="1" baseline="30000" dirty="0"/>
              <a:t>8</a:t>
            </a:r>
            <a:r>
              <a:rPr lang="fr-FR" sz="2800" b="1" dirty="0"/>
              <a:t> il sortira pour égarer les nations qui sont aux quatre coins de la terre, Gog et Magog, afin de les rassembler pour la guerre ; ils seront aussi nombreux que le sable de la mer.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a:r>
              <a:rPr lang="ar-AE" sz="3600" b="1" i="1" dirty="0">
                <a:solidFill>
                  <a:srgbClr val="C00000"/>
                </a:solidFill>
              </a:rPr>
              <a:t>دينونة الشيطان</a:t>
            </a:r>
            <a:endParaRPr lang="fr-FR" sz="3600" b="1" i="1" dirty="0">
              <a:solidFill>
                <a:srgbClr val="C00000"/>
              </a:solidFill>
            </a:endParaRPr>
          </a:p>
          <a:p>
            <a:pPr algn="ctr"/>
            <a:endParaRPr lang="fr-FR" sz="3600" b="1" i="1" dirty="0">
              <a:solidFill>
                <a:srgbClr val="C00000"/>
              </a:solidFill>
            </a:endParaRPr>
          </a:p>
          <a:p>
            <a:pPr algn="just" rtl="1" fontAlgn="base">
              <a:spcBef>
                <a:spcPct val="20000"/>
              </a:spcBef>
              <a:spcAft>
                <a:spcPct val="0"/>
              </a:spcAft>
              <a:defRPr/>
            </a:pPr>
            <a:r>
              <a:rPr lang="ar-SA" sz="3600" b="1" baseline="30000" dirty="0"/>
              <a:t>٧</a:t>
            </a:r>
            <a:r>
              <a:rPr lang="ar-SA" sz="3600" b="1" dirty="0"/>
              <a:t> ثُمَّ مَتَى تَمَّتِ الأَلْفُ السَّنَةِ يُحَلُّ الشَّيْطَانُ مِنْ سِجْنِهِ، </a:t>
            </a:r>
            <a:r>
              <a:rPr lang="ar-SA" sz="3600" b="1" baseline="30000" dirty="0"/>
              <a:t>٨</a:t>
            </a:r>
            <a:r>
              <a:rPr lang="ar-SA" sz="3600" b="1" dirty="0"/>
              <a:t> وَيَخْرُجُ لِيُضِلَّ الأُمَمَ الَّذِينَ فِي أَرْبَعِ زَوَايَا الأَرْضِ: </a:t>
            </a:r>
            <a:r>
              <a:rPr lang="ar-SA" sz="3600" b="1" dirty="0" err="1"/>
              <a:t>جُوجَ</a:t>
            </a:r>
            <a:r>
              <a:rPr lang="ar-SA" sz="3600" b="1" dirty="0"/>
              <a:t> </a:t>
            </a:r>
            <a:r>
              <a:rPr lang="ar-SA" sz="3600" b="1" dirty="0" err="1"/>
              <a:t>وَمَاجُوجَ</a:t>
            </a:r>
            <a:r>
              <a:rPr lang="ar-SA" sz="3600" b="1" dirty="0"/>
              <a:t>، لِيَجْمَعَهُمْ لِلْحَرْبِ، الَّذِينَ عَدَدُهُمْ مِثْلُ رَمْلِ الْبَحْرِ.</a:t>
            </a:r>
            <a:endParaRPr lang="fr-FR" sz="3600" b="1" dirty="0"/>
          </a:p>
        </p:txBody>
      </p:sp>
    </p:spTree>
    <p:extLst>
      <p:ext uri="{BB962C8B-B14F-4D97-AF65-F5344CB8AC3E}">
        <p14:creationId xmlns:p14="http://schemas.microsoft.com/office/powerpoint/2010/main" val="3423007411"/>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Ils montèrent sur toute l'étendue de la terre, ils encerclèrent le camp des saints et la Cité bien-aimée, mais un feu descendit du ciel et les dévora. </a:t>
            </a:r>
          </a:p>
          <a:p>
            <a:pPr marL="0" indent="0" algn="just">
              <a:buNone/>
            </a:pPr>
            <a:endParaRPr lang="fr-FR" sz="2800" b="1" baseline="30000" dirty="0"/>
          </a:p>
          <a:p>
            <a:pPr marL="0" indent="0" algn="just">
              <a:buNone/>
            </a:pPr>
            <a:r>
              <a:rPr lang="fr-FR" sz="2800" b="1" baseline="30000" dirty="0"/>
              <a:t>10</a:t>
            </a:r>
            <a:r>
              <a:rPr lang="fr-FR" sz="2800" b="1" dirty="0"/>
              <a:t> Et le démon qui les égarait fut jeté dans l'étang de feu et de soufre, où sont aussi la Bête et le faux prophète ; ils y seront torturés jour et nuit pour les siècles des siècles.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٩</a:t>
            </a:r>
            <a:r>
              <a:rPr lang="ar-SA" sz="3600" b="1" dirty="0"/>
              <a:t> فَصَعِدُوا عَلَى عَرْضِ الأَرْضِ، وَأَحَاطُوا بِمُعَسْكَرِ الْقِدِّيسِينَ وَبِالْمَدِينَةِ الْمَحْبُوبَةِ، فَنَزَلَتْ نَارٌ مِنْ عِنْدِ اللهِ مِنَ السَّمَاءِ وَأَكَلَتْهُمْ.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١٠</a:t>
            </a:r>
            <a:r>
              <a:rPr lang="ar-SA" sz="3600" b="1" dirty="0"/>
              <a:t> وَإِبْلِيسُ الَّذِي كَانَ يُضِلُّهُمْ طُرِحَ فِي بُحَيْرَةِ النَّارِ وَالْكِبْرِيتِ، حَيْثُ الْوَحْشُ وَالنَّبِيُّ الْكَذَّابُ. وَسَيُعَذَّبُونَ نَهَاراً وَلَيْلاً إِلَى أَبَدِ الآبِدِينَ.</a:t>
            </a:r>
            <a:endParaRPr lang="fr-FR" sz="3600" b="1" dirty="0"/>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3918298821"/>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Jugement des morts </a:t>
            </a:r>
          </a:p>
          <a:p>
            <a:pPr marL="0" indent="0" algn="ctr">
              <a:buNone/>
            </a:pPr>
            <a:endParaRPr lang="fr-FR" sz="2800" b="1" i="1" dirty="0">
              <a:solidFill>
                <a:srgbClr val="C00000"/>
              </a:solidFill>
            </a:endParaRPr>
          </a:p>
          <a:p>
            <a:pPr marL="0" indent="0" algn="just">
              <a:buNone/>
            </a:pPr>
            <a:r>
              <a:rPr lang="fr-FR" sz="2800" b="1" baseline="30000" dirty="0"/>
              <a:t>11</a:t>
            </a:r>
            <a:r>
              <a:rPr lang="fr-FR" sz="2800" b="1" dirty="0"/>
              <a:t> Puis je vis un grand trône blanc, et celui qui siégeait sur ce trône. Devant sa face, le ciel et la terre s'enfuirent sans laisser de trace. </a:t>
            </a:r>
            <a:r>
              <a:rPr lang="fr-FR" sz="2800" b="1" baseline="30000" dirty="0"/>
              <a:t>12</a:t>
            </a:r>
            <a:r>
              <a:rPr lang="fr-FR" sz="2800" b="1" dirty="0"/>
              <a:t> Et je vis les morts, les grands et les petits, debout devant le trône. On ouvrit des livres, puis encore un autre livre, le livre de la vie. Les morts furent jugés selon ce qu'ils avaient fait, d'après ce qui était écrit dans les livres.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a:r>
              <a:rPr lang="ar-AE" sz="3600" b="1" i="1" dirty="0">
                <a:solidFill>
                  <a:srgbClr val="C00000"/>
                </a:solidFill>
              </a:rPr>
              <a:t>دينونة الأموات</a:t>
            </a:r>
            <a:endParaRPr lang="fr-FR" sz="3600" b="1" i="1" dirty="0">
              <a:solidFill>
                <a:srgbClr val="C00000"/>
              </a:solidFill>
            </a:endParaRPr>
          </a:p>
          <a:p>
            <a:pPr algn="ctr"/>
            <a:endParaRPr lang="fr-FR" sz="3600" b="1" i="1" dirty="0">
              <a:solidFill>
                <a:srgbClr val="C00000"/>
              </a:solidFill>
            </a:endParaRPr>
          </a:p>
          <a:p>
            <a:pPr algn="just" rtl="1" fontAlgn="base">
              <a:spcBef>
                <a:spcPct val="20000"/>
              </a:spcBef>
              <a:spcAft>
                <a:spcPct val="0"/>
              </a:spcAft>
              <a:defRPr/>
            </a:pPr>
            <a:r>
              <a:rPr lang="ar-SA" sz="3600" b="1" baseline="30000" dirty="0"/>
              <a:t>١١</a:t>
            </a:r>
            <a:r>
              <a:rPr lang="ar-SA" sz="3600" b="1" dirty="0"/>
              <a:t> ثُمَّ رَأَيْتُ عَرْشاً عَظِيماً أَبْيَضَ، وَالْجَالِسَ عَلَيْهِ الَّذِي مِنْ وَجْهِهِ هَرَبَتِ الأَرْضُ وَالسَّمَاءُ، وَلَمْ يُوجَدْ لَهُمَا مَوْضِعٌ! </a:t>
            </a:r>
            <a:r>
              <a:rPr lang="ar-SA" sz="3600" b="1" baseline="30000" dirty="0"/>
              <a:t>١٢</a:t>
            </a:r>
            <a:r>
              <a:rPr lang="ar-SA" sz="3600" b="1" dirty="0"/>
              <a:t> وَرَأَيْتُ الأَمْوَاتَ صِغَاراً وَكِبَاراً وَاقِفِينَ أَمَامَ اللهِ، وَانْفَتَحَتْ أَسْفَارٌ. وَانْفَتَحَ سِفْرٌ آخَرُ هُوَ سِفْرُ الْحَيَاةِ، وَدِينَ الأَمْوَاتُ مِمَّا هُوَ مَكْتُوبٌ فِي الأَسْفَارِ بِحَسَبِ أَعْمَالِهِمْ.</a:t>
            </a:r>
            <a:endParaRPr lang="fr-FR" sz="3600" b="1" dirty="0"/>
          </a:p>
        </p:txBody>
      </p:sp>
    </p:spTree>
    <p:extLst>
      <p:ext uri="{BB962C8B-B14F-4D97-AF65-F5344CB8AC3E}">
        <p14:creationId xmlns:p14="http://schemas.microsoft.com/office/powerpoint/2010/main" val="566346327"/>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La mer rendit les morts qu'elle contenait ; la Mort et le séjour des morts rendirent aussi ceux qu'ils retenaient chez eux, et chacun fut jugé selon ce qu'il avait fait. </a:t>
            </a:r>
            <a:r>
              <a:rPr lang="fr-FR" sz="2800" b="1" baseline="30000" dirty="0"/>
              <a:t>14</a:t>
            </a:r>
            <a:r>
              <a:rPr lang="fr-FR" sz="2800" b="1" dirty="0"/>
              <a:t> Puis la Mort et le séjour des morts furent précipités dans un étang de feu, cet étang de feu, c'est la seconde mort. </a:t>
            </a:r>
            <a:r>
              <a:rPr lang="fr-FR" sz="2800" b="1" baseline="30000" dirty="0"/>
              <a:t>15</a:t>
            </a:r>
            <a:r>
              <a:rPr lang="fr-FR" sz="2800" b="1" dirty="0"/>
              <a:t> Et tous ceux qu'on ne trouva pas inscrits sur le livre de la vie furent précipités dans l'étang de feu, tous ceux qui ont été immolés sur la terre.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١٣</a:t>
            </a:r>
            <a:r>
              <a:rPr lang="ar-SA" sz="3600" b="1" dirty="0"/>
              <a:t> وَسَلَّمَ الْبَحْرُ الأَمْوَاتَ الَّذِينَ فِيهِ، وَسَلَّمَ الْمَوْتُ وَالْهَاوِيَةُ الأَمْوَاتَ الَّذِينَ فِيهِمَا. وَدِينُوا كُلُّ وَاحِدٍ بِحَسَبِ أَعْمَالِهِ. </a:t>
            </a:r>
            <a:r>
              <a:rPr lang="ar-SA" sz="3600" b="1" baseline="30000" dirty="0"/>
              <a:t>١٤</a:t>
            </a:r>
            <a:r>
              <a:rPr lang="ar-SA" sz="3600" b="1" dirty="0"/>
              <a:t> وَطُرِحَ الْمَوْتُ وَالْهَاوِيَةُ فِي بُحَيْرَةِ النَّارِ. هَذَا هُوَ الْمَوْتُ الثَّانِي. </a:t>
            </a:r>
            <a:r>
              <a:rPr lang="ar-SA" sz="3600" b="1" baseline="30000" dirty="0"/>
              <a:t>١٥</a:t>
            </a:r>
            <a:r>
              <a:rPr lang="ar-SA" sz="3600" b="1" dirty="0"/>
              <a:t> وَكُلُّ مَنْ لَمْ يُوجَدْ مَكْتُوباً فِي سِفْرِ الْحَيَاةِ طُرِحَ فِي بُحَيْرَةِ النَّارِ</a:t>
            </a:r>
            <a:r>
              <a:rPr lang="ar-SA" sz="3600" dirty="0"/>
              <a:t>.</a:t>
            </a:r>
            <a:endParaRPr lang="fr-FR" sz="3600" b="1" dirty="0"/>
          </a:p>
        </p:txBody>
      </p:sp>
    </p:spTree>
    <p:extLst>
      <p:ext uri="{BB962C8B-B14F-4D97-AF65-F5344CB8AC3E}">
        <p14:creationId xmlns:p14="http://schemas.microsoft.com/office/powerpoint/2010/main" val="1421038218"/>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21</a:t>
            </a:r>
          </a:p>
          <a:p>
            <a:pPr marL="0" indent="0" algn="ctr">
              <a:buNone/>
            </a:pPr>
            <a:endParaRPr lang="fr-FR" sz="2800" b="1" i="1" dirty="0">
              <a:solidFill>
                <a:srgbClr val="C00000"/>
              </a:solidFill>
            </a:endParaRPr>
          </a:p>
          <a:p>
            <a:pPr marL="0" indent="0" algn="ctr">
              <a:buNone/>
            </a:pPr>
            <a:r>
              <a:rPr lang="fr-FR" sz="2800" b="1" i="1" dirty="0">
                <a:solidFill>
                  <a:srgbClr val="C00000"/>
                </a:solidFill>
              </a:rPr>
              <a:t>La nouvelle Jérusalem </a:t>
            </a:r>
          </a:p>
          <a:p>
            <a:pPr marL="0" indent="0" algn="just">
              <a:buNone/>
            </a:pPr>
            <a:r>
              <a:rPr lang="fr-FR" sz="2800" b="1" baseline="30000" dirty="0"/>
              <a:t>1</a:t>
            </a:r>
            <a:r>
              <a:rPr lang="fr-FR" sz="2800" b="1" dirty="0"/>
              <a:t> Alors je vis un ciel nouveau et une terre nouvelle, car le premier ciel et la première terre avaient disparu, et il n'y avait plus de mer. </a:t>
            </a:r>
            <a:r>
              <a:rPr lang="fr-FR" sz="2800" b="1" baseline="30000" dirty="0"/>
              <a:t>2</a:t>
            </a:r>
            <a:r>
              <a:rPr lang="fr-FR" sz="2800" b="1" dirty="0"/>
              <a:t> Et je vis descendre du ciel, d'auprès de Dieu, la cité sainte, la Jérusalem nouvelle, toute prête, comme une fiancée parée pour son époux.</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fontAlgn="base">
              <a:spcBef>
                <a:spcPct val="20000"/>
              </a:spcBef>
              <a:spcAft>
                <a:spcPct val="0"/>
              </a:spcAft>
              <a:defRPr/>
            </a:pPr>
            <a:r>
              <a:rPr lang="ar-SA" sz="3600" b="1" i="1" dirty="0">
                <a:solidFill>
                  <a:srgbClr val="C00000"/>
                </a:solidFill>
              </a:rPr>
              <a:t>الإصحاح الحادي والعشرون</a:t>
            </a:r>
            <a:endParaRPr lang="ar-EG" altLang="fr-FR" sz="3600" b="1" i="1" dirty="0">
              <a:solidFill>
                <a:srgbClr val="C00000"/>
              </a:solidFill>
            </a:endParaRPr>
          </a:p>
          <a:p>
            <a:pPr algn="just" rtl="1" fontAlgn="base">
              <a:spcBef>
                <a:spcPct val="20000"/>
              </a:spcBef>
              <a:spcAft>
                <a:spcPct val="0"/>
              </a:spcAft>
              <a:defRPr/>
            </a:pPr>
            <a:endParaRPr lang="fr-FR" sz="4000" b="1" baseline="30000" dirty="0"/>
          </a:p>
          <a:p>
            <a:pPr algn="ctr"/>
            <a:r>
              <a:rPr lang="ar-AE" sz="3200" b="1" i="1" dirty="0">
                <a:solidFill>
                  <a:srgbClr val="C00000"/>
                </a:solidFill>
              </a:rPr>
              <a:t>السماء الجديدة والأرض الجديدة</a:t>
            </a:r>
            <a:endParaRPr lang="fr-FR" sz="3200" b="1" i="1" dirty="0">
              <a:solidFill>
                <a:srgbClr val="C00000"/>
              </a:solidFill>
            </a:endParaRPr>
          </a:p>
          <a:p>
            <a:pPr algn="just" rtl="1" fontAlgn="base">
              <a:spcBef>
                <a:spcPct val="20000"/>
              </a:spcBef>
              <a:spcAft>
                <a:spcPct val="0"/>
              </a:spcAft>
              <a:defRPr/>
            </a:pPr>
            <a:r>
              <a:rPr lang="ar-SA" sz="3200" b="1" baseline="30000" dirty="0"/>
              <a:t>١</a:t>
            </a:r>
            <a:r>
              <a:rPr lang="ar-SA" sz="3200" b="1" dirty="0"/>
              <a:t> ثُمَّ رَأَيْتُ سَمَاءً جَدِيدَةً وَأَرْضاً جَدِيدَةً، لأَنَّ السَّمَاءَ الأُولَى وَالأَرْضَ الأُولَى مَضَتَا، وَالْبَحْرُ لاَ يُوجَدُ فِي مَا بَعْدُ. </a:t>
            </a:r>
            <a:r>
              <a:rPr lang="ar-SA" sz="3200" b="1" baseline="30000" dirty="0"/>
              <a:t>٢</a:t>
            </a:r>
            <a:r>
              <a:rPr lang="ar-SA" sz="3200" b="1" dirty="0"/>
              <a:t> وَأَنَا يُوحَنَّا رَأَيْتُ الْمَدِينَةَ الْمُقَدَّسَةَ أُورُشَلِيمَ الْجَدِيدَةَ نَازِلَةً مِنَ السَّمَاءِ مِنْ عِنْدِ اللهِ مُهَيَّأَةً كَعَرُوسٍ مُزَيَّنَةٍ لِرَجُلِهَا.</a:t>
            </a:r>
            <a:endParaRPr lang="fr-FR" sz="4000" b="1" dirty="0"/>
          </a:p>
          <a:p>
            <a:pPr algn="just"/>
            <a:endParaRPr lang="fr-FR" sz="4000" b="1" dirty="0"/>
          </a:p>
        </p:txBody>
      </p:sp>
    </p:spTree>
    <p:extLst>
      <p:ext uri="{BB962C8B-B14F-4D97-AF65-F5344CB8AC3E}">
        <p14:creationId xmlns:p14="http://schemas.microsoft.com/office/powerpoint/2010/main" val="3864260032"/>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Et j’entendis la voix puissante qui venait du Trône divin ; elle disait : Voici la demeure de Dieu avec les hommes ; il demeurera avec eux, et ils seront son peuple, Dieu lui-même sera avec eux.</a:t>
            </a:r>
          </a:p>
          <a:p>
            <a:pPr marL="0" indent="0" algn="just">
              <a:buNone/>
            </a:pPr>
            <a:endParaRPr lang="fr-FR" sz="2800" b="1" dirty="0"/>
          </a:p>
          <a:p>
            <a:pPr marL="0" indent="0" algn="just">
              <a:buNone/>
            </a:pPr>
            <a:r>
              <a:rPr lang="fr-FR" sz="2800" b="1" baseline="30000" dirty="0"/>
              <a:t>4</a:t>
            </a:r>
            <a:r>
              <a:rPr lang="fr-FR" sz="2800" b="1" dirty="0"/>
              <a:t> Il essuiera toute larme de leurs yeux, et la mort n'existera plus ; et il n'y aura plus de pleurs, de cris, ni de tristesse ; car la première création aura disparu.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٣</a:t>
            </a:r>
            <a:r>
              <a:rPr lang="ar-SA" sz="3600" b="1" dirty="0"/>
              <a:t> وَسَمِعْتُ صَوْتاً عَظِيماً مِنَ السَّمَاءِ قَائِلاً: «</a:t>
            </a:r>
            <a:r>
              <a:rPr lang="ar-SA" sz="3600" b="1" dirty="0" err="1"/>
              <a:t>هُوَذَا</a:t>
            </a:r>
            <a:r>
              <a:rPr lang="ar-SA" sz="3600" b="1" dirty="0"/>
              <a:t> مَسْكَنُ اللهِ مَعَ النَّاسِ، وَهُوَ سَيَسْكُنُ مَعَهُمْ، وَهُمْ يَكُونُونَ لَهُ شَعْباً. وَاللهُ نَفْسُهُ يَكُونُ مَعَهُمْ إِلَهاً لَهُمْ.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baseline="30000" dirty="0"/>
              <a:t>٤</a:t>
            </a:r>
            <a:r>
              <a:rPr lang="ar-SA" sz="3600" b="1" dirty="0"/>
              <a:t> وَسَيَمْسَحُ اللهُ كُلَّ دَمْعَةٍ مِنْ عُيُونِهِمْ، وَالْمَوْتُ لاَ يَكُونُ فِي مَا بَعْدُ، وَلاَ يَكُونُ حُزْنٌ وَلاَ صُرَاخٌ وَلاَ وَجَعٌ فِي مَا بَعْدُ، لأَنَّ الأُمُورَ الأُولَى قَدْ مَضَتْ».</a:t>
            </a:r>
            <a:endParaRPr lang="fr-FR" sz="3600" b="1" dirty="0"/>
          </a:p>
        </p:txBody>
      </p:sp>
    </p:spTree>
    <p:extLst>
      <p:ext uri="{BB962C8B-B14F-4D97-AF65-F5344CB8AC3E}">
        <p14:creationId xmlns:p14="http://schemas.microsoft.com/office/powerpoint/2010/main" val="3307067935"/>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5</a:t>
            </a:r>
            <a:r>
              <a:rPr lang="fr-FR" sz="2800" b="1" dirty="0"/>
              <a:t> Alors celui qui siégeait sur le Trône déclara : Voici que je fais toutes choses nouvelles. Écris ces paroles : elles sont dignes de foi et véridiques. </a:t>
            </a:r>
          </a:p>
          <a:p>
            <a:pPr marL="0" indent="0" algn="just">
              <a:buNone/>
            </a:pPr>
            <a:endParaRPr lang="fr-FR" sz="2800" b="1" baseline="30000" dirty="0"/>
          </a:p>
          <a:p>
            <a:pPr marL="0" indent="0" algn="just">
              <a:buNone/>
            </a:pPr>
            <a:r>
              <a:rPr lang="fr-FR" sz="2800" b="1" baseline="30000" dirty="0"/>
              <a:t>6</a:t>
            </a:r>
            <a:r>
              <a:rPr lang="fr-FR" sz="2800" b="1" dirty="0"/>
              <a:t> Puis il ajouta : Tout est réalisé désormais. Je suis l'alpha et l'oméga, le commencement et la fin. Moi, je donnerai gratuitement à celui qui a soif l'eau de la source de vie : </a:t>
            </a:r>
            <a:r>
              <a:rPr lang="fr-FR" sz="2800" b="1" baseline="30000" dirty="0"/>
              <a:t>7</a:t>
            </a:r>
            <a:r>
              <a:rPr lang="fr-FR" sz="2800" b="1" dirty="0"/>
              <a:t> tel sera l'héritage réservé au vainqueur ; je serai son Dieu, et il sera mon fils.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٥</a:t>
            </a:r>
            <a:r>
              <a:rPr lang="ar-SA" sz="3600" b="1" dirty="0"/>
              <a:t> وَقَالَ الْجَالِسُ عَلَى الْعَرْشِ: «هَا أَنَا أَصْنَعُ كُلَّ شَيْءٍ جَدِيداً». وَقَالَ لِيَ: «اكْتُبْ، فَإِنَّ هَذِهِ الأَقْوَالَ صَادِقَةٌ وَأَمِينَةٌ».</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٦</a:t>
            </a:r>
            <a:r>
              <a:rPr lang="ar-SA" sz="3600" b="1" dirty="0"/>
              <a:t> ثُمَّ قَالَ لِي: «قَدْ تَمَّ! أَنَا هُوَ الأَلِفُ وَالْيَاءُ، الْبِدَايَةُ وَالنِّهَايَةُ. أَنَا أُعْطِي الْعَطْشَانَ مِنْ يَنْبُوعِ مَاءِ الْحَيَاةِ مَجَّاناً. </a:t>
            </a:r>
            <a:r>
              <a:rPr lang="ar-SA" sz="3600" b="1" baseline="30000" dirty="0"/>
              <a:t>٧</a:t>
            </a:r>
            <a:r>
              <a:rPr lang="ar-SA" sz="3600" b="1" dirty="0"/>
              <a:t> مَنْ يَغْلِبْ يَرِثْ كُلَّ شَيْءٍ، وَأَكُونُ لَهُ إِلَهاً وَهُوَ يَكُونُ لِيَ ابْناً. </a:t>
            </a:r>
            <a:endParaRPr lang="fr-FR" sz="3600" b="1" dirty="0"/>
          </a:p>
        </p:txBody>
      </p:sp>
    </p:spTree>
    <p:extLst>
      <p:ext uri="{BB962C8B-B14F-4D97-AF65-F5344CB8AC3E}">
        <p14:creationId xmlns:p14="http://schemas.microsoft.com/office/powerpoint/2010/main" val="3920948130"/>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8</a:t>
            </a:r>
            <a:r>
              <a:rPr lang="fr-FR" sz="2800" b="1" dirty="0"/>
              <a:t> Mais les lâches, les incrédules, les abominables, les meurtriers, les débauchés, les sorciers, les idolâtres et tous les menteurs, leur place est dans l'étang embrasé de feu et de soufre, qui est la seconde mort.</a:t>
            </a:r>
          </a:p>
          <a:p>
            <a:pPr marL="0" indent="0" algn="just">
              <a:buNone/>
            </a:pPr>
            <a:endParaRPr lang="fr-FR" sz="2800" b="1" dirty="0"/>
          </a:p>
          <a:p>
            <a:pPr marL="0" indent="0" algn="just">
              <a:buNone/>
            </a:pPr>
            <a:r>
              <a:rPr lang="fr-FR" sz="2800" b="1" baseline="30000" dirty="0"/>
              <a:t>9</a:t>
            </a:r>
            <a:r>
              <a:rPr lang="fr-FR" sz="2800" b="1" dirty="0"/>
              <a:t> Alors arriva l'un des sept anges qui détiennent les sept coupes remplies des sept dernières plaies, et il me parla ainsi : Viens, je te montrerai la Fiancée, l'épouse de l'Agneau.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a:bodyPr>
          <a:lstStyle/>
          <a:p>
            <a:pPr algn="just" rtl="1" fontAlgn="base">
              <a:spcBef>
                <a:spcPct val="20000"/>
              </a:spcBef>
              <a:spcAft>
                <a:spcPct val="0"/>
              </a:spcAft>
              <a:defRPr/>
            </a:pPr>
            <a:r>
              <a:rPr lang="ar-SA" sz="3600" b="1" baseline="30000" dirty="0"/>
              <a:t>٨</a:t>
            </a:r>
            <a:r>
              <a:rPr lang="ar-SA" sz="3600" b="1" dirty="0"/>
              <a:t> وَأَمَّا الْخَائِفُونَ وَغَيْرُ الْمُؤْمِنِينَ وَالرَّجِسُونَ وَالْقَاتِلُونَ وَالزُّنَاةُ وَالسَّحَرَةُ وَعَبَدَةُ الأَوْثَانِ وَجَمِيعُ الْكَذَبَةِ فَنَصِيبُهُمْ فِي الْبُحَيْرَةِ الْمُتَّقِدَةِ بِنَارٍ وَكِبْرِيتٍ، الَّذِي هُوَ الْمَوْتُ الثَّانِي».</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٩</a:t>
            </a:r>
            <a:r>
              <a:rPr lang="ar-SA" sz="3600" b="1" dirty="0"/>
              <a:t> ثُمَّ جَاءَ إِلَيَّ وَاحِدٌ مِنَ السَّبْعَةِ الْمَلاَئِكَةِ الَّذِينَ مَعَهُمُ السَّبْعَةُ الْجَامَاتُ </a:t>
            </a:r>
            <a:r>
              <a:rPr lang="ar-SA" sz="3600" b="1" dirty="0" err="1"/>
              <a:t>الْمَمْلُوَّةُ</a:t>
            </a:r>
            <a:r>
              <a:rPr lang="ar-SA" sz="3600" b="1" dirty="0"/>
              <a:t> مِنَ السَّبْعِ الضَّرَبَاتِ الأَخِيرَةِ، وَتَكَلَّمَ مَعِي قَائِلاً: «هَلُمَّ فَأُرِيَكَ الْعَرُوسَ امْرَأَةَ الْحَمَلِ». </a:t>
            </a:r>
            <a:endParaRPr lang="fr-FR" sz="3600" b="1" dirty="0"/>
          </a:p>
        </p:txBody>
      </p:sp>
    </p:spTree>
    <p:extLst>
      <p:ext uri="{BB962C8B-B14F-4D97-AF65-F5344CB8AC3E}">
        <p14:creationId xmlns:p14="http://schemas.microsoft.com/office/powerpoint/2010/main" val="1891365201"/>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10</a:t>
            </a:r>
            <a:r>
              <a:rPr lang="fr-FR" sz="2800" b="1" dirty="0"/>
              <a:t> Il m'entraîna par l'esprit sur une grande et haute montagne ; il me montra la cité sainte, Jérusalem, qui descendait du ciel, d'auprès de Dieu. </a:t>
            </a:r>
            <a:r>
              <a:rPr lang="fr-FR" sz="2800" b="1" baseline="30000" dirty="0"/>
              <a:t>11</a:t>
            </a:r>
            <a:r>
              <a:rPr lang="fr-FR" sz="2800" b="1" dirty="0"/>
              <a:t> Elle resplendissait de la gloire de Dieu, elle avait l'éclat d'une pierre très précieuse, comme le jaspe cristallin.</a:t>
            </a:r>
          </a:p>
          <a:p>
            <a:pPr marL="0" indent="0" algn="just">
              <a:buNone/>
            </a:pPr>
            <a:r>
              <a:rPr lang="fr-FR" sz="2800" b="1" baseline="30000" dirty="0"/>
              <a:t>12</a:t>
            </a:r>
            <a:r>
              <a:rPr lang="fr-FR" sz="2800" b="1" dirty="0"/>
              <a:t> Elle avait une grande et haute muraille, avec douze portes gardées par douze anges ; des noms y étaient inscrits : ceux des douze tribus des fils d'Israël.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dirty="0"/>
              <a:t>». </a:t>
            </a:r>
            <a:r>
              <a:rPr lang="ar-SA" sz="3600" b="1" baseline="30000" dirty="0"/>
              <a:t>١٠</a:t>
            </a:r>
            <a:r>
              <a:rPr lang="ar-SA" sz="3600" b="1" dirty="0"/>
              <a:t> وَذَهَبَ بِي بِالرُّوحِ إِلَى جَبَلٍ عَظِيمٍ عَالٍ، وَأَرَانِي الْمَدِينَةَ الْعَظِيمَةَ أُورُشَلِيمَ الْمُقَدَّسَةَ نَازِلَةً مِنَ السَّمَاءِ مِنْ عِنْدِ اللهِ، </a:t>
            </a:r>
            <a:r>
              <a:rPr lang="ar-SA" sz="3600" b="1" baseline="30000" dirty="0"/>
              <a:t>١١</a:t>
            </a:r>
            <a:r>
              <a:rPr lang="ar-SA" sz="3600" b="1" dirty="0"/>
              <a:t> لَهَا مَجْدُ اللهِ، وَلَمَعَانُهَا شِبْهُ أَكْرَمِ حَجَرٍ كَحَجَرِ يَشْبٍ بَلُّورِيٍّ.</a:t>
            </a:r>
            <a:endParaRPr lang="fr-FR" sz="3600" b="1" dirty="0"/>
          </a:p>
          <a:p>
            <a:pPr algn="just" rtl="1" fontAlgn="base">
              <a:spcBef>
                <a:spcPct val="20000"/>
              </a:spcBef>
              <a:spcAft>
                <a:spcPct val="0"/>
              </a:spcAft>
              <a:defRPr/>
            </a:pPr>
            <a:r>
              <a:rPr lang="ar-SA" sz="3600" b="1" dirty="0"/>
              <a:t> </a:t>
            </a:r>
            <a:r>
              <a:rPr lang="ar-SA" sz="3600" b="1" baseline="30000" dirty="0"/>
              <a:t>١٢</a:t>
            </a:r>
            <a:r>
              <a:rPr lang="ar-SA" sz="3600" b="1" dirty="0"/>
              <a:t> وَكَانَ لَهَا سُورٌ عَظِيمٌ وَعَالٍ، وَكَانَ لَهَا اثْنَا عَشَرَ بَاباً، وَعَلَى الأَبْوَابِ اثْنَا عَشَرَ مَلاَكاً، وَأَسْمَاءٌ مَكْتُوبَةٌ هِيَ أَسْمَاءُ أَسْبَاطِ بَنِي إِسْرَائِيلَ الاِثْنَيْ عَشَرَ. </a:t>
            </a:r>
            <a:endParaRPr lang="fr-FR" sz="3600" b="1" dirty="0"/>
          </a:p>
        </p:txBody>
      </p:sp>
    </p:spTree>
    <p:extLst>
      <p:ext uri="{BB962C8B-B14F-4D97-AF65-F5344CB8AC3E}">
        <p14:creationId xmlns:p14="http://schemas.microsoft.com/office/powerpoint/2010/main" val="3618010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624556"/>
            <a:ext cx="5164616" cy="1446550"/>
          </a:xfrm>
          <a:prstGeom prst="rect">
            <a:avLst/>
          </a:prstGeom>
        </p:spPr>
        <p:txBody>
          <a:bodyPr wrap="square">
            <a:spAutoFit/>
          </a:bodyPr>
          <a:lstStyle/>
          <a:p>
            <a:pPr algn="just" rtl="1"/>
            <a:r>
              <a:rPr lang="ar-EG" sz="4400" b="1" dirty="0"/>
              <a:t>فلنشكر المسيح إلهنا مع المرتل داود النبي.</a:t>
            </a:r>
            <a:endParaRPr lang="fr-FR" sz="4400" b="1" dirty="0"/>
          </a:p>
        </p:txBody>
      </p:sp>
      <p:sp>
        <p:nvSpPr>
          <p:cNvPr id="6" name="Rectangle 5"/>
          <p:cNvSpPr/>
          <p:nvPr/>
        </p:nvSpPr>
        <p:spPr>
          <a:xfrm>
            <a:off x="431372" y="616620"/>
            <a:ext cx="6240693" cy="2308324"/>
          </a:xfrm>
          <a:prstGeom prst="rect">
            <a:avLst/>
          </a:prstGeom>
        </p:spPr>
        <p:txBody>
          <a:bodyPr wrap="square">
            <a:spAutoFit/>
          </a:bodyPr>
          <a:lstStyle/>
          <a:p>
            <a:pPr algn="just"/>
            <a:r>
              <a:rPr lang="fr-FR" sz="3600" b="1" dirty="0">
                <a:latin typeface="CS Avva Shenouda" pitchFamily="34" charset="0"/>
              </a:rPr>
              <a:t>¿ </a:t>
            </a:r>
            <a:r>
              <a:rPr lang="fr-FR" sz="3600" b="1" err="1">
                <a:latin typeface="CS Avva Shenouda" pitchFamily="34" charset="0"/>
              </a:rPr>
              <a:t>Marenouwnh</a:t>
            </a:r>
            <a:r>
              <a:rPr lang="fr-FR" sz="3600" b="1">
                <a:latin typeface="CS Avva Shenouda" pitchFamily="34" charset="0"/>
              </a:rPr>
              <a:t> `ebol @ `mPi`,</a:t>
            </a:r>
            <a:r>
              <a:rPr lang="fr-FR" sz="3600" b="1" dirty="0" err="1">
                <a:latin typeface="CS Avva Shenouda" pitchFamily="34" charset="0"/>
              </a:rPr>
              <a:t>ryctoc</a:t>
            </a:r>
            <a:r>
              <a:rPr lang="fr-FR" sz="3600" b="1" dirty="0">
                <a:latin typeface="CS Avva Shenouda" pitchFamily="34" charset="0"/>
              </a:rPr>
              <a:t> </a:t>
            </a:r>
            <a:r>
              <a:rPr lang="fr-FR" sz="3600" b="1" dirty="0" err="1">
                <a:latin typeface="CS Avva Shenouda" pitchFamily="34" charset="0"/>
              </a:rPr>
              <a:t>Pennou</a:t>
            </a:r>
            <a:r>
              <a:rPr lang="fr-FR" sz="3600" b="1" dirty="0">
                <a:latin typeface="CS Avva Shenouda" pitchFamily="34" charset="0"/>
              </a:rPr>
              <a:t>] @ nem </a:t>
            </a:r>
            <a:r>
              <a:rPr lang="fr-FR" sz="3600" b="1" dirty="0" err="1">
                <a:latin typeface="CS Avva Shenouda" pitchFamily="34" charset="0"/>
              </a:rPr>
              <a:t>piiero'altyc</a:t>
            </a:r>
            <a:r>
              <a:rPr lang="fr-FR" sz="3600" b="1" dirty="0">
                <a:latin typeface="CS Avva Shenouda" pitchFamily="34" charset="0"/>
              </a:rPr>
              <a:t> @ </a:t>
            </a:r>
            <a:r>
              <a:rPr lang="fr-FR" sz="3600" b="1" err="1">
                <a:latin typeface="CS Avva Shenouda" pitchFamily="34" charset="0"/>
              </a:rPr>
              <a:t>Dauid</a:t>
            </a:r>
            <a:r>
              <a:rPr lang="fr-FR" sz="3600" b="1">
                <a:latin typeface="CS Avva Shenouda" pitchFamily="34" charset="0"/>
              </a:rPr>
              <a:t> pi`provytyc</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Rendons actions de grâce</a:t>
            </a:r>
          </a:p>
          <a:p>
            <a:pPr algn="ctr"/>
            <a:r>
              <a:rPr lang="fr-FR" sz="3200" b="1" dirty="0">
                <a:latin typeface="Book Antiqua" pitchFamily="18" charset="0"/>
              </a:rPr>
              <a:t>A notre Dieu le Christ</a:t>
            </a:r>
          </a:p>
          <a:p>
            <a:pPr algn="ctr"/>
            <a:r>
              <a:rPr lang="fr-FR" sz="3200" b="1" dirty="0">
                <a:latin typeface="Book Antiqua" pitchFamily="18" charset="0"/>
              </a:rPr>
              <a:t>Et avec le prophète</a:t>
            </a:r>
          </a:p>
          <a:p>
            <a:pPr algn="ctr"/>
            <a:r>
              <a:rPr lang="fr-FR" sz="3200" b="1" dirty="0">
                <a:latin typeface="Book Antiqua" pitchFamily="18" charset="0"/>
              </a:rPr>
              <a:t>Le psalmiste David</a:t>
            </a:r>
          </a:p>
        </p:txBody>
      </p:sp>
    </p:spTree>
    <p:extLst>
      <p:ext uri="{BB962C8B-B14F-4D97-AF65-F5344CB8AC3E}">
        <p14:creationId xmlns:p14="http://schemas.microsoft.com/office/powerpoint/2010/main" val="6270963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Cantique d'Ézéchias, roi de Judas, sur sa maladie et son rétablissement </a:t>
            </a:r>
          </a:p>
          <a:p>
            <a:pPr marL="0" indent="0" algn="ctr">
              <a:buNone/>
            </a:pPr>
            <a:r>
              <a:rPr lang="fr-FR" sz="2800" b="1" i="1" dirty="0">
                <a:solidFill>
                  <a:srgbClr val="C00000"/>
                </a:solidFill>
              </a:rPr>
              <a:t>Isaïe 38 : 10 - 20</a:t>
            </a:r>
          </a:p>
          <a:p>
            <a:pPr marL="0" indent="0" algn="ctr">
              <a:buNone/>
            </a:pPr>
            <a:endParaRPr lang="fr-FR" sz="2800" b="1" i="1" dirty="0">
              <a:solidFill>
                <a:srgbClr val="C00000"/>
              </a:solidFill>
            </a:endParaRPr>
          </a:p>
          <a:p>
            <a:pPr marL="0" indent="0" algn="just">
              <a:buNone/>
            </a:pPr>
            <a:r>
              <a:rPr lang="fr-FR" sz="2800" b="1" dirty="0"/>
              <a:t>Je disais : je vais donc m'en aller en plein midi de mes jours, consigné aux portes des enfers pour le reste de mes ans. Je disais : ne plus voir le Seigneur sur la terre des vivants, jamais plus n'apercevoir un humain chez les habitants du monde ! Mon foyer m'est arraché, éventré comme une tente de berger.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EG" altLang="fr-FR" sz="3600" b="1" i="1" dirty="0">
                <a:solidFill>
                  <a:srgbClr val="C00000"/>
                </a:solidFill>
                <a:latin typeface="Times New Roman" panose="02020603050405020304" pitchFamily="18" charset="0"/>
                <a:cs typeface="Times New Roman" panose="02020603050405020304" pitchFamily="18" charset="0"/>
              </a:rPr>
              <a:t>صلاة حزقيا ملك يهوذا حين مرض وقام من مرضه</a:t>
            </a:r>
          </a:p>
          <a:p>
            <a:pPr lvl="0" algn="ctr" rtl="1" fontAlgn="base">
              <a:spcBef>
                <a:spcPct val="20000"/>
              </a:spcBef>
              <a:spcAft>
                <a:spcPct val="0"/>
              </a:spcAft>
              <a:defRPr/>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٣٨: ١٠ – ٢٠</a:t>
            </a: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dirty="0"/>
              <a:t>أَ</a:t>
            </a:r>
            <a:r>
              <a:rPr lang="ar-SA" sz="3600" b="1" dirty="0"/>
              <a:t>نَا قُلْتُ: «فِي عِزِّ أَيَّامِي أَذْهَبُ إِلَى أَبْوَابِ </a:t>
            </a:r>
            <a:r>
              <a:rPr lang="ar-SA" sz="3600" b="1" dirty="0" err="1"/>
              <a:t>ٱلْهَاوِيَةِ</a:t>
            </a:r>
            <a:r>
              <a:rPr lang="ar-SA" sz="3600" b="1" dirty="0"/>
              <a:t>. قَدْ أُعْدِمْتُ بَقِيَّةَ سِنِيَّ. قُلْتُ: لَا أَرَى </a:t>
            </a:r>
            <a:r>
              <a:rPr lang="ar-SA" sz="3600" b="1" dirty="0" err="1"/>
              <a:t>ٱلرَّبَّ</a:t>
            </a:r>
            <a:r>
              <a:rPr lang="ar-SA" sz="3600" b="1" dirty="0"/>
              <a:t>. </a:t>
            </a:r>
            <a:r>
              <a:rPr lang="ar-SA" sz="3600" b="1" dirty="0" err="1"/>
              <a:t>ٱلرَّبَّ</a:t>
            </a:r>
            <a:r>
              <a:rPr lang="ar-SA" sz="3600" b="1" dirty="0"/>
              <a:t> فِي أَرْضِ </a:t>
            </a:r>
            <a:r>
              <a:rPr lang="ar-SA" sz="3600" b="1" dirty="0" err="1"/>
              <a:t>ٱلْأَحْيَاءِ</a:t>
            </a:r>
            <a:r>
              <a:rPr lang="ar-SA" sz="3600" b="1" dirty="0"/>
              <a:t>. لَا أَنْظُرُ إِنْسَانًا بَعْدُ مَعَ سُكَّانِ </a:t>
            </a:r>
            <a:r>
              <a:rPr lang="ar-SA" sz="3600" b="1" dirty="0" err="1"/>
              <a:t>ٱلْفَانِيَةِ</a:t>
            </a:r>
            <a:r>
              <a:rPr lang="ar-SA" sz="3600" b="1" dirty="0"/>
              <a:t>. مَسْكِنِي قَدِ </a:t>
            </a:r>
            <a:r>
              <a:rPr lang="ar-SA" sz="3600" b="1" dirty="0" err="1"/>
              <a:t>ٱنْقَلَعَ</a:t>
            </a:r>
            <a:r>
              <a:rPr lang="ar-SA" sz="3600" b="1" dirty="0"/>
              <a:t> </a:t>
            </a:r>
            <a:r>
              <a:rPr lang="ar-SA" sz="3600" b="1" dirty="0" err="1"/>
              <a:t>وَٱنْتَقَلَ</a:t>
            </a:r>
            <a:r>
              <a:rPr lang="ar-SA" sz="3600" b="1" dirty="0"/>
              <a:t> عَنِّي كَخَيْمَةِ </a:t>
            </a:r>
            <a:r>
              <a:rPr lang="ar-SA" sz="3600" b="1" dirty="0" err="1"/>
              <a:t>ٱلرَّاعِي</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30099737"/>
      </p:ext>
    </p:extLst>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13</a:t>
            </a:r>
            <a:r>
              <a:rPr lang="fr-FR" sz="2800" b="1" dirty="0"/>
              <a:t> Il y avait trois portes à l'orient, trois au nord, trois au midi, et trois à l'occident. </a:t>
            </a:r>
            <a:r>
              <a:rPr lang="fr-FR" sz="2800" b="1" baseline="30000" dirty="0"/>
              <a:t>14</a:t>
            </a:r>
            <a:r>
              <a:rPr lang="fr-FR" sz="2800" b="1" dirty="0"/>
              <a:t> La muraille de la cité reposait sur douze fondations portant les noms des douze Apôtres de l'Agneau. </a:t>
            </a:r>
            <a:r>
              <a:rPr lang="fr-FR" sz="2800" b="1" baseline="30000" dirty="0"/>
              <a:t>15</a:t>
            </a:r>
            <a:r>
              <a:rPr lang="fr-FR" sz="2800" b="1" dirty="0"/>
              <a:t> Celui qui parlait avec moi avait un roseau d'or pour mesurer la cité, ses portes, et sa muraille. </a:t>
            </a:r>
            <a:r>
              <a:rPr lang="fr-FR" sz="2800" b="1" baseline="30000" dirty="0"/>
              <a:t>16 </a:t>
            </a:r>
            <a:r>
              <a:rPr lang="fr-FR" sz="2800" b="1" dirty="0"/>
              <a:t>La cité est disposée en carré : sa longueur est égale à sa largeur. Il mesura la cité avec le roseau : douze mille stades ; sa longueur, sa largeur et sa hauteur sont égales.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fontScale="92500" lnSpcReduction="10000"/>
          </a:bodyPr>
          <a:lstStyle/>
          <a:p>
            <a:pPr algn="just" rtl="1" fontAlgn="base">
              <a:spcBef>
                <a:spcPct val="20000"/>
              </a:spcBef>
              <a:spcAft>
                <a:spcPct val="0"/>
              </a:spcAft>
              <a:defRPr/>
            </a:pPr>
            <a:r>
              <a:rPr lang="ar-SA" sz="3600" b="1" baseline="30000" dirty="0"/>
              <a:t>١٣</a:t>
            </a:r>
            <a:r>
              <a:rPr lang="ar-SA" sz="3600" b="1" dirty="0"/>
              <a:t> مِنَ الشَّرْقِ ثَلاَثَةُ أَبْوَابٍ، وَمِنَ الشِّمَالِ ثَلاَثَةُ أَبْوَابٍ، وَمِنَ الْجَنُوبِ ثَلاَثَةُ أَبْوَابٍ وَمِنَ الْغَرْبِ ثَلاَثَةُ أَبْوَابٍ. </a:t>
            </a:r>
            <a:r>
              <a:rPr lang="ar-SA" sz="3600" b="1" baseline="30000" dirty="0"/>
              <a:t>١٤</a:t>
            </a:r>
            <a:r>
              <a:rPr lang="ar-SA" sz="3600" b="1" dirty="0"/>
              <a:t> وَسُورُ الْمَدِينَةِ كَانَ لَهُ اثْنَا عَشَرَ أَسَاساً، وَعَلَيْهَا أَسْمَاءُ رُسُلِ الْحَمَلِ الاِثْنَيْ عَشَرَ. </a:t>
            </a:r>
            <a:r>
              <a:rPr lang="ar-SA" sz="3600" b="1" baseline="30000" dirty="0"/>
              <a:t>١٥</a:t>
            </a:r>
            <a:r>
              <a:rPr lang="ar-SA" sz="3600" b="1" dirty="0"/>
              <a:t> وَالَّذِي كَانَ يَتَكَلَّمُ مَعِي كَانَ مَعَهُ قَصَبَةٌ مِنْ ذَهَبٍ لِكَيْ يَقِيسَ الْمَدِينَةَ وَأَبْوَابَهَا وَسُورَهَا. </a:t>
            </a:r>
            <a:r>
              <a:rPr lang="ar-SA" sz="3600" b="1" baseline="30000" dirty="0"/>
              <a:t>١٦</a:t>
            </a:r>
            <a:r>
              <a:rPr lang="ar-SA" sz="3600" b="1" dirty="0"/>
              <a:t> وَالْمَدِينَةُ كَانَتْ مَوْضُوعَةً مُرَبَّعَةً، طُولُهَا بِقَدْرِ الْعَرْضِ. فَقَاسَ الْمَدِينَةَ بِالْقَصَبَةِ مَسَافَةَ اثْنَيْ عَشَرَ أَلْفَ غَلْوَةٍ. الطُّولُ وَالْعَرْضُ وَالاِرْتِفَاعُ مُتَسَاوِيَةٌ.</a:t>
            </a:r>
            <a:endParaRPr lang="fr-FR" sz="3600" b="1" dirty="0"/>
          </a:p>
        </p:txBody>
      </p:sp>
    </p:spTree>
    <p:extLst>
      <p:ext uri="{BB962C8B-B14F-4D97-AF65-F5344CB8AC3E}">
        <p14:creationId xmlns:p14="http://schemas.microsoft.com/office/powerpoint/2010/main" val="272146826"/>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17</a:t>
            </a:r>
            <a:r>
              <a:rPr lang="fr-FR" sz="2800" b="1" dirty="0"/>
              <a:t> Puis il mesura sa muraille : cent quarante-quatre coudées, suivant les mesures communes des hommes qu'employait l'ange. </a:t>
            </a:r>
            <a:r>
              <a:rPr lang="fr-FR" sz="2800" b="1" baseline="30000" dirty="0"/>
              <a:t>18</a:t>
            </a:r>
            <a:r>
              <a:rPr lang="fr-FR" sz="2800" b="1" dirty="0"/>
              <a:t> Le matériau de la muraille était du jaspe, et la cité était en or pur semblable à du cristal pur. </a:t>
            </a:r>
            <a:r>
              <a:rPr lang="fr-FR" sz="2800" b="1" baseline="30000" dirty="0"/>
              <a:t>19</a:t>
            </a:r>
            <a:r>
              <a:rPr lang="fr-FR" sz="2800" b="1" dirty="0"/>
              <a:t> Les assises de la muraille de la cité étaient ornées de toutes sortes de pierres précieuses.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١٧</a:t>
            </a:r>
            <a:r>
              <a:rPr lang="ar-SA" sz="3600" b="1" dirty="0"/>
              <a:t> وَقَاسَ سُورَهَا: مِئَةً وَأَرْبَعاً وَأَرْبَعِينَ ذِرَاعاً، ذِرَاعَ إِنْسَانٍ (أَيِ الْمَلاَكُ). </a:t>
            </a:r>
            <a:r>
              <a:rPr lang="ar-SA" sz="3600" b="1" baseline="30000" dirty="0"/>
              <a:t>١٨</a:t>
            </a:r>
            <a:r>
              <a:rPr lang="ar-SA" sz="3600" b="1" dirty="0"/>
              <a:t> وَكَانَ بِنَاءُ سُورِهَا مِنْ يَشْبٍ، وَالْمَدِينَةُ ذَهَبٌ نَقِيٌّ شِبْهُ زُجَاجٍ نَقِيٍّ. </a:t>
            </a:r>
            <a:r>
              <a:rPr lang="ar-SA" sz="3600" b="1" baseline="30000" dirty="0"/>
              <a:t>١٩</a:t>
            </a:r>
            <a:r>
              <a:rPr lang="ar-SA" sz="3600" b="1" dirty="0"/>
              <a:t> وَأَسَاسَاتُ سُورِ الْمَدِينَةِ مُزَيَّنَةٌ بِكُلِّ حَجَرٍ كَرِيمٍ. </a:t>
            </a:r>
            <a:endParaRPr lang="fr-FR" sz="3600" b="1" dirty="0"/>
          </a:p>
        </p:txBody>
      </p:sp>
    </p:spTree>
    <p:extLst>
      <p:ext uri="{BB962C8B-B14F-4D97-AF65-F5344CB8AC3E}">
        <p14:creationId xmlns:p14="http://schemas.microsoft.com/office/powerpoint/2010/main" val="1539658119"/>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403;p212"/>
          <p:cNvSpPr txBox="1"/>
          <p:nvPr/>
        </p:nvSpPr>
        <p:spPr>
          <a:xfrm>
            <a:off x="623392" y="764704"/>
            <a:ext cx="1051316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3600" b="1" dirty="0" err="1">
                <a:latin typeface="Athanasius" pitchFamily="2" charset="0"/>
                <a:ea typeface="Arial"/>
                <a:cs typeface="Arial"/>
                <a:sym typeface="Arial"/>
              </a:rPr>
              <a:t>Anok</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ainau</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e`pkwt</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noupolic</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ecw</a:t>
            </a:r>
            <a:r>
              <a:rPr lang="en-US" sz="3600" b="1" dirty="0">
                <a:latin typeface="Athanasius" pitchFamily="2" charset="0"/>
                <a:ea typeface="Arial"/>
                <a:cs typeface="Arial"/>
                <a:sym typeface="Arial"/>
              </a:rPr>
              <a:t>]j   `</a:t>
            </a:r>
            <a:r>
              <a:rPr lang="en-US" sz="3600" b="1" dirty="0" err="1">
                <a:latin typeface="Athanasius" pitchFamily="2" charset="0"/>
                <a:ea typeface="Arial"/>
                <a:cs typeface="Arial"/>
                <a:sym typeface="Arial"/>
              </a:rPr>
              <a:t>nnoub</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wni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mmhi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pimargarithc</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eqnecwc</a:t>
            </a:r>
            <a:r>
              <a:rPr lang="en-US" sz="3600" b="1" dirty="0">
                <a:latin typeface="Athanasius" pitchFamily="2" charset="0"/>
                <a:ea typeface="Arial"/>
                <a:cs typeface="Arial"/>
                <a:sym typeface="Arial"/>
              </a:rPr>
              <a:t>.</a:t>
            </a:r>
            <a:endParaRPr sz="1600" b="1" dirty="0">
              <a:latin typeface="Athanasius" pitchFamily="2" charset="0"/>
            </a:endParaRPr>
          </a:p>
        </p:txBody>
      </p:sp>
      <p:sp>
        <p:nvSpPr>
          <p:cNvPr id="12" name="Google Shape;1404;p212"/>
          <p:cNvSpPr txBox="1"/>
          <p:nvPr/>
        </p:nvSpPr>
        <p:spPr>
          <a:xfrm>
            <a:off x="6007188" y="1868672"/>
            <a:ext cx="5921460" cy="107717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3200" b="1" i="1" dirty="0">
                <a:latin typeface="Book Antiqua"/>
                <a:ea typeface="Book Antiqua"/>
                <a:cs typeface="Book Antiqua"/>
                <a:sym typeface="Book Antiqua"/>
              </a:rPr>
              <a:t>أنا نظرت إلى بناء المدينة مصفحة بذهب وحجارة كريمة وجواهر حسنة.</a:t>
            </a:r>
            <a:endParaRPr sz="3200" i="1" dirty="0"/>
          </a:p>
        </p:txBody>
      </p:sp>
      <p:sp>
        <p:nvSpPr>
          <p:cNvPr id="16" name="Google Shape;1404;p212"/>
          <p:cNvSpPr txBox="1"/>
          <p:nvPr/>
        </p:nvSpPr>
        <p:spPr>
          <a:xfrm>
            <a:off x="191344" y="1868672"/>
            <a:ext cx="583264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400" b="1" i="1" dirty="0">
                <a:latin typeface="Book Antiqua"/>
                <a:ea typeface="Book Antiqua"/>
                <a:cs typeface="Book Antiqua"/>
                <a:sym typeface="Book Antiqua"/>
              </a:rPr>
              <a:t>Moi, j'ai vu la construction de la citée ornée d'or, de pierres précieuses et de joyaux</a:t>
            </a:r>
            <a:endParaRPr sz="2400" i="1" dirty="0"/>
          </a:p>
        </p:txBody>
      </p:sp>
      <p:sp>
        <p:nvSpPr>
          <p:cNvPr id="5" name="Google Shape;1403;p212"/>
          <p:cNvSpPr txBox="1"/>
          <p:nvPr/>
        </p:nvSpPr>
        <p:spPr>
          <a:xfrm>
            <a:off x="623392" y="4187484"/>
            <a:ext cx="1051316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en-US" sz="3600" b="1" dirty="0">
                <a:latin typeface="Athanasius" pitchFamily="2" charset="0"/>
                <a:ea typeface="Arial"/>
                <a:cs typeface="Arial"/>
                <a:sym typeface="Arial"/>
              </a:rPr>
              <a:t>Ere    </a:t>
            </a:r>
            <a:r>
              <a:rPr lang="en-US" sz="3600" b="1" dirty="0" err="1">
                <a:latin typeface="Athanasius" pitchFamily="2" charset="0"/>
                <a:ea typeface="Arial"/>
                <a:cs typeface="Arial"/>
                <a:sym typeface="Arial"/>
              </a:rPr>
              <a:t>Pencwthr</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en</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tecmh</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ef</a:t>
            </a:r>
            <a:r>
              <a:rPr lang="en-US" sz="3600" b="1" dirty="0">
                <a:latin typeface="Athanasius" pitchFamily="2" charset="0"/>
                <a:ea typeface="Arial"/>
                <a:cs typeface="Arial"/>
                <a:sym typeface="Arial"/>
              </a:rPr>
              <a:t>;`</a:t>
            </a:r>
            <a:r>
              <a:rPr lang="en-US" sz="3600" b="1" dirty="0" err="1">
                <a:latin typeface="Athanasius" pitchFamily="2" charset="0"/>
                <a:ea typeface="Arial"/>
                <a:cs typeface="Arial"/>
                <a:sym typeface="Arial"/>
              </a:rPr>
              <a:t>xlom</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tai`o</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nnheqmei</a:t>
            </a:r>
            <a:r>
              <a:rPr lang="en-US" sz="3600" b="1" dirty="0">
                <a:latin typeface="Athanasius" pitchFamily="2" charset="0"/>
                <a:ea typeface="Arial"/>
                <a:cs typeface="Arial"/>
                <a:sym typeface="Arial"/>
              </a:rPr>
              <a:t>    `</a:t>
            </a:r>
            <a:r>
              <a:rPr lang="en-US" sz="3600" b="1" dirty="0" err="1">
                <a:latin typeface="Athanasius" pitchFamily="2" charset="0"/>
                <a:ea typeface="Arial"/>
                <a:cs typeface="Arial"/>
                <a:sym typeface="Arial"/>
              </a:rPr>
              <a:t>mmof</a:t>
            </a:r>
            <a:endParaRPr sz="1600" b="1" dirty="0">
              <a:latin typeface="Athanasius" pitchFamily="2" charset="0"/>
            </a:endParaRPr>
          </a:p>
        </p:txBody>
      </p:sp>
      <p:sp>
        <p:nvSpPr>
          <p:cNvPr id="6" name="Google Shape;1404;p212"/>
          <p:cNvSpPr txBox="1"/>
          <p:nvPr/>
        </p:nvSpPr>
        <p:spPr>
          <a:xfrm>
            <a:off x="6007188" y="5359356"/>
            <a:ext cx="5921460" cy="107717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3200" b="1" i="1" dirty="0">
                <a:latin typeface="Book Antiqua"/>
                <a:ea typeface="Book Antiqua"/>
                <a:cs typeface="Book Antiqua"/>
                <a:sym typeface="Book Antiqua"/>
              </a:rPr>
              <a:t>ومخلصنا في وسطها يعطي إكليلاً وكرامة للذين يحبونه.</a:t>
            </a:r>
            <a:endParaRPr sz="3200" i="1" dirty="0"/>
          </a:p>
        </p:txBody>
      </p:sp>
      <p:sp>
        <p:nvSpPr>
          <p:cNvPr id="7" name="Google Shape;1404;p212"/>
          <p:cNvSpPr txBox="1"/>
          <p:nvPr/>
        </p:nvSpPr>
        <p:spPr>
          <a:xfrm>
            <a:off x="191344" y="5253048"/>
            <a:ext cx="5832648" cy="1200288"/>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400" b="1" i="1" dirty="0">
                <a:latin typeface="Book Antiqua"/>
                <a:ea typeface="Book Antiqua"/>
                <a:cs typeface="Book Antiqua"/>
                <a:sym typeface="Book Antiqua"/>
              </a:rPr>
              <a:t>Notre Sauveur est au milieu d'elle, Il offre des couronnes et des honneurs à ceux qui l'aiment.</a:t>
            </a:r>
            <a:endParaRPr sz="2400" i="1" dirty="0"/>
          </a:p>
        </p:txBody>
      </p:sp>
      <p:sp>
        <p:nvSpPr>
          <p:cNvPr id="2" name="Rectangle 1"/>
          <p:cNvSpPr/>
          <p:nvPr/>
        </p:nvSpPr>
        <p:spPr>
          <a:xfrm>
            <a:off x="4258971" y="332656"/>
            <a:ext cx="2533066" cy="523220"/>
          </a:xfrm>
          <a:prstGeom prst="rect">
            <a:avLst/>
          </a:prstGeom>
        </p:spPr>
        <p:txBody>
          <a:bodyPr wrap="none">
            <a:spAutoFit/>
          </a:bodyPr>
          <a:lstStyle/>
          <a:p>
            <a:pPr lvl="0" algn="just" fontAlgn="base">
              <a:spcBef>
                <a:spcPct val="20000"/>
              </a:spcBef>
              <a:spcAft>
                <a:spcPct val="0"/>
              </a:spcAft>
            </a:pPr>
            <a:r>
              <a:rPr lang="fr-CA" sz="2400" b="1" i="1" dirty="0">
                <a:solidFill>
                  <a:srgbClr val="C00000"/>
                </a:solidFill>
                <a:latin typeface="Arial" charset="0"/>
                <a:cs typeface="Arial" charset="0"/>
              </a:rPr>
              <a:t>Le Prêtre - </a:t>
            </a:r>
            <a:r>
              <a:rPr lang="ar-AE" sz="2800" b="1" i="1" dirty="0">
                <a:solidFill>
                  <a:srgbClr val="C00000"/>
                </a:solidFill>
                <a:latin typeface="Arial" charset="0"/>
                <a:cs typeface="Arial" charset="0"/>
              </a:rPr>
              <a:t>الكاهن</a:t>
            </a:r>
            <a:endParaRPr lang="en-CA" sz="1600" b="1" i="1" dirty="0">
              <a:solidFill>
                <a:srgbClr val="C00000"/>
              </a:solidFill>
              <a:latin typeface="Arial" charset="0"/>
              <a:cs typeface="Arial" charset="0"/>
            </a:endParaRPr>
          </a:p>
        </p:txBody>
      </p:sp>
      <p:sp>
        <p:nvSpPr>
          <p:cNvPr id="9" name="Rectangle 8"/>
          <p:cNvSpPr/>
          <p:nvPr/>
        </p:nvSpPr>
        <p:spPr>
          <a:xfrm>
            <a:off x="4046827" y="3789040"/>
            <a:ext cx="2994731" cy="523220"/>
          </a:xfrm>
          <a:prstGeom prst="rect">
            <a:avLst/>
          </a:prstGeom>
        </p:spPr>
        <p:txBody>
          <a:bodyPr wrap="none">
            <a:spAutoFit/>
          </a:bodyPr>
          <a:lstStyle/>
          <a:p>
            <a:pPr lvl="0" algn="just" fontAlgn="base">
              <a:spcBef>
                <a:spcPct val="20000"/>
              </a:spcBef>
              <a:spcAft>
                <a:spcPct val="0"/>
              </a:spcAft>
            </a:pPr>
            <a:r>
              <a:rPr lang="fr-CA" sz="2400" b="1" i="1" dirty="0">
                <a:solidFill>
                  <a:srgbClr val="C00000"/>
                </a:solidFill>
                <a:latin typeface="Arial" charset="0"/>
                <a:cs typeface="Arial" charset="0"/>
              </a:rPr>
              <a:t>l’Assemblée - </a:t>
            </a:r>
            <a:r>
              <a:rPr lang="ar-AE" sz="2800" b="1" i="1" dirty="0">
                <a:solidFill>
                  <a:srgbClr val="C00000"/>
                </a:solidFill>
                <a:latin typeface="Arial" charset="0"/>
                <a:cs typeface="Arial" charset="0"/>
              </a:rPr>
              <a:t>الشعب</a:t>
            </a:r>
            <a:endParaRPr lang="en-CA" sz="1600" b="1" i="1" dirty="0">
              <a:solidFill>
                <a:srgbClr val="C00000"/>
              </a:solidFill>
              <a:latin typeface="Arial" charset="0"/>
              <a:cs typeface="Arial" charset="0"/>
            </a:endParaRPr>
          </a:p>
        </p:txBody>
      </p:sp>
    </p:spTree>
    <p:extLst>
      <p:ext uri="{BB962C8B-B14F-4D97-AF65-F5344CB8AC3E}">
        <p14:creationId xmlns:p14="http://schemas.microsoft.com/office/powerpoint/2010/main" val="3907539460"/>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première assise était de </a:t>
            </a:r>
            <a:r>
              <a:rPr lang="fr-FR" sz="2800" b="1" dirty="0">
                <a:solidFill>
                  <a:srgbClr val="C00000"/>
                </a:solidFill>
              </a:rPr>
              <a:t>jaspe</a:t>
            </a:r>
            <a:r>
              <a:rPr lang="fr-FR" sz="2800" b="1" dirty="0"/>
              <a:t>, la deuxième de </a:t>
            </a:r>
            <a:r>
              <a:rPr lang="fr-FR" sz="2800" b="1" dirty="0">
                <a:solidFill>
                  <a:srgbClr val="C00000"/>
                </a:solidFill>
              </a:rPr>
              <a:t>saphir</a:t>
            </a:r>
            <a:r>
              <a:rPr lang="fr-FR" sz="2800" b="1" dirty="0"/>
              <a:t>, la troisième de </a:t>
            </a:r>
            <a:r>
              <a:rPr lang="fr-FR" sz="2800" b="1" dirty="0">
                <a:solidFill>
                  <a:srgbClr val="C00000"/>
                </a:solidFill>
              </a:rPr>
              <a:t>calcédoine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الأَسَاسُ الأَوَّلُ </a:t>
            </a:r>
            <a:r>
              <a:rPr lang="ar-SA" sz="3600" b="1" dirty="0">
                <a:solidFill>
                  <a:srgbClr val="C00000"/>
                </a:solidFill>
              </a:rPr>
              <a:t>يَشْبٌ</a:t>
            </a:r>
            <a:r>
              <a:rPr lang="ar-SA" sz="3600" b="1" dirty="0"/>
              <a:t>. الثَّانِي </a:t>
            </a:r>
            <a:r>
              <a:rPr lang="ar-SA" sz="3600" b="1" dirty="0">
                <a:solidFill>
                  <a:srgbClr val="C00000"/>
                </a:solidFill>
              </a:rPr>
              <a:t>يَاقُوتٌ</a:t>
            </a:r>
            <a:r>
              <a:rPr lang="ar-SA" sz="3600" b="1" dirty="0"/>
              <a:t> </a:t>
            </a:r>
            <a:r>
              <a:rPr lang="ar-SA" sz="3600" b="1" dirty="0">
                <a:solidFill>
                  <a:srgbClr val="C00000"/>
                </a:solidFill>
              </a:rPr>
              <a:t>أَزْرَقُ</a:t>
            </a:r>
            <a:r>
              <a:rPr lang="ar-SA" sz="3600" b="1" dirty="0"/>
              <a:t>. الثَّالِثُ </a:t>
            </a:r>
            <a:r>
              <a:rPr lang="ar-SA" sz="3600" b="1" dirty="0">
                <a:solidFill>
                  <a:srgbClr val="C00000"/>
                </a:solidFill>
              </a:rPr>
              <a:t>عَقِيقٌ أَبْيَضُ</a:t>
            </a:r>
            <a:r>
              <a:rPr lang="ar-SA" sz="3600" dirty="0"/>
              <a:t>.</a:t>
            </a:r>
            <a:endParaRPr lang="fr-FR" sz="3600" b="1" dirty="0"/>
          </a:p>
        </p:txBody>
      </p:sp>
      <p:sp>
        <p:nvSpPr>
          <p:cNvPr id="5" name="Google Shape;1403;p212"/>
          <p:cNvSpPr txBox="1"/>
          <p:nvPr/>
        </p:nvSpPr>
        <p:spPr>
          <a:xfrm>
            <a:off x="407367" y="2427893"/>
            <a:ext cx="11362475" cy="2585283"/>
          </a:xfrm>
          <a:prstGeom prst="rect">
            <a:avLst/>
          </a:prstGeom>
          <a:noFill/>
          <a:ln>
            <a:noFill/>
          </a:ln>
        </p:spPr>
        <p:txBody>
          <a:bodyPr spcFirstLastPara="1" wrap="square" lIns="91425" tIns="45700" rIns="91425" bIns="45700" anchor="t" anchorCtr="0">
            <a:spAutoFit/>
          </a:bodyPr>
          <a:lstStyle/>
          <a:p>
            <a:pPr algn="ctr"/>
            <a:r>
              <a:rPr lang="fr-FR" sz="3600" b="1" dirty="0">
                <a:latin typeface="Athanasius" pitchFamily="2" charset="0"/>
              </a:rPr>
              <a:t>:</a:t>
            </a:r>
            <a:r>
              <a:rPr lang="fr-FR" sz="3600" b="1" dirty="0" err="1">
                <a:latin typeface="Athanasius" pitchFamily="2" charset="0"/>
              </a:rPr>
              <a:t>cen</a:t>
            </a:r>
            <a:r>
              <a:rPr lang="fr-FR" sz="3600" b="1" dirty="0">
                <a:latin typeface="Athanasius" pitchFamily="2" charset="0"/>
              </a:rPr>
              <a:t>;   `n\</a:t>
            </a:r>
            <a:r>
              <a:rPr lang="fr-FR" sz="3600" b="1" dirty="0" err="1">
                <a:latin typeface="Athanasius" pitchFamily="2" charset="0"/>
              </a:rPr>
              <a:t>ou`i</a:t>
            </a:r>
            <a:r>
              <a:rPr lang="fr-FR" sz="3600" b="1" dirty="0">
                <a:latin typeface="Athanasius" pitchFamily="2" charset="0"/>
              </a:rPr>
              <a:t>; </a:t>
            </a:r>
            <a:r>
              <a:rPr lang="fr-FR" sz="2800" b="1" dirty="0">
                <a:latin typeface="CS Avva Shenouda" pitchFamily="34" charset="0"/>
              </a:rPr>
              <a:t>(=a</a:t>
            </a:r>
            <a:r>
              <a:rPr lang="pt-BR" sz="2800" b="1" dirty="0">
                <a:latin typeface="CS Avva Shenouda" pitchFamily="34" charset="0"/>
              </a:rPr>
              <a:t>)</a:t>
            </a:r>
            <a:r>
              <a:rPr lang="fr-FR" sz="2800" b="1" dirty="0">
                <a:latin typeface="Athanasius" pitchFamily="2" charset="0"/>
              </a:rPr>
              <a:t>   </a:t>
            </a:r>
            <a:r>
              <a:rPr lang="fr-FR" sz="3600" b="1" dirty="0">
                <a:latin typeface="Athanasius" pitchFamily="2" charset="0"/>
              </a:rPr>
              <a:t>ne   </a:t>
            </a:r>
            <a:r>
              <a:rPr lang="fr-FR" sz="3600" b="1" dirty="0" err="1">
                <a:solidFill>
                  <a:srgbClr val="C00000"/>
                </a:solidFill>
                <a:latin typeface="Athanasius" pitchFamily="2" charset="0"/>
              </a:rPr>
              <a:t>ouiacpic</a:t>
            </a:r>
            <a:r>
              <a:rPr lang="fr-FR" sz="3600" b="1" dirty="0">
                <a:solidFill>
                  <a:srgbClr val="C00000"/>
                </a:solidFill>
                <a:latin typeface="Athanasius" pitchFamily="2" charset="0"/>
              </a:rPr>
              <a:t> </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cnou</a:t>
            </a:r>
            <a:r>
              <a:rPr lang="fr-FR" sz="3600" b="1" dirty="0">
                <a:latin typeface="Athanasius" pitchFamily="2" charset="0"/>
              </a:rPr>
              <a:t>; </a:t>
            </a:r>
            <a:r>
              <a:rPr lang="fr-FR" sz="2800" b="1" dirty="0">
                <a:latin typeface="CS Avva Shenouda" pitchFamily="34" charset="0"/>
              </a:rPr>
              <a:t>(=b</a:t>
            </a:r>
            <a:r>
              <a:rPr lang="pt-BR" sz="2800" b="1" dirty="0">
                <a:latin typeface="CS Avva Shenouda" pitchFamily="34" charset="0"/>
              </a:rPr>
              <a:t>)</a:t>
            </a:r>
            <a:r>
              <a:rPr lang="fr-FR" sz="2800" b="1" dirty="0">
                <a:latin typeface="CS Avva Shenouda" pitchFamily="34" charset="0"/>
              </a:rPr>
              <a:t> </a:t>
            </a:r>
            <a:r>
              <a:rPr lang="fr-FR" sz="3600" b="1" dirty="0">
                <a:latin typeface="Athanasius" pitchFamily="2" charset="0"/>
              </a:rPr>
              <a:t>ou   </a:t>
            </a:r>
            <a:r>
              <a:rPr lang="fr-FR" sz="3600" b="1" dirty="0" err="1">
                <a:solidFill>
                  <a:srgbClr val="C00000"/>
                </a:solidFill>
                <a:latin typeface="Athanasius" pitchFamily="2" charset="0"/>
              </a:rPr>
              <a:t>capviroc</a:t>
            </a:r>
            <a:r>
              <a:rPr lang="fr-FR" sz="3600" b="1" dirty="0">
                <a:solidFill>
                  <a:srgbClr val="C00000"/>
                </a:solidFill>
                <a:latin typeface="Athanasius" pitchFamily="2" charset="0"/>
              </a:rPr>
              <a:t> </a:t>
            </a:r>
            <a:r>
              <a:rPr lang="fr-FR" sz="3600" b="1" dirty="0">
                <a:latin typeface="Athanasius" pitchFamily="2" charset="0"/>
              </a:rPr>
              <a:t>  te &gt;</a:t>
            </a:r>
          </a:p>
          <a:p>
            <a:pPr algn="ctr"/>
            <a:r>
              <a:rPr lang="fr-FR" sz="3600" b="1" dirty="0">
                <a:latin typeface="Athanasius" pitchFamily="2" charset="0"/>
              </a:rPr>
              <a:t>:ma\]om; </a:t>
            </a:r>
            <a:r>
              <a:rPr lang="fr-FR" sz="2800" b="1" dirty="0">
                <a:latin typeface="CS Avva Shenouda" pitchFamily="34" charset="0"/>
              </a:rPr>
              <a:t>(=g</a:t>
            </a:r>
            <a:r>
              <a:rPr lang="pt-BR" sz="2800" b="1" dirty="0">
                <a:latin typeface="CS Avva Shenouda" pitchFamily="34" charset="0"/>
              </a:rPr>
              <a:t>)</a:t>
            </a:r>
            <a:r>
              <a:rPr lang="fr-FR" sz="2800" b="1" dirty="0">
                <a:latin typeface="CS Avva Shenouda" pitchFamily="34" charset="0"/>
              </a:rPr>
              <a:t> </a:t>
            </a:r>
            <a:r>
              <a:rPr lang="fr-FR" sz="3600" b="1" dirty="0">
                <a:latin typeface="Athanasius" pitchFamily="2" charset="0"/>
              </a:rPr>
              <a:t>ou   </a:t>
            </a:r>
            <a:r>
              <a:rPr lang="fr-FR" sz="3600" b="1" dirty="0" err="1">
                <a:solidFill>
                  <a:srgbClr val="C00000"/>
                </a:solidFill>
                <a:latin typeface="Athanasius" pitchFamily="2" charset="0"/>
              </a:rPr>
              <a:t>xarkhdwn</a:t>
            </a:r>
            <a:r>
              <a:rPr lang="fr-FR" sz="3600" b="1" dirty="0">
                <a:latin typeface="Athanasius" pitchFamily="2" charset="0"/>
              </a:rPr>
              <a:t>   te .</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8"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Tree>
    <p:extLst>
      <p:ext uri="{BB962C8B-B14F-4D97-AF65-F5344CB8AC3E}">
        <p14:creationId xmlns:p14="http://schemas.microsoft.com/office/powerpoint/2010/main" val="299596229"/>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quatrième d'</a:t>
            </a:r>
            <a:r>
              <a:rPr lang="fr-FR" sz="2800" b="1" dirty="0">
                <a:solidFill>
                  <a:srgbClr val="C00000"/>
                </a:solidFill>
              </a:rPr>
              <a:t>émeraude</a:t>
            </a:r>
            <a:r>
              <a:rPr lang="fr-FR" sz="2800" b="1" dirty="0"/>
              <a:t>, </a:t>
            </a:r>
            <a:r>
              <a:rPr lang="fr-FR" sz="2800" b="1" baseline="30000" dirty="0"/>
              <a:t>20 </a:t>
            </a:r>
            <a:r>
              <a:rPr lang="fr-FR" sz="2800" b="1" dirty="0"/>
              <a:t>la cinquième de </a:t>
            </a:r>
            <a:r>
              <a:rPr lang="fr-FR" sz="2800" b="1" dirty="0">
                <a:solidFill>
                  <a:srgbClr val="C00000"/>
                </a:solidFill>
              </a:rPr>
              <a:t>sardoine</a:t>
            </a:r>
            <a:r>
              <a:rPr lang="fr-FR" sz="2800" b="1" dirty="0"/>
              <a:t>, la sixième de </a:t>
            </a:r>
            <a:r>
              <a:rPr lang="fr-FR" sz="2800" b="1" dirty="0">
                <a:solidFill>
                  <a:srgbClr val="C00000"/>
                </a:solidFill>
              </a:rPr>
              <a:t>cornaline</a:t>
            </a:r>
            <a:r>
              <a:rPr lang="fr-FR" sz="2800" b="1" dirty="0"/>
              <a: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الرَّابِعُ </a:t>
            </a:r>
            <a:r>
              <a:rPr lang="ar-SA" sz="3600" b="1" dirty="0">
                <a:solidFill>
                  <a:srgbClr val="C00000"/>
                </a:solidFill>
              </a:rPr>
              <a:t>زُمُرُّدٌ ذُبَابِيٌّ</a:t>
            </a:r>
            <a:r>
              <a:rPr lang="fr-FR" sz="3600" b="1" dirty="0">
                <a:solidFill>
                  <a:srgbClr val="C00000"/>
                </a:solidFill>
              </a:rPr>
              <a:t> </a:t>
            </a:r>
            <a:r>
              <a:rPr lang="ar-SA" sz="3600" b="1" baseline="30000" dirty="0"/>
              <a:t>٢٠</a:t>
            </a:r>
            <a:r>
              <a:rPr lang="ar-SA" sz="3600" b="1" dirty="0"/>
              <a:t> الْخَامِسُ </a:t>
            </a:r>
            <a:r>
              <a:rPr lang="ar-SA" sz="3600" b="1" dirty="0">
                <a:solidFill>
                  <a:srgbClr val="C00000"/>
                </a:solidFill>
              </a:rPr>
              <a:t>جَزَعٌ عَقِيقِيٌّ</a:t>
            </a:r>
            <a:r>
              <a:rPr lang="ar-SA" sz="3600" b="1" dirty="0"/>
              <a:t>. السَّادِسُ </a:t>
            </a:r>
            <a:r>
              <a:rPr lang="ar-SA" sz="3600" b="1" dirty="0">
                <a:solidFill>
                  <a:srgbClr val="C00000"/>
                </a:solidFill>
              </a:rPr>
              <a:t>عَقِيقٌ أَحْمَرُ</a:t>
            </a:r>
            <a:r>
              <a:rPr lang="ar-SA" sz="3600" b="1" dirty="0"/>
              <a:t>.</a:t>
            </a:r>
            <a:endParaRPr lang="fr-FR" sz="3600" b="1" dirty="0"/>
          </a:p>
          <a:p>
            <a:pPr algn="just" rtl="1"/>
            <a:endParaRPr lang="fr-FR" sz="3600" b="1" dirty="0"/>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7"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
        <p:nvSpPr>
          <p:cNvPr id="8" name="Google Shape;1403;p212"/>
          <p:cNvSpPr txBox="1"/>
          <p:nvPr/>
        </p:nvSpPr>
        <p:spPr>
          <a:xfrm>
            <a:off x="407367" y="2420888"/>
            <a:ext cx="11362475" cy="2585283"/>
          </a:xfrm>
          <a:prstGeom prst="rect">
            <a:avLst/>
          </a:prstGeom>
          <a:noFill/>
          <a:ln>
            <a:noFill/>
          </a:ln>
        </p:spPr>
        <p:txBody>
          <a:bodyPr spcFirstLastPara="1" wrap="square" lIns="91425" tIns="45700" rIns="91425" bIns="45700" anchor="t" anchorCtr="0">
            <a:spAutoFit/>
          </a:bodyPr>
          <a:lstStyle/>
          <a:p>
            <a:pPr algn="ctr"/>
            <a:r>
              <a:rPr lang="pt-BR" sz="3600" b="1" dirty="0">
                <a:latin typeface="Athanasius" pitchFamily="2" charset="0"/>
              </a:rPr>
              <a:t>:ma\`ftoou   (d/)   </a:t>
            </a:r>
            <a:r>
              <a:rPr lang="pt-BR" sz="3600" b="1" dirty="0">
                <a:solidFill>
                  <a:srgbClr val="C00000"/>
                </a:solidFill>
                <a:latin typeface="Athanasius" pitchFamily="2" charset="0"/>
              </a:rPr>
              <a:t>ou`cmarakdoc</a:t>
            </a:r>
            <a:r>
              <a:rPr lang="pt-BR" sz="3600" b="1" dirty="0">
                <a:latin typeface="Athanasius" pitchFamily="2" charset="0"/>
              </a:rPr>
              <a:t>   te . </a:t>
            </a:r>
          </a:p>
          <a:p>
            <a:pPr algn="ctr"/>
            <a:r>
              <a:rPr lang="pt-BR" sz="3600" b="1" dirty="0">
                <a:latin typeface="Athanasius" pitchFamily="2" charset="0"/>
              </a:rPr>
              <a:t>:ma\etiou   (e/)   </a:t>
            </a:r>
            <a:r>
              <a:rPr lang="pt-BR" sz="3600" b="1" dirty="0">
                <a:solidFill>
                  <a:srgbClr val="C00000"/>
                </a:solidFill>
                <a:latin typeface="Athanasius" pitchFamily="2" charset="0"/>
              </a:rPr>
              <a:t>oucardoni[  </a:t>
            </a:r>
            <a:r>
              <a:rPr lang="pt-BR" sz="3600" b="1" dirty="0">
                <a:latin typeface="Athanasius" pitchFamily="2" charset="0"/>
              </a:rPr>
              <a:t> te &gt; </a:t>
            </a:r>
          </a:p>
          <a:p>
            <a:pPr algn="ctr"/>
            <a:r>
              <a:rPr lang="pt-BR" sz="3600" b="1" dirty="0">
                <a:latin typeface="Athanasius" pitchFamily="2" charset="0"/>
              </a:rPr>
              <a:t>:ma\coou   (,/)   </a:t>
            </a:r>
            <a:r>
              <a:rPr lang="pt-BR" sz="3600" b="1" dirty="0">
                <a:solidFill>
                  <a:srgbClr val="C00000"/>
                </a:solidFill>
                <a:latin typeface="Athanasius" pitchFamily="2" charset="0"/>
              </a:rPr>
              <a:t>oucardinon</a:t>
            </a:r>
            <a:r>
              <a:rPr lang="pt-BR" sz="3600" b="1" dirty="0">
                <a:latin typeface="Athanasius" pitchFamily="2" charset="0"/>
              </a:rPr>
              <a:t>   te &gt;</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Tree>
    <p:extLst>
      <p:ext uri="{BB962C8B-B14F-4D97-AF65-F5344CB8AC3E}">
        <p14:creationId xmlns:p14="http://schemas.microsoft.com/office/powerpoint/2010/main" val="734632866"/>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septième de </a:t>
            </a:r>
            <a:r>
              <a:rPr lang="fr-FR" sz="2800" b="1" dirty="0">
                <a:solidFill>
                  <a:srgbClr val="C00000"/>
                </a:solidFill>
              </a:rPr>
              <a:t>chrysolithe</a:t>
            </a:r>
            <a:r>
              <a:rPr lang="fr-FR" sz="2800" b="1" dirty="0"/>
              <a:t>, la huitième de </a:t>
            </a:r>
            <a:r>
              <a:rPr lang="fr-FR" sz="2800" b="1" dirty="0">
                <a:solidFill>
                  <a:srgbClr val="C00000"/>
                </a:solidFill>
              </a:rPr>
              <a:t>béryl</a:t>
            </a:r>
            <a:r>
              <a:rPr lang="fr-FR" sz="2800" b="1" dirty="0"/>
              <a:t>, la neuvième de </a:t>
            </a:r>
            <a:r>
              <a:rPr lang="fr-FR" sz="2800" b="1" dirty="0">
                <a:solidFill>
                  <a:srgbClr val="C00000"/>
                </a:solidFill>
              </a:rPr>
              <a:t>topaze</a:t>
            </a:r>
            <a:r>
              <a:rPr lang="fr-FR" sz="2800" b="1" dirty="0"/>
              <a: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السَّابِعُ </a:t>
            </a:r>
            <a:r>
              <a:rPr lang="ar-SA" sz="3600" b="1" dirty="0">
                <a:solidFill>
                  <a:srgbClr val="C00000"/>
                </a:solidFill>
              </a:rPr>
              <a:t>زَبَرْجَد</a:t>
            </a:r>
            <a:r>
              <a:rPr lang="ar-SA" sz="3600" b="1" dirty="0"/>
              <a:t>ٌ. الثَّامِنُ </a:t>
            </a:r>
            <a:r>
              <a:rPr lang="ar-SA" sz="3600" b="1" dirty="0">
                <a:solidFill>
                  <a:srgbClr val="C00000"/>
                </a:solidFill>
              </a:rPr>
              <a:t>زُمُرُّدٌ سِلْقِيٌّ</a:t>
            </a:r>
            <a:r>
              <a:rPr lang="ar-SA" sz="3600" b="1" dirty="0"/>
              <a:t>. التَّاسِعُ </a:t>
            </a:r>
            <a:r>
              <a:rPr lang="ar-SA" sz="3600" b="1" dirty="0">
                <a:solidFill>
                  <a:srgbClr val="C00000"/>
                </a:solidFill>
              </a:rPr>
              <a:t>يَاقُوتٌ أَصْفَرُ</a:t>
            </a:r>
            <a:endParaRPr lang="fr-FR" sz="3600" b="1" dirty="0">
              <a:solidFill>
                <a:srgbClr val="C00000"/>
              </a:solidFill>
            </a:endParaRPr>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7"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
        <p:nvSpPr>
          <p:cNvPr id="8" name="Google Shape;1403;p212"/>
          <p:cNvSpPr txBox="1"/>
          <p:nvPr/>
        </p:nvSpPr>
        <p:spPr>
          <a:xfrm>
            <a:off x="407367" y="2420888"/>
            <a:ext cx="11362475" cy="2585283"/>
          </a:xfrm>
          <a:prstGeom prst="rect">
            <a:avLst/>
          </a:prstGeom>
          <a:noFill/>
          <a:ln>
            <a:noFill/>
          </a:ln>
        </p:spPr>
        <p:txBody>
          <a:bodyPr spcFirstLastPara="1" wrap="square" lIns="91425" tIns="45700" rIns="91425" bIns="45700" anchor="t" anchorCtr="0">
            <a:spAutoFit/>
          </a:bodyPr>
          <a:lstStyle/>
          <a:p>
            <a:pPr algn="ctr"/>
            <a:r>
              <a:rPr lang="fr-FR" sz="3600" b="1" dirty="0">
                <a:latin typeface="Athanasius" pitchFamily="2" charset="0"/>
              </a:rPr>
              <a:t>:ma\]a]fi  </a:t>
            </a:r>
            <a:r>
              <a:rPr lang="pt-BR" sz="3600" b="1" dirty="0">
                <a:latin typeface="Athanasius" pitchFamily="2" charset="0"/>
              </a:rPr>
              <a:t>(z/)</a:t>
            </a:r>
            <a:r>
              <a:rPr lang="fr-FR" sz="3600" b="1" dirty="0">
                <a:latin typeface="Athanasius" pitchFamily="2" charset="0"/>
              </a:rPr>
              <a:t>   </a:t>
            </a:r>
            <a:r>
              <a:rPr lang="fr-FR" sz="3600" b="1" dirty="0" err="1">
                <a:solidFill>
                  <a:srgbClr val="C00000"/>
                </a:solidFill>
                <a:latin typeface="Athanasius" pitchFamily="2" charset="0"/>
              </a:rPr>
              <a:t>ou`xrucoliqoc</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mhn</a:t>
            </a:r>
            <a:r>
              <a:rPr lang="fr-FR" sz="3600" b="1" dirty="0">
                <a:latin typeface="Athanasius" pitchFamily="2" charset="0"/>
              </a:rPr>
              <a:t>   </a:t>
            </a:r>
            <a:r>
              <a:rPr lang="pt-BR" sz="3600" b="1" dirty="0">
                <a:latin typeface="Athanasius" pitchFamily="2" charset="0"/>
              </a:rPr>
              <a:t>(h/) </a:t>
            </a:r>
            <a:r>
              <a:rPr lang="fr-FR" sz="3600" b="1" dirty="0">
                <a:latin typeface="Athanasius" pitchFamily="2" charset="0"/>
              </a:rPr>
              <a:t>  </a:t>
            </a:r>
            <a:r>
              <a:rPr lang="fr-FR" sz="3600" b="1" dirty="0" err="1">
                <a:solidFill>
                  <a:srgbClr val="C00000"/>
                </a:solidFill>
                <a:latin typeface="Athanasius" pitchFamily="2" charset="0"/>
              </a:rPr>
              <a:t>ouburilloc</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yit</a:t>
            </a:r>
            <a:r>
              <a:rPr lang="fr-FR" sz="3600" b="1" dirty="0">
                <a:latin typeface="Athanasius" pitchFamily="2" charset="0"/>
              </a:rPr>
              <a:t>    </a:t>
            </a:r>
            <a:r>
              <a:rPr lang="pt-BR" sz="3600" b="1" dirty="0">
                <a:latin typeface="Athanasius" pitchFamily="2" charset="0"/>
              </a:rPr>
              <a:t>(q/)</a:t>
            </a:r>
            <a:r>
              <a:rPr lang="fr-FR" sz="3600" b="1" dirty="0">
                <a:latin typeface="Athanasius" pitchFamily="2" charset="0"/>
              </a:rPr>
              <a:t>   </a:t>
            </a:r>
            <a:r>
              <a:rPr lang="fr-FR" sz="3600" b="1" dirty="0" err="1">
                <a:solidFill>
                  <a:srgbClr val="C00000"/>
                </a:solidFill>
                <a:latin typeface="Athanasius" pitchFamily="2" charset="0"/>
              </a:rPr>
              <a:t>ou`topadion</a:t>
            </a:r>
            <a:r>
              <a:rPr lang="fr-FR" sz="3600" b="1" dirty="0">
                <a:solidFill>
                  <a:srgbClr val="C00000"/>
                </a:solidFill>
                <a:latin typeface="Athanasius" pitchFamily="2" charset="0"/>
              </a:rPr>
              <a:t> </a:t>
            </a:r>
            <a:r>
              <a:rPr lang="fr-FR" sz="3600" b="1" dirty="0">
                <a:latin typeface="Athanasius" pitchFamily="2" charset="0"/>
              </a:rPr>
              <a:t>  te .</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Tree>
    <p:extLst>
      <p:ext uri="{BB962C8B-B14F-4D97-AF65-F5344CB8AC3E}">
        <p14:creationId xmlns:p14="http://schemas.microsoft.com/office/powerpoint/2010/main" val="2609025439"/>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la dixième de </a:t>
            </a:r>
            <a:r>
              <a:rPr lang="fr-FR" sz="2800" b="1" dirty="0">
                <a:solidFill>
                  <a:srgbClr val="C00000"/>
                </a:solidFill>
              </a:rPr>
              <a:t>chrysoprase</a:t>
            </a:r>
            <a:r>
              <a:rPr lang="fr-FR" sz="2800" b="1" dirty="0"/>
              <a:t>, la onzième d'</a:t>
            </a:r>
            <a:r>
              <a:rPr lang="fr-FR" sz="2800" b="1" dirty="0">
                <a:solidFill>
                  <a:srgbClr val="C00000"/>
                </a:solidFill>
              </a:rPr>
              <a:t>hyacinthe</a:t>
            </a:r>
            <a:r>
              <a:rPr lang="fr-FR" sz="2800" b="1" dirty="0"/>
              <a:t>, la douzième d'</a:t>
            </a:r>
            <a:r>
              <a:rPr lang="fr-FR" sz="2800" b="1" dirty="0">
                <a:solidFill>
                  <a:srgbClr val="C00000"/>
                </a:solidFill>
              </a:rPr>
              <a:t>améthyste</a:t>
            </a:r>
            <a:r>
              <a:rPr lang="fr-FR" sz="2800" b="1" dirty="0"/>
              <a: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a:r>
              <a:rPr lang="ar-SA" sz="3600" b="1" dirty="0"/>
              <a:t>الْعَاشِرُ </a:t>
            </a:r>
            <a:r>
              <a:rPr lang="ar-SA" sz="3600" b="1" dirty="0">
                <a:solidFill>
                  <a:srgbClr val="C00000"/>
                </a:solidFill>
              </a:rPr>
              <a:t>عَقِيقٌ أَخْضَرُ</a:t>
            </a:r>
            <a:r>
              <a:rPr lang="ar-SA" sz="3600" b="1" dirty="0"/>
              <a:t>. الْحَادِي عَشَرَ </a:t>
            </a:r>
            <a:r>
              <a:rPr lang="ar-SA" sz="3600" b="1" dirty="0" err="1">
                <a:solidFill>
                  <a:srgbClr val="C00000"/>
                </a:solidFill>
              </a:rPr>
              <a:t>أَسْمَانْجُونِيٌّ</a:t>
            </a:r>
            <a:r>
              <a:rPr lang="ar-SA" sz="3600" b="1" dirty="0"/>
              <a:t>. الثَّانِي عَشَرَ </a:t>
            </a:r>
            <a:r>
              <a:rPr lang="ar-SA" sz="3600" b="1" dirty="0" err="1">
                <a:solidFill>
                  <a:srgbClr val="C00000"/>
                </a:solidFill>
              </a:rPr>
              <a:t>جَمَشْت</a:t>
            </a:r>
            <a:r>
              <a:rPr lang="ar-SA" sz="3600" b="1" dirty="0" err="1"/>
              <a:t>ٌ</a:t>
            </a:r>
            <a:r>
              <a:rPr lang="ar-SA" sz="3600" b="1" dirty="0"/>
              <a:t>.</a:t>
            </a:r>
            <a:endParaRPr lang="fr-FR" sz="3600" b="1" dirty="0">
              <a:solidFill>
                <a:srgbClr val="C00000"/>
              </a:solidFill>
            </a:endParaRPr>
          </a:p>
        </p:txBody>
      </p:sp>
      <p:sp>
        <p:nvSpPr>
          <p:cNvPr id="6" name="Google Shape;1404;p212"/>
          <p:cNvSpPr txBox="1"/>
          <p:nvPr/>
        </p:nvSpPr>
        <p:spPr>
          <a:xfrm>
            <a:off x="6168008" y="5301208"/>
            <a:ext cx="5400600" cy="83095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ar-AE" sz="2400" b="1" i="1" dirty="0">
                <a:latin typeface="Book Antiqua"/>
                <a:ea typeface="Book Antiqua"/>
                <a:cs typeface="Book Antiqua"/>
                <a:sym typeface="Book Antiqua"/>
              </a:rPr>
              <a:t>ومخلصنا في وسطها يعطي إكليلاً وكرامة للذين يحبونه.</a:t>
            </a:r>
            <a:endParaRPr sz="2400" i="1" dirty="0"/>
          </a:p>
        </p:txBody>
      </p:sp>
      <p:sp>
        <p:nvSpPr>
          <p:cNvPr id="7" name="Google Shape;1404;p212"/>
          <p:cNvSpPr txBox="1"/>
          <p:nvPr/>
        </p:nvSpPr>
        <p:spPr>
          <a:xfrm>
            <a:off x="695400" y="5301208"/>
            <a:ext cx="5832648" cy="707846"/>
          </a:xfrm>
          <a:prstGeom prst="rect">
            <a:avLst/>
          </a:prstGeom>
          <a:noFill/>
          <a:ln>
            <a:noFill/>
          </a:ln>
        </p:spPr>
        <p:txBody>
          <a:bodyPr spcFirstLastPara="1" wrap="square" lIns="91425" tIns="45700" rIns="91425" bIns="45700" anchor="t" anchorCtr="0">
            <a:spAutoFit/>
          </a:bodyPr>
          <a:lstStyle/>
          <a:p>
            <a:pPr lvl="0" algn="ctr">
              <a:buClr>
                <a:srgbClr val="FFFFFF"/>
              </a:buClr>
              <a:buSzPts val="4000"/>
            </a:pPr>
            <a:r>
              <a:rPr lang="fr-FR" sz="2000" b="1" i="1" dirty="0">
                <a:latin typeface="Book Antiqua"/>
                <a:ea typeface="Book Antiqua"/>
                <a:cs typeface="Book Antiqua"/>
                <a:sym typeface="Book Antiqua"/>
              </a:rPr>
              <a:t>Notre Sauveur est au milieu d'elle, Il offre des couronnes et des honneurs à ceux qui l'aiment.</a:t>
            </a:r>
            <a:endParaRPr sz="2000" i="1" dirty="0"/>
          </a:p>
        </p:txBody>
      </p:sp>
      <p:sp>
        <p:nvSpPr>
          <p:cNvPr id="8" name="Google Shape;1403;p212"/>
          <p:cNvSpPr txBox="1"/>
          <p:nvPr/>
        </p:nvSpPr>
        <p:spPr>
          <a:xfrm>
            <a:off x="407367" y="2420888"/>
            <a:ext cx="11362475" cy="2585283"/>
          </a:xfrm>
          <a:prstGeom prst="rect">
            <a:avLst/>
          </a:prstGeom>
          <a:noFill/>
          <a:ln>
            <a:noFill/>
          </a:ln>
        </p:spPr>
        <p:txBody>
          <a:bodyPr spcFirstLastPara="1" wrap="square" lIns="91425" tIns="45700" rIns="91425" bIns="45700" anchor="t" anchorCtr="0">
            <a:spAutoFit/>
          </a:bodyPr>
          <a:lstStyle/>
          <a:p>
            <a:pPr algn="ctr"/>
            <a:r>
              <a:rPr lang="fr-FR" sz="3600" b="1" dirty="0">
                <a:latin typeface="Athanasius" pitchFamily="2" charset="0"/>
              </a:rPr>
              <a:t>:ma\</a:t>
            </a:r>
            <a:r>
              <a:rPr lang="fr-FR" sz="3600" b="1" dirty="0" err="1">
                <a:latin typeface="Athanasius" pitchFamily="2" charset="0"/>
              </a:rPr>
              <a:t>mh</a:t>
            </a:r>
            <a:r>
              <a:rPr lang="fr-FR" sz="3600" b="1" dirty="0">
                <a:latin typeface="Athanasius" pitchFamily="2" charset="0"/>
              </a:rPr>
              <a:t>;  </a:t>
            </a:r>
            <a:r>
              <a:rPr lang="pt-BR" sz="3600" b="1" dirty="0">
                <a:latin typeface="Athanasius" pitchFamily="2" charset="0"/>
              </a:rPr>
              <a:t>( i/)</a:t>
            </a:r>
            <a:r>
              <a:rPr lang="fr-FR" sz="3600" b="1" dirty="0">
                <a:latin typeface="Athanasius" pitchFamily="2" charset="0"/>
              </a:rPr>
              <a:t>   </a:t>
            </a:r>
            <a:r>
              <a:rPr lang="fr-FR" sz="3600" b="1" dirty="0">
                <a:solidFill>
                  <a:srgbClr val="C00000"/>
                </a:solidFill>
                <a:latin typeface="Athanasius" pitchFamily="2" charset="0"/>
              </a:rPr>
              <a:t>ou\</a:t>
            </a:r>
            <a:r>
              <a:rPr lang="fr-FR" sz="3600" b="1" dirty="0" err="1">
                <a:solidFill>
                  <a:srgbClr val="C00000"/>
                </a:solidFill>
                <a:latin typeface="Athanasius" pitchFamily="2" charset="0"/>
              </a:rPr>
              <a:t>u`akunqinon</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mh;ou`i</a:t>
            </a:r>
            <a:r>
              <a:rPr lang="fr-FR" sz="3600" b="1" dirty="0">
                <a:latin typeface="Athanasius" pitchFamily="2" charset="0"/>
              </a:rPr>
              <a:t>  </a:t>
            </a:r>
            <a:r>
              <a:rPr lang="fr-FR" sz="2800" b="1" dirty="0">
                <a:latin typeface="CS Avva Shenouda" pitchFamily="34" charset="0"/>
              </a:rPr>
              <a:t>(=</a:t>
            </a:r>
            <a:r>
              <a:rPr lang="fr-FR" sz="2800" b="1" dirty="0" err="1">
                <a:latin typeface="CS Avva Shenouda" pitchFamily="34" charset="0"/>
              </a:rPr>
              <a:t>ia</a:t>
            </a:r>
            <a:r>
              <a:rPr lang="pt-BR" sz="2800" b="1" dirty="0">
                <a:latin typeface="CS Avva Shenouda" pitchFamily="34" charset="0"/>
              </a:rPr>
              <a:t>)</a:t>
            </a:r>
            <a:r>
              <a:rPr lang="fr-FR" sz="2800" b="1" dirty="0">
                <a:latin typeface="CS Avva Shenouda" pitchFamily="34" charset="0"/>
              </a:rPr>
              <a:t> </a:t>
            </a:r>
            <a:r>
              <a:rPr lang="fr-FR" sz="3600" b="1" dirty="0" err="1">
                <a:solidFill>
                  <a:srgbClr val="C00000"/>
                </a:solidFill>
                <a:latin typeface="Athanasius" pitchFamily="2" charset="0"/>
              </a:rPr>
              <a:t>ou`xrucoparacoc</a:t>
            </a:r>
            <a:r>
              <a:rPr lang="fr-FR" sz="3600" b="1" dirty="0">
                <a:latin typeface="Athanasius" pitchFamily="2" charset="0"/>
              </a:rPr>
              <a:t>   te &gt;</a:t>
            </a:r>
          </a:p>
          <a:p>
            <a:pPr algn="ctr"/>
            <a:r>
              <a:rPr lang="fr-FR" sz="3600" b="1" dirty="0">
                <a:latin typeface="Athanasius" pitchFamily="2" charset="0"/>
              </a:rPr>
              <a:t>:ma\</a:t>
            </a:r>
            <a:r>
              <a:rPr lang="fr-FR" sz="3600" b="1" dirty="0" err="1">
                <a:latin typeface="Athanasius" pitchFamily="2" charset="0"/>
              </a:rPr>
              <a:t>mh</a:t>
            </a:r>
            <a:r>
              <a:rPr lang="fr-FR" sz="3600" b="1" dirty="0">
                <a:latin typeface="Athanasius" pitchFamily="2" charset="0"/>
              </a:rPr>
              <a:t>;`</a:t>
            </a:r>
            <a:r>
              <a:rPr lang="fr-FR" sz="3600" b="1" dirty="0" err="1">
                <a:latin typeface="Athanasius" pitchFamily="2" charset="0"/>
              </a:rPr>
              <a:t>cnou</a:t>
            </a:r>
            <a:r>
              <a:rPr lang="fr-FR" sz="3600" b="1" dirty="0">
                <a:latin typeface="Athanasius" pitchFamily="2" charset="0"/>
              </a:rPr>
              <a:t>; </a:t>
            </a:r>
            <a:r>
              <a:rPr lang="fr-FR" sz="2800" b="1" dirty="0">
                <a:latin typeface="CS Avva Shenouda" pitchFamily="34" charset="0"/>
              </a:rPr>
              <a:t>(=i=b) </a:t>
            </a:r>
            <a:r>
              <a:rPr lang="fr-FR" sz="3600" b="1" dirty="0" err="1">
                <a:solidFill>
                  <a:srgbClr val="C00000"/>
                </a:solidFill>
                <a:latin typeface="Athanasius" pitchFamily="2" charset="0"/>
              </a:rPr>
              <a:t>ou`ameqictoc</a:t>
            </a:r>
            <a:r>
              <a:rPr lang="fr-FR" sz="3600" b="1" dirty="0">
                <a:latin typeface="Athanasius" pitchFamily="2" charset="0"/>
              </a:rPr>
              <a:t>   te .</a:t>
            </a:r>
          </a:p>
          <a:p>
            <a:pPr algn="ctr"/>
            <a:endParaRPr lang="fr-FR" b="1" dirty="0">
              <a:latin typeface="Athanasius" pitchFamily="2" charset="0"/>
            </a:endParaRPr>
          </a:p>
          <a:p>
            <a:pPr algn="ctr"/>
            <a:r>
              <a:rPr lang="fr-FR" sz="3600" b="1" dirty="0">
                <a:latin typeface="Athanasius" pitchFamily="2" charset="0"/>
              </a:rPr>
              <a:t>Ere   </a:t>
            </a:r>
            <a:r>
              <a:rPr lang="fr-FR" sz="3600" b="1" dirty="0" err="1">
                <a:latin typeface="Athanasius" pitchFamily="2" charset="0"/>
              </a:rPr>
              <a:t>Pencwthr</a:t>
            </a:r>
            <a:r>
              <a:rPr lang="fr-FR" sz="3600" b="1" dirty="0">
                <a:latin typeface="Athanasius" pitchFamily="2" charset="0"/>
              </a:rPr>
              <a:t>   'en   </a:t>
            </a:r>
            <a:r>
              <a:rPr lang="fr-FR" sz="3600" b="1" dirty="0" err="1">
                <a:latin typeface="Athanasius" pitchFamily="2" charset="0"/>
              </a:rPr>
              <a:t>tecmh</a:t>
            </a:r>
            <a:r>
              <a:rPr lang="fr-FR" sz="3600" b="1" dirty="0">
                <a:latin typeface="Athanasius" pitchFamily="2" charset="0"/>
              </a:rPr>
              <a:t>;   </a:t>
            </a:r>
            <a:r>
              <a:rPr lang="fr-FR" sz="3600" b="1" dirty="0" err="1">
                <a:latin typeface="Athanasius" pitchFamily="2" charset="0"/>
              </a:rPr>
              <a:t>ef</a:t>
            </a:r>
            <a:r>
              <a:rPr lang="fr-FR" sz="3600" b="1" dirty="0">
                <a:latin typeface="Athanasius" pitchFamily="2" charset="0"/>
              </a:rPr>
              <a:t>;`</a:t>
            </a:r>
            <a:r>
              <a:rPr lang="fr-FR" sz="3600" b="1" dirty="0" err="1">
                <a:latin typeface="Athanasius" pitchFamily="2" charset="0"/>
              </a:rPr>
              <a:t>xlom</a:t>
            </a:r>
            <a:r>
              <a:rPr lang="fr-FR" sz="3600" b="1" dirty="0">
                <a:latin typeface="Athanasius" pitchFamily="2" charset="0"/>
              </a:rPr>
              <a:t>   \i </a:t>
            </a:r>
            <a:r>
              <a:rPr lang="fr-FR" sz="3600" b="1" dirty="0" err="1">
                <a:latin typeface="Athanasius" pitchFamily="2" charset="0"/>
              </a:rPr>
              <a:t>tai`o</a:t>
            </a:r>
            <a:r>
              <a:rPr lang="fr-FR" sz="3600" b="1" dirty="0">
                <a:latin typeface="Athanasius" pitchFamily="2" charset="0"/>
              </a:rPr>
              <a:t>   `</a:t>
            </a:r>
            <a:r>
              <a:rPr lang="fr-FR" sz="3600" b="1" dirty="0" err="1">
                <a:latin typeface="Athanasius" pitchFamily="2" charset="0"/>
              </a:rPr>
              <a:t>nnheqmei</a:t>
            </a:r>
            <a:r>
              <a:rPr lang="fr-FR" sz="3600" b="1" dirty="0">
                <a:latin typeface="Athanasius" pitchFamily="2" charset="0"/>
              </a:rPr>
              <a:t>   `</a:t>
            </a:r>
            <a:r>
              <a:rPr lang="fr-FR" sz="3600" b="1" dirty="0" err="1">
                <a:latin typeface="Athanasius" pitchFamily="2" charset="0"/>
              </a:rPr>
              <a:t>mmof</a:t>
            </a:r>
            <a:r>
              <a:rPr lang="fr-FR" sz="3600" b="1" dirty="0">
                <a:latin typeface="Athanasius" pitchFamily="2" charset="0"/>
              </a:rPr>
              <a:t>.</a:t>
            </a:r>
          </a:p>
        </p:txBody>
      </p:sp>
    </p:spTree>
    <p:extLst>
      <p:ext uri="{BB962C8B-B14F-4D97-AF65-F5344CB8AC3E}">
        <p14:creationId xmlns:p14="http://schemas.microsoft.com/office/powerpoint/2010/main" val="4132318736"/>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21</a:t>
            </a:r>
            <a:r>
              <a:rPr lang="fr-FR" sz="2800" b="1" dirty="0"/>
              <a:t> Les douze portes étaient douze perles, chaque porte faite d'une seule perle, et la place de la cité était d'or pur comme du cristal transparent. </a:t>
            </a:r>
            <a:r>
              <a:rPr lang="fr-FR" sz="2800" b="1" baseline="30000" dirty="0"/>
              <a:t>22</a:t>
            </a:r>
            <a:r>
              <a:rPr lang="fr-FR" sz="2800" b="1" dirty="0"/>
              <a:t> Dans la cité, je ne vis point de temple, car son Temple, c'est le Seigneur, le Dieu tout-puissant, et l'Agneau. </a:t>
            </a:r>
            <a:r>
              <a:rPr lang="fr-FR" sz="2800" b="1" baseline="30000" dirty="0"/>
              <a:t>23</a:t>
            </a:r>
            <a:r>
              <a:rPr lang="fr-FR" sz="2800" b="1" dirty="0"/>
              <a:t> La cité n'a pas besoin de la lumière du soleil ni de la lune, car la gloire de Dieu l'illumine, et sa source de lumière, c'est l'Agneau. </a:t>
            </a:r>
            <a:r>
              <a:rPr lang="fr-FR" sz="2800" b="1" baseline="30000" dirty="0"/>
              <a:t>24</a:t>
            </a:r>
            <a:r>
              <a:rPr lang="fr-FR" sz="2800" b="1" dirty="0"/>
              <a:t> Les nations marcheront à sa lumière, et les rois de la terre apporteront ce qui fait</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just" rtl="1" fontAlgn="base">
              <a:spcBef>
                <a:spcPct val="20000"/>
              </a:spcBef>
              <a:spcAft>
                <a:spcPct val="0"/>
              </a:spcAft>
              <a:defRPr/>
            </a:pPr>
            <a:r>
              <a:rPr lang="ar-SA" sz="3600" b="1" baseline="30000" dirty="0"/>
              <a:t>٢١</a:t>
            </a:r>
            <a:r>
              <a:rPr lang="ar-SA" sz="3600" b="1" dirty="0"/>
              <a:t> وَالاِثْنَا عَشَرَ بَاباً اثْنَتَا عَشَرَةَ لُؤْلُؤَةً، كُلُّ وَاحِدٍ مِنَ الأَبْوَابِ كَانَ مِنْ لُؤْلُؤَةٍ وَاحِدَةٍ. وَسُوقُ الْمَدِينَةِ ذَهَبٌ نَقِيٌّ كَزُجَاجٍ شَفَّافٍ. </a:t>
            </a:r>
            <a:r>
              <a:rPr lang="ar-SA" sz="3600" b="1" baseline="30000" dirty="0"/>
              <a:t>٢٢</a:t>
            </a:r>
            <a:r>
              <a:rPr lang="ar-SA" sz="3600" b="1" dirty="0"/>
              <a:t> وَلَمْ أَرَ فِيهَا هَيْكَلاً، لأَنَّ الرَّبَّ اللهَ الْقَادِرَ عَلَى كُلِّ شَيْءٍ هُوَ وَالْحَمَلُ هَيْكَلُهَا. </a:t>
            </a:r>
            <a:r>
              <a:rPr lang="ar-SA" sz="3600" b="1" baseline="30000" dirty="0"/>
              <a:t>٢٣</a:t>
            </a:r>
            <a:r>
              <a:rPr lang="ar-SA" sz="3600" b="1" dirty="0"/>
              <a:t> وَالْمَدِينَةُ لاَ تَحْتَاجُ إِلَى الشَّمْسِ وَلاَ إِلَى الْقَمَرِ لِيُضِيئَا فِيهَا، لأَنَّ مَجْدَ اللهِ قَدْ أَنَارَهَا، وَالْحَمَلُ سِرَاجُهَا. </a:t>
            </a:r>
            <a:r>
              <a:rPr lang="ar-SA" sz="3600" b="1" baseline="30000" dirty="0"/>
              <a:t>٢٤</a:t>
            </a:r>
            <a:r>
              <a:rPr lang="ar-SA" sz="3600" b="1" dirty="0"/>
              <a:t> وَتَمْشِي شُعُوبُ الْمُخَلَّصِينَ بِنُورِهَا، وَمُلُوكُ الأَرْضِ يَجِيئُونَ بِمَجْدِهِمْ</a:t>
            </a:r>
            <a:endParaRPr lang="fr-FR" sz="3600" b="1" dirty="0"/>
          </a:p>
        </p:txBody>
      </p:sp>
    </p:spTree>
    <p:extLst>
      <p:ext uri="{BB962C8B-B14F-4D97-AF65-F5344CB8AC3E}">
        <p14:creationId xmlns:p14="http://schemas.microsoft.com/office/powerpoint/2010/main" val="561709402"/>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leur gloire. </a:t>
            </a:r>
            <a:r>
              <a:rPr lang="fr-FR" sz="2800" b="1" baseline="30000" dirty="0"/>
              <a:t>25</a:t>
            </a:r>
            <a:r>
              <a:rPr lang="fr-FR" sz="2800" b="1" dirty="0"/>
              <a:t> Les portes ne se fermeront pas tant qu'il fera jour ; or il n'y fera plus jamais nuit. </a:t>
            </a:r>
            <a:r>
              <a:rPr lang="fr-FR" sz="2800" b="1" baseline="30000" dirty="0"/>
              <a:t>26</a:t>
            </a:r>
            <a:r>
              <a:rPr lang="fr-FR" sz="2800" b="1" dirty="0"/>
              <a:t> On apportera dans la cité ce qui fait la gloire et le prestige des nations. </a:t>
            </a:r>
            <a:r>
              <a:rPr lang="fr-FR" sz="2800" b="1" baseline="30000" dirty="0"/>
              <a:t>27</a:t>
            </a:r>
            <a:r>
              <a:rPr lang="fr-FR" sz="2800" b="1" dirty="0"/>
              <a:t> Il n'y entrera jamais rien de souillé, ni personne qui commette abomination ou mensonge, mais seulement ceux qui sont inscrits dans le livre de vie de l'Agneau.</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dirty="0"/>
              <a:t>وَكَرَامَتِهِمْ إِلَيْهَا.</a:t>
            </a:r>
            <a:r>
              <a:rPr lang="ar-SA" sz="3600" b="1" baseline="30000" dirty="0"/>
              <a:t> ٢٥</a:t>
            </a:r>
            <a:r>
              <a:rPr lang="ar-SA" sz="3600" b="1" dirty="0"/>
              <a:t> وَأَبْوَابُهَا لَنْ تُغْلَقَ نَهَاراً، لأَنَّ لَيْلاً لاَ يَكُونُ هُنَاكَ. </a:t>
            </a:r>
            <a:r>
              <a:rPr lang="ar-SA" sz="3600" b="1" baseline="30000" dirty="0"/>
              <a:t>٢٦</a:t>
            </a:r>
            <a:r>
              <a:rPr lang="ar-SA" sz="3600" b="1" dirty="0"/>
              <a:t> وَيَجِيئُونَ بِمَجْدِ الأُمَمِ وَكَرَامَتِهِمْ إِلَيْهَا. </a:t>
            </a:r>
            <a:r>
              <a:rPr lang="ar-SA" sz="3600" b="1" baseline="30000" dirty="0"/>
              <a:t>٢٧</a:t>
            </a:r>
            <a:r>
              <a:rPr lang="ar-SA" sz="3600" b="1" dirty="0"/>
              <a:t> وَلَنْ يَدْخُلَهَا شَيْءٌ دَنِسٌ وَلاَ مَا يَصْنَعُ رَجِساً وَكَذِباً، إِلَّا الْمَكْتُوبِينَ فِي سِفْرِ حَيَاةِ الْحَمَلِ.</a:t>
            </a:r>
            <a:endParaRPr lang="fr-FR" sz="3600" b="1" dirty="0"/>
          </a:p>
          <a:p>
            <a:pPr algn="just" rtl="1" fontAlgn="base">
              <a:spcBef>
                <a:spcPct val="20000"/>
              </a:spcBef>
              <a:spcAft>
                <a:spcPct val="0"/>
              </a:spcAft>
              <a:defRPr/>
            </a:pPr>
            <a:endParaRPr lang="fr-FR" sz="3600" b="1" dirty="0"/>
          </a:p>
        </p:txBody>
      </p:sp>
    </p:spTree>
    <p:extLst>
      <p:ext uri="{BB962C8B-B14F-4D97-AF65-F5344CB8AC3E}">
        <p14:creationId xmlns:p14="http://schemas.microsoft.com/office/powerpoint/2010/main" val="2495827376"/>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Chapitre 22</a:t>
            </a:r>
          </a:p>
          <a:p>
            <a:pPr marL="0" indent="0" algn="ctr">
              <a:buNone/>
            </a:pPr>
            <a:endParaRPr lang="fr-FR" sz="2800" b="1" i="1" dirty="0">
              <a:solidFill>
                <a:srgbClr val="C00000"/>
              </a:solidFill>
            </a:endParaRPr>
          </a:p>
          <a:p>
            <a:pPr marL="0" indent="0" algn="ctr">
              <a:buNone/>
            </a:pPr>
            <a:r>
              <a:rPr lang="fr-FR" sz="2800" b="1" i="1" dirty="0">
                <a:solidFill>
                  <a:srgbClr val="C00000"/>
                </a:solidFill>
              </a:rPr>
              <a:t>Le fleuve et l'arbre de la Vie </a:t>
            </a:r>
          </a:p>
          <a:p>
            <a:pPr marL="0" indent="0" algn="just">
              <a:buNone/>
            </a:pPr>
            <a:r>
              <a:rPr lang="fr-FR" sz="2800" b="1" baseline="30000" dirty="0"/>
              <a:t>1</a:t>
            </a:r>
            <a:r>
              <a:rPr lang="fr-FR" sz="2800" b="1" dirty="0"/>
              <a:t> Puis l'ange me montra l'eau de la vie : un fleuve resplendissant comme du cristal, qui jaillit du trône de Dieu et de l'Agneau. </a:t>
            </a:r>
            <a:r>
              <a:rPr lang="fr-FR" sz="2800" b="1" baseline="30000" dirty="0"/>
              <a:t>2</a:t>
            </a:r>
            <a:r>
              <a:rPr lang="fr-FR" sz="2800" b="1" dirty="0"/>
              <a:t> Au milieu de la place de la ville, entre les deux bras du fleuve, il y a un arbre de vie qui donne son fruit douze fois : chaque mois il produit son fruit ; et les feuilles de cet arbre sont un remède pour les nations païennes. </a:t>
            </a:r>
            <a:endParaRPr lang="fr-FR" sz="2800" b="1" baseline="30000" dirty="0"/>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lnSpcReduction="10000"/>
          </a:bodyPr>
          <a:lstStyle/>
          <a:p>
            <a:pPr algn="ctr" fontAlgn="base">
              <a:spcBef>
                <a:spcPct val="20000"/>
              </a:spcBef>
              <a:spcAft>
                <a:spcPct val="0"/>
              </a:spcAft>
              <a:defRPr/>
            </a:pPr>
            <a:r>
              <a:rPr lang="ar-SA" sz="3600" b="1" i="1" dirty="0">
                <a:solidFill>
                  <a:srgbClr val="C00000"/>
                </a:solidFill>
              </a:rPr>
              <a:t>الإصحاح الثاني والعشرون</a:t>
            </a:r>
            <a:endParaRPr lang="ar-EG" altLang="fr-FR" sz="3600" b="1" i="1" dirty="0">
              <a:solidFill>
                <a:srgbClr val="C00000"/>
              </a:solidFill>
            </a:endParaRPr>
          </a:p>
          <a:p>
            <a:pPr algn="just" rtl="1" fontAlgn="base">
              <a:spcBef>
                <a:spcPct val="20000"/>
              </a:spcBef>
              <a:spcAft>
                <a:spcPct val="0"/>
              </a:spcAft>
              <a:defRPr/>
            </a:pPr>
            <a:endParaRPr lang="fr-FR" sz="4000" b="1" baseline="30000" dirty="0"/>
          </a:p>
          <a:p>
            <a:pPr algn="ctr"/>
            <a:r>
              <a:rPr lang="ar-AE" sz="3200" b="1" i="1" dirty="0">
                <a:solidFill>
                  <a:srgbClr val="C00000"/>
                </a:solidFill>
              </a:rPr>
              <a:t>نهر الحياة</a:t>
            </a:r>
          </a:p>
          <a:p>
            <a:pPr algn="just" rtl="1" fontAlgn="base">
              <a:spcBef>
                <a:spcPct val="20000"/>
              </a:spcBef>
              <a:spcAft>
                <a:spcPct val="0"/>
              </a:spcAft>
              <a:defRPr/>
            </a:pPr>
            <a:r>
              <a:rPr lang="ar-SA" sz="3200" b="1" baseline="30000" dirty="0"/>
              <a:t>١</a:t>
            </a:r>
            <a:r>
              <a:rPr lang="ar-SA" sz="4000" b="1" dirty="0"/>
              <a:t> وَأَرَانِي نَهْراً صَافِياً مِنْ مَاءِ حَيَاةٍ لاَمِعاً كَبَلُّورٍ خَارِجاً مِنْ عَرْشِ اللهِ وَالْحَمَلِ.</a:t>
            </a:r>
            <a:r>
              <a:rPr lang="ar-SA" sz="4000" b="1" baseline="30000" dirty="0"/>
              <a:t>٢</a:t>
            </a:r>
            <a:r>
              <a:rPr lang="ar-SA" sz="4000" b="1" dirty="0"/>
              <a:t> فِي وَسَطِ سُوقِهَا وَعَلَى النَّهْرِ مِنْ هُنَا وَمِنْ هُنَاكَ شَجَرَةُ حَيَاةٍ تَصْنَعُ اثْنَتَيْ عَشْرَةَ ثَمَرَةً، وَتُعْطِي كُلَّ شَهْرٍ ثَمَرَهَا، وَوَرَقُ الشَّجَرَةِ لِشِفَاءِ الأُمَمِ.</a:t>
            </a:r>
            <a:endParaRPr lang="fr-FR" sz="4000" b="1" dirty="0"/>
          </a:p>
          <a:p>
            <a:pPr algn="just"/>
            <a:endParaRPr lang="fr-FR" sz="4000" b="1" dirty="0"/>
          </a:p>
        </p:txBody>
      </p:sp>
    </p:spTree>
    <p:extLst>
      <p:ext uri="{BB962C8B-B14F-4D97-AF65-F5344CB8AC3E}">
        <p14:creationId xmlns:p14="http://schemas.microsoft.com/office/powerpoint/2010/main" val="39900953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Comme un tisserand, je croisais le fil de ma vie : on me tranche la trame. Du jour à la nuit, tu m'achèves ; j'ai crié jusqu'au matin. Comme un lion, il a broyé tous mes os, Du jour à la nuit, tu m'achèves. Comme l'hirondelle, je crie ; je gémis comme la colombe. A regarder là-haut, mes yeux faiblissent : Seigneur, je défaille ! Sois mon soutien ! Que lui dirai-je pour qu'il me réponde, à lui qui agit ? J'irai, errant au long de mes années avec mon amertume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lnSpcReduction="10000"/>
          </a:bodyPr>
          <a:lstStyle/>
          <a:p>
            <a:pPr lvl="0" algn="just" rtl="1">
              <a:defRPr/>
            </a:pPr>
            <a:r>
              <a:rPr lang="ar-SA" sz="3600" b="1" dirty="0"/>
              <a:t>لَفَفْتُ </a:t>
            </a:r>
            <a:r>
              <a:rPr lang="ar-SA" sz="3600" b="1" dirty="0" err="1"/>
              <a:t>كَٱلْحَائِكِ</a:t>
            </a:r>
            <a:r>
              <a:rPr lang="ar-SA" sz="3600" b="1" dirty="0"/>
              <a:t> حَيَاتِي. مِنَ </a:t>
            </a:r>
            <a:r>
              <a:rPr lang="ar-SA" sz="3600" b="1" dirty="0" err="1"/>
              <a:t>ٱلنَّوْلِ</a:t>
            </a:r>
            <a:r>
              <a:rPr lang="ar-SA" sz="3600" b="1" dirty="0"/>
              <a:t> يَقْطَعُنِي. </a:t>
            </a:r>
            <a:r>
              <a:rPr lang="ar-SA" sz="3600" b="1" dirty="0" err="1"/>
              <a:t>ٱلنَّهَارَ</a:t>
            </a:r>
            <a:r>
              <a:rPr lang="ar-SA" sz="3600" b="1" dirty="0"/>
              <a:t> </a:t>
            </a:r>
            <a:r>
              <a:rPr lang="ar-SA" sz="3600" b="1" dirty="0" err="1"/>
              <a:t>وَٱللَّيْلَ</a:t>
            </a:r>
            <a:r>
              <a:rPr lang="ar-SA" sz="3600" b="1" dirty="0"/>
              <a:t> تُفْنِينِي. صَرَخْتُ إِلَى </a:t>
            </a:r>
            <a:r>
              <a:rPr lang="ar-SA" sz="3600" b="1" dirty="0" err="1"/>
              <a:t>ٱلصَّبَاحِ</a:t>
            </a:r>
            <a:r>
              <a:rPr lang="ar-SA" sz="3600" b="1" dirty="0"/>
              <a:t>. </a:t>
            </a:r>
            <a:r>
              <a:rPr lang="ar-SA" sz="3600" b="1" dirty="0" err="1"/>
              <a:t>كَٱلْأَسَدِ</a:t>
            </a:r>
            <a:r>
              <a:rPr lang="ar-SA" sz="3600" b="1" dirty="0"/>
              <a:t> هَكَذَا يُهَشِّمُ جَمِيعَ عِظَامِي. </a:t>
            </a:r>
            <a:r>
              <a:rPr lang="ar-SA" sz="3600" b="1" dirty="0" err="1"/>
              <a:t>ٱلنَّهَارَ</a:t>
            </a:r>
            <a:r>
              <a:rPr lang="ar-SA" sz="3600" b="1" dirty="0"/>
              <a:t> </a:t>
            </a:r>
            <a:r>
              <a:rPr lang="ar-SA" sz="3600" b="1" dirty="0" err="1"/>
              <a:t>وَٱلَّلَيْلَ</a:t>
            </a:r>
            <a:r>
              <a:rPr lang="ar-SA" sz="3600" b="1" dirty="0"/>
              <a:t> تُفْنِينِي. كَسُنُونةٍ </a:t>
            </a:r>
            <a:r>
              <a:rPr lang="ar-SA" sz="3600" b="1" dirty="0" err="1"/>
              <a:t>مُزَقْزِقةٍ</a:t>
            </a:r>
            <a:r>
              <a:rPr lang="ar-SA" sz="3600" b="1" dirty="0"/>
              <a:t> هَكَذَا أَصِيحُ. أَهْدِرُ كَحَمَامَةٍ.</a:t>
            </a:r>
            <a:r>
              <a:rPr lang="ar-SA" sz="3600" dirty="0"/>
              <a:t> </a:t>
            </a:r>
            <a:r>
              <a:rPr lang="ar-SA" sz="3600" b="1" dirty="0"/>
              <a:t>قَدْ ضَعُفَتْ عَيْنَايَ نَاظِرَةً إِلَى </a:t>
            </a:r>
            <a:r>
              <a:rPr lang="ar-SA" sz="3600" b="1" dirty="0" err="1"/>
              <a:t>ٱلعَلَاءِ</a:t>
            </a:r>
            <a:r>
              <a:rPr lang="ar-SA" sz="3600" b="1" dirty="0"/>
              <a:t>. </a:t>
            </a:r>
            <a:r>
              <a:rPr lang="ar-SA" sz="3600" b="1" dirty="0" err="1"/>
              <a:t>يَارَبُّ</a:t>
            </a:r>
            <a:r>
              <a:rPr lang="ar-SA" sz="3600" b="1" dirty="0"/>
              <a:t>، قَدْ تَضَايَقْتُ. كُنْ لِي ضَامِنًا. بِمَاذَا أَتَكَلَّمُ، فَإِنَّهُ قَالَ لِي وَهُوَ قَدْ فَعَلَ. أَتَمَشَّى مُتَمَهِّلًا كُلَّ سِنِيَّ مِن أَجْلِ مَرَارَةِ نَفْسِي. </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3134570"/>
      </p:ext>
    </p:extLst>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3</a:t>
            </a:r>
            <a:r>
              <a:rPr lang="fr-FR" sz="2800" b="1" dirty="0"/>
              <a:t> Il n'y aura plus aucune malédiction. Le trône de Dieu et de l'Agneau sera dans la ville, et les serviteurs de Dieu lui rendront un culte ; </a:t>
            </a:r>
            <a:r>
              <a:rPr lang="fr-FR" sz="2800" b="1" baseline="30000" dirty="0"/>
              <a:t>4</a:t>
            </a:r>
            <a:r>
              <a:rPr lang="fr-FR" sz="2800" b="1" dirty="0"/>
              <a:t> ils verront son visage, et son nom sera écrit sur leur front.</a:t>
            </a:r>
          </a:p>
          <a:p>
            <a:pPr marL="0" indent="0" algn="just">
              <a:buNone/>
            </a:pPr>
            <a:endParaRPr lang="fr-FR" sz="2800" b="1" dirty="0"/>
          </a:p>
          <a:p>
            <a:pPr marL="0" indent="0" algn="just">
              <a:buNone/>
            </a:pPr>
            <a:r>
              <a:rPr lang="fr-FR" sz="2800" b="1" baseline="30000" dirty="0"/>
              <a:t>5</a:t>
            </a:r>
            <a:r>
              <a:rPr lang="fr-FR" sz="2800" b="1" dirty="0"/>
              <a:t> La nuit n'existera plus, ils n'auront plus besoin de la lumière d'une lampe ni de la lumière du soleil, parce que le Seigneur Dieu les illuminera, et ils régneront pour les siècles des siècles.</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٣</a:t>
            </a:r>
            <a:r>
              <a:rPr lang="ar-SA" sz="3600" b="1" dirty="0"/>
              <a:t> وَلاَ تَكُونُ لَعْنَةٌ مَا فِي مَا بَعْدُ. وَعَرْشُ اللهِ وَالْحَمَلِ يَكُونُ فِيهَا، وَعَبِيدُهُ يَخْدِمُونَهُ. </a:t>
            </a:r>
            <a:r>
              <a:rPr lang="ar-SA" sz="3600" b="1" baseline="30000" dirty="0"/>
              <a:t>٤</a:t>
            </a:r>
            <a:r>
              <a:rPr lang="ar-SA" sz="3600" b="1" dirty="0"/>
              <a:t> وَهُمْ سَيَنْظُرُونَ وَجْهَهُ، وَاسْمُهُ عَلَى جِبَاهِهِمْ.</a:t>
            </a:r>
            <a:endParaRPr lang="fr-FR" sz="3600" b="1" dirty="0"/>
          </a:p>
          <a:p>
            <a:pPr algn="just" rtl="1" fontAlgn="base">
              <a:spcBef>
                <a:spcPct val="20000"/>
              </a:spcBef>
              <a:spcAft>
                <a:spcPct val="0"/>
              </a:spcAft>
              <a:defRPr/>
            </a:pPr>
            <a:endParaRPr lang="fr-FR" sz="3600" b="1" dirty="0"/>
          </a:p>
          <a:p>
            <a:pPr algn="just" rtl="1" fontAlgn="base">
              <a:spcBef>
                <a:spcPct val="20000"/>
              </a:spcBef>
              <a:spcAft>
                <a:spcPct val="0"/>
              </a:spcAft>
              <a:defRPr/>
            </a:pPr>
            <a:r>
              <a:rPr lang="ar-SA" sz="3600" b="1" dirty="0"/>
              <a:t> </a:t>
            </a:r>
            <a:r>
              <a:rPr lang="ar-SA" sz="3600" b="1" baseline="30000" dirty="0"/>
              <a:t>٥</a:t>
            </a:r>
            <a:r>
              <a:rPr lang="ar-SA" sz="3600" b="1" dirty="0"/>
              <a:t> وَلاَ يَكُونُ لَيْلٌ هُنَاكَ، وَلاَ يَحْتَاجُونَ إِلَى سِرَاجٍ أَوْ نُورِ شَمْسٍ، لأَنَّ الرَّبَّ الْإِلَهَ يُنِيرُ عَلَيْهِمْ، وَهُمْ سَيَمْلِكُونَ إِلَى أَبَدِ الآبِدِينَ.</a:t>
            </a:r>
            <a:endParaRPr lang="fr-FR" sz="3600" b="1" dirty="0"/>
          </a:p>
        </p:txBody>
      </p:sp>
    </p:spTree>
    <p:extLst>
      <p:ext uri="{BB962C8B-B14F-4D97-AF65-F5344CB8AC3E}">
        <p14:creationId xmlns:p14="http://schemas.microsoft.com/office/powerpoint/2010/main" val="3224274949"/>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6</a:t>
            </a:r>
            <a:r>
              <a:rPr lang="fr-FR" sz="2800" b="1" dirty="0"/>
              <a:t> Puis l'ange me dit : Ces paroles sont sûres et vraies : le Seigneur, le Dieu qui inspire les prophètes, a envoyé son ange pour montrer à ses serviteurs ce qui doit arriver bientôt. Epilogue : Le Christ vient sans tarder </a:t>
            </a:r>
            <a:r>
              <a:rPr lang="fr-FR" sz="2800" b="1" baseline="30000" dirty="0"/>
              <a:t>7</a:t>
            </a:r>
            <a:r>
              <a:rPr lang="fr-FR" sz="2800" b="1" dirty="0"/>
              <a:t> Voici que je viens sans tarder. Heureux celui qui garde les paroles de la prophétie écrite dans ce livre. </a:t>
            </a:r>
            <a:r>
              <a:rPr lang="fr-FR" sz="2800" b="1" baseline="30000" dirty="0"/>
              <a:t>8</a:t>
            </a:r>
            <a:r>
              <a:rPr lang="fr-FR" sz="2800" b="1" dirty="0"/>
              <a:t> C'est moi Jean qui entendais et qui voyais ces choses. Et les ayant entendues et vues, je me jetai aux pieds de l'ange qui me montrait cela, pour me prosterner devant lui.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٦</a:t>
            </a:r>
            <a:r>
              <a:rPr lang="ar-SA" sz="3600" b="1" dirty="0"/>
              <a:t> ثُمَّ قَالَ لِي: «هَذِهِ الأَقْوَالُ أَمِينَةٌ وَصَادِقَةٌ. وَالرَّبُّ إِلَهُ الأَنْبِيَاءِ الْقِدِّيسِينَ أَرْسَلَ مَلاَكَهُ لِيُرِيَ عَبِيدَهُ مَا يَنْبَغِي أَنْ يَكُونَ سَرِيعاً». </a:t>
            </a:r>
            <a:r>
              <a:rPr lang="ar-SA" sz="3600" b="1" baseline="30000" dirty="0"/>
              <a:t>٧</a:t>
            </a:r>
            <a:r>
              <a:rPr lang="ar-SA" sz="3600" b="1" dirty="0"/>
              <a:t> «هَا أَنَا آتِي سَرِيعاً. طُوبَى لِمَنْ يَحْفَظُ أَقْوَالَ نُبُوَّةِ هَذَا الْكِتَابِ» </a:t>
            </a:r>
            <a:r>
              <a:rPr lang="ar-SA" sz="3600" b="1" baseline="30000" dirty="0"/>
              <a:t>٨</a:t>
            </a:r>
            <a:r>
              <a:rPr lang="ar-SA" sz="3600" b="1" dirty="0"/>
              <a:t> وَأَنَا يُوحَنَّا الَّذِي كَانَ يَنْظُرُ وَيَسْمَعُ هَذَا. وَحِينَ سَمِعْتُ وَنَظَرْتُ، </a:t>
            </a:r>
            <a:r>
              <a:rPr lang="ar-SA" sz="3600" b="1" dirty="0" err="1"/>
              <a:t>خَرَرْتُ</a:t>
            </a:r>
            <a:r>
              <a:rPr lang="ar-SA" sz="3600" b="1" dirty="0"/>
              <a:t> لأَسْجُدَ أَمَامَ رِجْلَيِ الْمَلاَكِ الَّذِي كَانَ يُرِينِي هَذَا.</a:t>
            </a:r>
            <a:endParaRPr lang="fr-FR" sz="3600" b="1" dirty="0"/>
          </a:p>
        </p:txBody>
      </p:sp>
    </p:spTree>
    <p:extLst>
      <p:ext uri="{BB962C8B-B14F-4D97-AF65-F5344CB8AC3E}">
        <p14:creationId xmlns:p14="http://schemas.microsoft.com/office/powerpoint/2010/main" val="1423360813"/>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9</a:t>
            </a:r>
            <a:r>
              <a:rPr lang="fr-FR" sz="2800" b="1" dirty="0"/>
              <a:t> Il me dit : Ne fais surtout pas cela ! Je suis un serviteur comme toi et tes frères, les prophètes et ceux qui gardent les paroles de ce livre. Prosterne-toi devant Dieu ! </a:t>
            </a:r>
            <a:r>
              <a:rPr lang="fr-FR" sz="2800" b="1" baseline="30000" dirty="0"/>
              <a:t>10</a:t>
            </a:r>
            <a:r>
              <a:rPr lang="fr-FR" sz="2800" b="1" dirty="0"/>
              <a:t> Puis il me dit : Ne garde pas sous le sceau du secret les paroles de ce livre de prophétie, car le temps est proche. </a:t>
            </a:r>
            <a:r>
              <a:rPr lang="fr-FR" sz="2800" b="1" baseline="30000" dirty="0"/>
              <a:t>11</a:t>
            </a:r>
            <a:r>
              <a:rPr lang="fr-FR" sz="2800" b="1" dirty="0"/>
              <a:t> Que celui qui fait le mal continue à faire le mal, et que l'homme souillé continue à se souiller ; que le juste continue à pratiquer la justice, et que le saint continue à se sanctifier.</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٩</a:t>
            </a:r>
            <a:r>
              <a:rPr lang="ar-SA" sz="3600" b="1" dirty="0"/>
              <a:t> فَقَالَ لِيَ: «انْظُرْ لاَ تَفْعَلْ! لأَنِّي عَبْدٌ مَعَكَ وَمَعَ إِخْوَتِكَ الأَنْبِيَاءِ، وَالَّذِينَ يَحْفَظُونَ أَقْوَالَ هَذَا الْكِتَابِ. اسْجُدْ لِلَّهِ». </a:t>
            </a:r>
            <a:r>
              <a:rPr lang="ar-SA" sz="3600" b="1" baseline="30000" dirty="0"/>
              <a:t>١٠</a:t>
            </a:r>
            <a:r>
              <a:rPr lang="ar-SA" sz="3600" b="1" dirty="0"/>
              <a:t> وَقَالَ لِي: «لاَ تَخْتِمْ عَلَى أَقْوَالِ نُبُوَّةِ هَذَا الْكِتَابِ، لأَنَّ الْوَقْتَ قَرِيبٌ. </a:t>
            </a:r>
            <a:r>
              <a:rPr lang="ar-SA" sz="3600" b="1" baseline="30000" dirty="0"/>
              <a:t>١١</a:t>
            </a:r>
            <a:r>
              <a:rPr lang="ar-SA" sz="3600" b="1" dirty="0"/>
              <a:t> مَنْ يَظْلِمْ فَلْيَظْلِمْ بَعْدُ. وَمَنْ هُوَ نَجِسٌ فَلْيَتَنَجَّسْ بَعْدُ. وَمَنْ هُوَ بَارٌّ فَلْيَتَبَرَّرْ بَعْدُ. وَمَنْ هُوَ مُقَدَّسٌ فَلْيَتَقَدَّسْ بَعْدُ».</a:t>
            </a:r>
            <a:endParaRPr lang="fr-FR" sz="3600" b="1" dirty="0"/>
          </a:p>
        </p:txBody>
      </p:sp>
    </p:spTree>
    <p:extLst>
      <p:ext uri="{BB962C8B-B14F-4D97-AF65-F5344CB8AC3E}">
        <p14:creationId xmlns:p14="http://schemas.microsoft.com/office/powerpoint/2010/main" val="2795208557"/>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12</a:t>
            </a:r>
            <a:r>
              <a:rPr lang="fr-FR" sz="2800" b="1" dirty="0"/>
              <a:t> Voici que je viens sans tarder, et j'apporte avec moi le salaire que je vais donner à chacun selon ce qu'il aura fait. </a:t>
            </a:r>
            <a:r>
              <a:rPr lang="fr-FR" sz="2800" b="1" baseline="30000" dirty="0"/>
              <a:t>13</a:t>
            </a:r>
            <a:r>
              <a:rPr lang="fr-FR" sz="2800" b="1" dirty="0"/>
              <a:t> Je suis l'alpha et l'oméga, le premier et le dernier, le commencement et la fin. </a:t>
            </a:r>
            <a:r>
              <a:rPr lang="fr-FR" sz="2800" b="1" baseline="30000" dirty="0"/>
              <a:t>14</a:t>
            </a:r>
            <a:r>
              <a:rPr lang="fr-FR" sz="2800" b="1" dirty="0"/>
              <a:t> Heureux ceux qui lavent leurs vêtements pour avoir droit aux fruits de l'arbre de vie, et pouvoir franchir les portes de la cité. </a:t>
            </a:r>
            <a:r>
              <a:rPr lang="fr-FR" sz="2800" b="1" baseline="30000" dirty="0"/>
              <a:t>15</a:t>
            </a:r>
            <a:r>
              <a:rPr lang="fr-FR" sz="2800" b="1" dirty="0"/>
              <a:t> Dehors les chiens, les sorciers, les débauchés, les meurtriers, les idolâtres, et tous ceux qui aiment et pratiquent le mensonge !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١٢</a:t>
            </a:r>
            <a:r>
              <a:rPr lang="ar-SA" sz="3600" b="1" dirty="0"/>
              <a:t> «وَهَا أَنَا آتِي سَرِيعاً وَأُجْرَتِي مَعِي لِأُجَازِيَ كُلَّ وَاحِدٍ كَمَا يَكُونُ عَمَلُهُ. </a:t>
            </a:r>
            <a:r>
              <a:rPr lang="ar-SA" sz="3600" b="1" baseline="30000" dirty="0"/>
              <a:t>١٣</a:t>
            </a:r>
            <a:r>
              <a:rPr lang="ar-SA" sz="3600" b="1" dirty="0"/>
              <a:t> أَنَا الأَلِفُ وَالْيَاءُ، الْبِدَايَةُ وَالنِّهَايَةُ، الأَوَّلُ وَالآخِرُ». </a:t>
            </a:r>
            <a:r>
              <a:rPr lang="ar-SA" sz="3600" b="1" baseline="30000" dirty="0"/>
              <a:t>١٤</a:t>
            </a:r>
            <a:r>
              <a:rPr lang="ar-SA" sz="3600" b="1" dirty="0"/>
              <a:t> طُوبَى لِلَّذِينَ يَصْنَعُونَ وَصَايَاهُ لِكَيْ يَكُونَ سُلْطَانُهُمْ عَلَى شَجَرَةِ الْحَيَاةِ وَيَدْخُلُوا مِنَ الأَبْوَابِ إِلَى الْمَدِينَةِ، </a:t>
            </a:r>
            <a:r>
              <a:rPr lang="ar-SA" sz="3600" b="1" baseline="30000" dirty="0"/>
              <a:t>١٥</a:t>
            </a:r>
            <a:r>
              <a:rPr lang="ar-SA" sz="3600" b="1" dirty="0"/>
              <a:t> لأَنَّ خَارِجاً الْكِلاَبَ وَالسَّحَرَةَ وَالزُّنَاةَ وَالْقَتَلَةَ وَعَبَدَةَ الأَوْثَانِ، وَكُلَّ مَنْ يُحِبُّ وَيَصْنَعُ كَذِباً. </a:t>
            </a:r>
            <a:endParaRPr lang="fr-FR" sz="3600" b="1" dirty="0"/>
          </a:p>
        </p:txBody>
      </p:sp>
    </p:spTree>
    <p:extLst>
      <p:ext uri="{BB962C8B-B14F-4D97-AF65-F5344CB8AC3E}">
        <p14:creationId xmlns:p14="http://schemas.microsoft.com/office/powerpoint/2010/main" val="4062435666"/>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baseline="30000" dirty="0"/>
              <a:t>16</a:t>
            </a:r>
            <a:r>
              <a:rPr lang="fr-FR" sz="2800" b="1" dirty="0"/>
              <a:t> Moi, Jésus, j'ai envoyé mon ange vous apporter ce témoignage au sujet des Églises. Je suis le descendant, le rejeton de David, l'étoile resplendissante du matin. </a:t>
            </a:r>
            <a:r>
              <a:rPr lang="fr-FR" sz="2800" b="1" baseline="30000" dirty="0"/>
              <a:t>17</a:t>
            </a:r>
            <a:r>
              <a:rPr lang="fr-FR" sz="2800" b="1" dirty="0"/>
              <a:t> L'Esprit et l'Épouse disent : Viens ! Celui qui entend, qu'il dise aussi : Viens ! Celui qui a soif, qu'il approche. Celui qui le désire, qu'il boive l'eau de la vie, gratuitement.</a:t>
            </a:r>
            <a:r>
              <a:rPr lang="fr-FR" sz="2800" b="1" baseline="30000" dirty="0"/>
              <a:t> 18 </a:t>
            </a:r>
            <a:r>
              <a:rPr lang="fr-FR" sz="2800" b="1" dirty="0"/>
              <a:t>Et moi, je témoigne devant tout homme qui écoute les paroles de la prophétie écrite dans ce livre : si quelqu'un inflige une addition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600" b="1" baseline="30000" dirty="0"/>
              <a:t>١٦</a:t>
            </a:r>
            <a:r>
              <a:rPr lang="ar-SA" sz="3600" b="1" dirty="0"/>
              <a:t> «أَنَا يَسُوعُ، أَرْسَلْتُ مَلاَكِي لأَشْهَدَ لَكُمْ بِهَذِهِ الأُمُورِ عَنِ الْكَنَائِسِ. أَنَا أَصْلُ وَذُرِّيَّةُ دَاوُدَ. كَوْكَبُ الصُّبْحِ الْمُنِيرُ». </a:t>
            </a:r>
            <a:r>
              <a:rPr lang="ar-SA" sz="3600" b="1" baseline="30000" dirty="0"/>
              <a:t>١٧</a:t>
            </a:r>
            <a:r>
              <a:rPr lang="ar-SA" sz="3600" b="1" dirty="0"/>
              <a:t> وَالرُّوحُ وَالْعَرُوسُ يَقُولاَنِ: «تَعَالَ». وَمَنْ يَسْمَعْ فَلْيَقُلْ: «تَعَالَ». وَمَنْ يَعْطَشْ فَلْيَأْتِ. وَمَنْ يُرِدْ فَلْيَأْخُذْ مَاءَ حَيَاةٍ مَجَّاناً </a:t>
            </a:r>
            <a:r>
              <a:rPr lang="ar-SA" sz="3600" b="1" baseline="30000" dirty="0"/>
              <a:t>١٨</a:t>
            </a:r>
            <a:r>
              <a:rPr lang="ar-SA" sz="3600" b="1" dirty="0"/>
              <a:t> لأَنِّي أَشْهَدُ لِكُلِّ مَنْ يَسْمَعُ أَقْوَالَ نُبُوَّةِ هَذَا الْكِتَابِ: إِنْ كَانَ أَحَدٌ يَزِيدُ عَلَى </a:t>
            </a:r>
            <a:endParaRPr lang="fr-FR" sz="3600" b="1" dirty="0"/>
          </a:p>
        </p:txBody>
      </p:sp>
    </p:spTree>
    <p:extLst>
      <p:ext uri="{BB962C8B-B14F-4D97-AF65-F5344CB8AC3E}">
        <p14:creationId xmlns:p14="http://schemas.microsoft.com/office/powerpoint/2010/main" val="915501098"/>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just">
              <a:buNone/>
            </a:pPr>
            <a:r>
              <a:rPr lang="fr-FR" sz="2800" b="1" dirty="0"/>
              <a:t>à ce message, Dieu lui infligera les fléaux dont parle ce livre ; </a:t>
            </a:r>
            <a:r>
              <a:rPr lang="fr-FR" sz="2800" b="1" baseline="30000" dirty="0"/>
              <a:t>19</a:t>
            </a:r>
            <a:r>
              <a:rPr lang="fr-FR" sz="2800" b="1" dirty="0"/>
              <a:t> et si quelqu'un enlève des paroles à ce livre de prophétie, Dieu lui enlèvera sa part des fruits de l'arbre de vie et sa place dans la cité sainte dont parle ce livre. </a:t>
            </a:r>
            <a:r>
              <a:rPr lang="fr-FR" sz="2800" b="1" baseline="30000" dirty="0"/>
              <a:t>20</a:t>
            </a:r>
            <a:r>
              <a:rPr lang="fr-FR" sz="2800" b="1" dirty="0"/>
              <a:t> Et celui qui témoigne de tout cela déclare : Oui, je viens sans tarder. - Amen ! Viens, Seigneur Jésus ! </a:t>
            </a:r>
            <a:r>
              <a:rPr lang="fr-FR" sz="2800" b="1" baseline="30000" dirty="0"/>
              <a:t>21</a:t>
            </a:r>
            <a:r>
              <a:rPr lang="fr-FR" sz="2800" b="1" dirty="0"/>
              <a:t> Que la grâce du Seigneur Jésus soit avec vous tous. Amen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just" rtl="1" fontAlgn="base">
              <a:spcBef>
                <a:spcPct val="20000"/>
              </a:spcBef>
              <a:spcAft>
                <a:spcPct val="0"/>
              </a:spcAft>
              <a:defRPr/>
            </a:pPr>
            <a:r>
              <a:rPr lang="ar-SA" sz="3400" b="1" dirty="0"/>
              <a:t>هَذَا يَزِيدُ اللهُ عَلَيْهِ الضَّرَبَاتِ الْمَكْتُوبَةَ فِي هَذَا الْكِتَابِ. </a:t>
            </a:r>
            <a:r>
              <a:rPr lang="ar-SA" sz="3400" b="1" baseline="30000" dirty="0"/>
              <a:t>١٩</a:t>
            </a:r>
            <a:r>
              <a:rPr lang="ar-SA" sz="3400" b="1" dirty="0"/>
              <a:t> وَإِنْ كَانَ أَحَدٌ يَحْذِفُ مِنْ أَقْوَالِ كِتَابِ هَذِهِ النُّبُوَّةِ يَحْذِفُ اللهُ نَصِيبَهُ مِنْ سِفْرِ الْحَيَاةِ، وَمِنَ الْمَدِينَةِ الْمُقَدَّسَةِ، وَمِنَ الْمَكْتُوبِ فِي هَذَا الْكِتَابِ. </a:t>
            </a:r>
            <a:r>
              <a:rPr lang="ar-SA" sz="3400" b="1" baseline="30000" dirty="0"/>
              <a:t>٢٠</a:t>
            </a:r>
            <a:r>
              <a:rPr lang="ar-SA" sz="3400" b="1" dirty="0"/>
              <a:t> يَقُولُ الشَّاهِدُ بِهَذَا: «نَعَمْ! أَنَا آتِي سَرِيعاً». آمِينَ. تَعَالَ أَيُّهَا الرَّبُّ يَسُوعُ. </a:t>
            </a:r>
            <a:r>
              <a:rPr lang="ar-SA" sz="3400" b="1" baseline="30000" dirty="0"/>
              <a:t>٢١</a:t>
            </a:r>
            <a:r>
              <a:rPr lang="ar-SA" sz="3400" b="1" dirty="0"/>
              <a:t> نِعْمَةُ رَبِّنَا يَسُوعَ الْمَسِيحِ مَعَ جَمِيعِكُمْ. آمِينَ.</a:t>
            </a:r>
            <a:endParaRPr lang="fr-FR" sz="3400" b="1" dirty="0"/>
          </a:p>
        </p:txBody>
      </p:sp>
      <p:sp>
        <p:nvSpPr>
          <p:cNvPr id="2" name="Rectangle 1"/>
          <p:cNvSpPr/>
          <p:nvPr/>
        </p:nvSpPr>
        <p:spPr>
          <a:xfrm>
            <a:off x="1053661" y="5949280"/>
            <a:ext cx="10339690" cy="584775"/>
          </a:xfrm>
          <a:prstGeom prst="rect">
            <a:avLst/>
          </a:prstGeom>
        </p:spPr>
        <p:txBody>
          <a:bodyPr wrap="none">
            <a:spAutoFit/>
          </a:bodyPr>
          <a:lstStyle/>
          <a:p>
            <a:pPr algn="just"/>
            <a:r>
              <a:rPr lang="pt-BR" sz="3200" b="1" dirty="0">
                <a:solidFill>
                  <a:srgbClr val="C00000"/>
                </a:solidFill>
                <a:latin typeface="Avva_Marcos" pitchFamily="82" charset="0"/>
              </a:rPr>
              <a:t>A</a:t>
            </a:r>
            <a:r>
              <a:rPr lang="pt-BR" sz="3200" b="1" dirty="0">
                <a:solidFill>
                  <a:srgbClr val="C00000"/>
                </a:solidFill>
                <a:latin typeface="CS Avva Shenouda" pitchFamily="34" charset="0"/>
              </a:rPr>
              <a:t>myn. Kurie ele`ycon   Kurie ele`ycon   Kurie ele`ycon</a:t>
            </a:r>
            <a:endParaRPr lang="fr-FR" sz="3200" b="1" dirty="0">
              <a:solidFill>
                <a:srgbClr val="C00000"/>
              </a:solidFill>
              <a:latin typeface="CS Avva Shenouda" pitchFamily="34" charset="0"/>
            </a:endParaRPr>
          </a:p>
        </p:txBody>
      </p:sp>
    </p:spTree>
    <p:extLst>
      <p:ext uri="{BB962C8B-B14F-4D97-AF65-F5344CB8AC3E}">
        <p14:creationId xmlns:p14="http://schemas.microsoft.com/office/powerpoint/2010/main" val="2602845310"/>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646331"/>
          </a:xfrm>
          <a:prstGeom prst="rect">
            <a:avLst/>
          </a:prstGeom>
        </p:spPr>
        <p:txBody>
          <a:bodyPr wrap="square">
            <a:spAutoFit/>
          </a:bodyPr>
          <a:lstStyle/>
          <a:p>
            <a:pPr algn="ctr"/>
            <a:r>
              <a:rPr lang="fr-FR" sz="3600" b="1" dirty="0">
                <a:solidFill>
                  <a:srgbClr val="C00000"/>
                </a:solidFill>
                <a:latin typeface="Book Antiqua" panose="02040602050305030304" pitchFamily="18" charset="0"/>
              </a:rPr>
              <a:t>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a:t>
            </a:r>
          </a:p>
        </p:txBody>
      </p:sp>
    </p:spTree>
    <p:extLst>
      <p:ext uri="{BB962C8B-B14F-4D97-AF65-F5344CB8AC3E}">
        <p14:creationId xmlns:p14="http://schemas.microsoft.com/office/powerpoint/2010/main" val="2201341350"/>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Isaïe 45 : 15 - 20</a:t>
            </a:r>
          </a:p>
          <a:p>
            <a:pPr marL="0" indent="0" algn="just">
              <a:buNone/>
            </a:pPr>
            <a:r>
              <a:rPr lang="fr-FR" sz="2800" b="1" dirty="0"/>
              <a:t>En vérité tu es un dieu qui se cache, Dieu d'Israël,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أشعياء</a:t>
            </a:r>
            <a:r>
              <a:rPr lang="ar-EG" altLang="fr-FR" sz="3600" b="1" i="1" dirty="0">
                <a:solidFill>
                  <a:srgbClr val="C00000"/>
                </a:solidFill>
                <a:latin typeface="Times New Roman" panose="02020603050405020304" pitchFamily="18" charset="0"/>
              </a:rPr>
              <a:t> النبي ٤٥: ١٥ – ٢٠</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t>حَقًّا أَنْتَ إِلَهٌ مُحْتَجِبٌ يَا إِلَهَ إِسْرَائِيلَ </a:t>
            </a:r>
            <a:r>
              <a:rPr lang="ar-SA" sz="3600" b="1" dirty="0" err="1"/>
              <a:t>ٱلْمُخَلِّصَ</a:t>
            </a:r>
            <a:r>
              <a:rPr lang="ar-SA" sz="3600" b="1" dirty="0"/>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3042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3800" b="1" dirty="0" err="1">
                <a:latin typeface="Athanasius" pitchFamily="2" charset="0"/>
              </a:rPr>
              <a:t>Nqok</a:t>
            </a:r>
            <a:r>
              <a:rPr lang="en-US" sz="3800" b="1" dirty="0">
                <a:latin typeface="Athanasius" pitchFamily="2" charset="0"/>
              </a:rPr>
              <a:t> gar </a:t>
            </a:r>
            <a:r>
              <a:rPr lang="en-US" sz="3800" b="1" dirty="0" err="1">
                <a:latin typeface="Athanasius" pitchFamily="2" charset="0"/>
              </a:rPr>
              <a:t>pe</a:t>
            </a:r>
            <a:r>
              <a:rPr lang="en-US" sz="3800" b="1" dirty="0">
                <a:latin typeface="Athanasius" pitchFamily="2" charset="0"/>
              </a:rPr>
              <a:t> V; </a:t>
            </a:r>
            <a:r>
              <a:rPr lang="en-US" sz="3800" b="1" dirty="0" err="1">
                <a:latin typeface="Athanasius" pitchFamily="2" charset="0"/>
              </a:rPr>
              <a:t>ouo</a:t>
            </a:r>
            <a:r>
              <a:rPr lang="en-US" sz="3800" b="1" dirty="0">
                <a:latin typeface="Athanasius" pitchFamily="2" charset="0"/>
              </a:rPr>
              <a:t>\ </a:t>
            </a:r>
            <a:r>
              <a:rPr lang="en-US" sz="3800" b="1" dirty="0" err="1">
                <a:latin typeface="Athanasius" pitchFamily="2" charset="0"/>
              </a:rPr>
              <a:t>nan`èemi</a:t>
            </a:r>
            <a:r>
              <a:rPr lang="en-US" sz="3800" b="1" dirty="0">
                <a:latin typeface="Athanasius" pitchFamily="2" charset="0"/>
              </a:rPr>
              <a:t> an V; `</a:t>
            </a:r>
            <a:r>
              <a:rPr lang="en-US" sz="3800" b="1" dirty="0" err="1">
                <a:latin typeface="Athanasius" pitchFamily="2" charset="0"/>
              </a:rPr>
              <a:t>èmpIc</a:t>
            </a:r>
            <a:r>
              <a:rPr lang="en-US" sz="3800" b="1" dirty="0">
                <a:latin typeface="Athanasius" pitchFamily="2" charset="0"/>
              </a:rPr>
              <a:t>/l/ </a:t>
            </a:r>
            <a:r>
              <a:rPr lang="en-US" sz="3800" b="1" dirty="0" err="1">
                <a:latin typeface="Athanasius" pitchFamily="2" charset="0"/>
              </a:rPr>
              <a:t>Picwthr</a:t>
            </a:r>
            <a:r>
              <a:rPr lang="en-US" sz="3800" b="1" dirty="0">
                <a:latin typeface="Athanasius" pitchFamily="2" charset="0"/>
              </a:rPr>
              <a:t>.</a:t>
            </a:r>
          </a:p>
          <a:p>
            <a:pPr marL="0" indent="0" algn="just">
              <a:buNone/>
            </a:pPr>
            <a:endParaRPr lang="fr-FR" sz="900" b="1" dirty="0">
              <a:latin typeface="Athanasius" pitchFamily="2" charset="0"/>
            </a:endParaRPr>
          </a:p>
          <a:p>
            <a:pPr marL="0" indent="0" algn="just">
              <a:buNone/>
            </a:pPr>
            <a:endParaRPr lang="fr-FR" sz="1100" b="1" dirty="0">
              <a:latin typeface="Athanasius" pitchFamily="2" charset="0"/>
            </a:endParaRP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2648106803"/>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sont honteux et humiliés, tous ensemble, ils marchent dans l'humiliation, les fabricants d'idoles. Israël sera sauvé par Le Seigneur, sauvé pour toujours, vous ne serez ni honteux ni humiliés, pour toujours et à jamais. Car ainsi parle Le Seigneur, le créateur des cieux : C'est lui qui est Dieu, qui a modelé la terre et l'a faite, c'est lui qui l'a fondée ; il ne l'a pas créée vide, il l'a modelée pour être habitée.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قَدْ خَزُوا وَخَجِلُوا كُلُّهُمْ. مَضَوْا </a:t>
            </a:r>
            <a:r>
              <a:rPr lang="ar-SA" sz="4000" b="1" dirty="0" err="1"/>
              <a:t>بِٱلْخَجَلِ</a:t>
            </a:r>
            <a:r>
              <a:rPr lang="ar-SA" sz="4000" b="1" dirty="0"/>
              <a:t> جَمِيعًا، </a:t>
            </a:r>
            <a:r>
              <a:rPr lang="ar-SA" sz="4000" b="1" dirty="0" err="1"/>
              <a:t>ٱلصَّانِعُونَ</a:t>
            </a:r>
            <a:r>
              <a:rPr lang="ar-SA" sz="4000" b="1" dirty="0"/>
              <a:t> </a:t>
            </a:r>
            <a:r>
              <a:rPr lang="ar-SA" sz="4000" b="1" dirty="0" err="1"/>
              <a:t>ٱلتَّمَاثِيلَ</a:t>
            </a:r>
            <a:r>
              <a:rPr lang="ar-SA" sz="4000" b="1" dirty="0"/>
              <a:t>. أَمَّا إِسْرَائِيلُ فَيَخْلُصُ </a:t>
            </a:r>
            <a:r>
              <a:rPr lang="ar-SA" sz="4000" b="1" dirty="0" err="1"/>
              <a:t>بِٱلرَّبِّ</a:t>
            </a:r>
            <a:r>
              <a:rPr lang="ar-SA" sz="4000" b="1" dirty="0"/>
              <a:t> خَلَاصًا أَبَدِيًّا. لَا تَخْزَوْنَ وَلَا تَخْجَلُونَ إِلَى دُهُورِ </a:t>
            </a:r>
            <a:r>
              <a:rPr lang="ar-SA" sz="4000" b="1" dirty="0" err="1"/>
              <a:t>ٱلْأَبَدِ</a:t>
            </a:r>
            <a:r>
              <a:rPr lang="ar-SA" sz="4000" b="1" dirty="0"/>
              <a:t>. لِأَنَّهُ هَكَذَا قَالَ </a:t>
            </a:r>
            <a:r>
              <a:rPr lang="ar-SA" sz="4000" b="1" dirty="0" err="1"/>
              <a:t>ٱلرَّبُّ</a:t>
            </a:r>
            <a:r>
              <a:rPr lang="ar-SA" sz="4000" b="1" dirty="0"/>
              <a:t>: «خَالِقُ </a:t>
            </a:r>
            <a:r>
              <a:rPr lang="ar-SA" sz="4000" b="1" dirty="0" err="1"/>
              <a:t>ٱلسَّمَاوَاتِ</a:t>
            </a:r>
            <a:r>
              <a:rPr lang="ar-SA" sz="4000" b="1" dirty="0"/>
              <a:t> هُوَ </a:t>
            </a:r>
            <a:r>
              <a:rPr lang="ar-SA" sz="4000" b="1" dirty="0" err="1"/>
              <a:t>ٱللهُ</a:t>
            </a:r>
            <a:r>
              <a:rPr lang="ar-SA" sz="4000" b="1" dirty="0"/>
              <a:t>. مُصَوِّرُ </a:t>
            </a:r>
            <a:r>
              <a:rPr lang="ar-SA" sz="4000" b="1" dirty="0" err="1"/>
              <a:t>ٱلْأَرْضِ</a:t>
            </a:r>
            <a:r>
              <a:rPr lang="ar-SA" sz="4000" b="1" dirty="0"/>
              <a:t> وَصَانِعُهَا. هُوَ قَرَّرَهَا. لَمْ يَخْلُقْهَا بَاطِلًا. لِلسَّكَنِ صَوَّرَهَا.</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2782780332"/>
      </p:ext>
    </p:extLst>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suis Le Seigneur, il n'y en a pas d'autre. Je n'ai pas parlé en secret, en quelque coin d'un obscur pays, je n'ai pas dit à la race de Jacob : </a:t>
            </a:r>
            <a:r>
              <a:rPr lang="fr-FR" sz="2800" b="1" dirty="0" err="1"/>
              <a:t>Cherchez-moi</a:t>
            </a:r>
            <a:r>
              <a:rPr lang="fr-FR" sz="2800" b="1" dirty="0"/>
              <a:t> dans le chaos ! je suis Le Seigneur qui proclame la justice, qui annonce des choses vraies. Rassemblez-vous et venez ! Approchez tous ensemble.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أَنَا </a:t>
            </a:r>
            <a:r>
              <a:rPr lang="ar-SA" sz="4000" b="1" dirty="0" err="1"/>
              <a:t>ٱلرَّبُّ</a:t>
            </a:r>
            <a:r>
              <a:rPr lang="ar-SA" sz="4000" b="1" dirty="0"/>
              <a:t> وَلَيْسَ آخَرُ. لَمْ أَتَكَلَّمْ </a:t>
            </a:r>
            <a:r>
              <a:rPr lang="ar-SA" sz="4000" b="1" dirty="0" err="1"/>
              <a:t>بِٱلْخِفَاءِ</a:t>
            </a:r>
            <a:r>
              <a:rPr lang="ar-SA" sz="4000" b="1" dirty="0"/>
              <a:t> فِي مَكَانٍ مِنَ </a:t>
            </a:r>
            <a:r>
              <a:rPr lang="ar-SA" sz="4000" b="1" dirty="0" err="1"/>
              <a:t>ٱلْأَرْضِ</a:t>
            </a:r>
            <a:r>
              <a:rPr lang="ar-SA" sz="4000" b="1" dirty="0"/>
              <a:t> مُظْلِمٍ. لَمْ أَقُلْ لِنَسْلِ يَعْقُوبَ: بَاطِلًا </a:t>
            </a:r>
            <a:r>
              <a:rPr lang="ar-SA" sz="4000" b="1" dirty="0" err="1"/>
              <a:t>ٱطْلُبُونِي</a:t>
            </a:r>
            <a:r>
              <a:rPr lang="ar-SA" sz="4000" b="1" dirty="0"/>
              <a:t>. أَنَا </a:t>
            </a:r>
            <a:r>
              <a:rPr lang="ar-SA" sz="4000" b="1" dirty="0" err="1"/>
              <a:t>ٱلرَّبُّ</a:t>
            </a:r>
            <a:r>
              <a:rPr lang="ar-SA" sz="4000" b="1" dirty="0"/>
              <a:t> مُتَكَلِّمٌ </a:t>
            </a:r>
            <a:r>
              <a:rPr lang="ar-SA" sz="4000" b="1" dirty="0" err="1"/>
              <a:t>بِٱلصِّدْقِ</a:t>
            </a:r>
            <a:r>
              <a:rPr lang="ar-SA" sz="4000" b="1" dirty="0"/>
              <a:t>، مُخْبِرٌ </a:t>
            </a:r>
            <a:r>
              <a:rPr lang="ar-SA" sz="4000" b="1" dirty="0" err="1"/>
              <a:t>بِٱلِٱسْتِقَامَةِ</a:t>
            </a:r>
            <a:r>
              <a:rPr lang="ar-SA" sz="4000" b="1" dirty="0"/>
              <a:t>. اِجْتَمِعُوا </a:t>
            </a:r>
            <a:r>
              <a:rPr lang="ar-SA" sz="4000" b="1" dirty="0" err="1"/>
              <a:t>وَهَلُمُّوا</a:t>
            </a:r>
            <a:r>
              <a:rPr lang="ar-SA" sz="4000" b="1" dirty="0"/>
              <a:t> تَقَدَّمُوا مَعًا</a:t>
            </a:r>
            <a:endParaRPr lang="fr-FR" sz="4000" b="1" dirty="0"/>
          </a:p>
          <a:p>
            <a:pPr algn="just" rtl="1"/>
            <a:endParaRPr lang="fr-FR" sz="4000" b="1" dirty="0">
              <a:latin typeface="Times New Roman" panose="02020603050405020304" pitchFamily="18" charset="0"/>
            </a:endParaRPr>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22807417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 Seigneur est auprès d'eux : ils vivront ! Tout ce qui vit en eux vit de son esprit ! Oui, tu me guériras ; tu me feras vivre : mon amertume amère me conduit à la paix. Et tu t'es attaché à mon âme, tu me tire de l'abîme. Tu as jeté, loin derrière toi, tous mes péchés. La mort ne peut te rendre grâce, ni le séjour des morts, te louer. Ils n'espèrent plus ta fidélité, ceux qui descendent dans la fosse. Le vivant, lui, te rends grâce, comme moi aujourd'hui.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أَيُّهَا </a:t>
            </a:r>
            <a:r>
              <a:rPr lang="ar-SA" sz="3600" b="1" dirty="0" err="1"/>
              <a:t>ٱلسَّيِّدُ</a:t>
            </a:r>
            <a:r>
              <a:rPr lang="ar-SA" sz="3600" b="1" dirty="0"/>
              <a:t>، بِهَذِهِ يَحْيَوْنَ، وَبِهَا كُلُّ حَيَاةِ رُوحِي فَتَشْفِينِي وَتُحْيِينِي. </a:t>
            </a:r>
            <a:r>
              <a:rPr lang="ar-SA" sz="3600" b="1" dirty="0" err="1"/>
              <a:t>هُوَذَا</a:t>
            </a:r>
            <a:r>
              <a:rPr lang="ar-SA" sz="3600" b="1" dirty="0"/>
              <a:t> لِلسَّلَامَةِ قَدْ تَحَوَّلَتْ لِيَ </a:t>
            </a:r>
            <a:r>
              <a:rPr lang="ar-SA" sz="3600" b="1" dirty="0" err="1"/>
              <a:t>ٱلْمَرَارَةُ</a:t>
            </a:r>
            <a:r>
              <a:rPr lang="ar-SA" sz="3600" b="1" dirty="0"/>
              <a:t>، وَأَنْتَ تَعَلَّقْتَ بِنَفْسِي مِنْ وَهْدَةِ </a:t>
            </a:r>
            <a:r>
              <a:rPr lang="ar-SA" sz="3600" b="1" dirty="0" err="1"/>
              <a:t>ٱلْهَلَاكِ</a:t>
            </a:r>
            <a:r>
              <a:rPr lang="ar-SA" sz="3600" b="1" dirty="0"/>
              <a:t>، فَإِنَّكَ طَرَحْتَ وَرَاءَ ظَهْرِكَ كُلَّ خَطَايَايَ. لِأَنَّ </a:t>
            </a:r>
            <a:r>
              <a:rPr lang="ar-SA" sz="3600" b="1" dirty="0" err="1"/>
              <a:t>ٱلْهَاوِيَةَ</a:t>
            </a:r>
            <a:r>
              <a:rPr lang="ar-SA" sz="3600" b="1" dirty="0"/>
              <a:t> لَا تَحْمَدُكَ. </a:t>
            </a:r>
            <a:r>
              <a:rPr lang="ar-SA" sz="3600" b="1" dirty="0" err="1"/>
              <a:t>ٱلْمَوْتُ</a:t>
            </a:r>
            <a:r>
              <a:rPr lang="ar-SA" sz="3600" b="1" dirty="0"/>
              <a:t> لَا يُسَبِّحُكَ. لَا يَرْجُو </a:t>
            </a:r>
            <a:r>
              <a:rPr lang="ar-SA" sz="3600" b="1" dirty="0" err="1"/>
              <a:t>ٱلْهَابِطُونَ</a:t>
            </a:r>
            <a:r>
              <a:rPr lang="ar-SA" sz="3600" b="1" dirty="0"/>
              <a:t> إِلَى </a:t>
            </a:r>
            <a:r>
              <a:rPr lang="ar-SA" sz="3600" b="1" dirty="0" err="1"/>
              <a:t>ٱلْجُبِّ</a:t>
            </a:r>
            <a:r>
              <a:rPr lang="ar-SA" sz="3600" b="1" dirty="0"/>
              <a:t> أَمَانَتَكَ. </a:t>
            </a:r>
            <a:r>
              <a:rPr lang="ar-SA" sz="3600" b="1" dirty="0" err="1"/>
              <a:t>ٱلْحَيُّ</a:t>
            </a:r>
            <a:r>
              <a:rPr lang="ar-SA" sz="3600" b="1" dirty="0"/>
              <a:t> </a:t>
            </a:r>
            <a:r>
              <a:rPr lang="ar-SA" sz="3600" b="1" dirty="0" err="1"/>
              <a:t>ٱلْحَيُّ</a:t>
            </a:r>
            <a:r>
              <a:rPr lang="ar-SA" sz="3600" b="1" dirty="0"/>
              <a:t> هُوَ يَحْمَدُكَ كَمَا أَنَا </a:t>
            </a:r>
            <a:r>
              <a:rPr lang="ar-SA" sz="3600" b="1" dirty="0" err="1"/>
              <a:t>ٱلْيَوْمَ</a:t>
            </a:r>
            <a:r>
              <a:rPr lang="ar-SA" sz="3600" b="1" dirty="0"/>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4078770"/>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Jérémie 31 : 31 – 34</a:t>
            </a:r>
          </a:p>
          <a:p>
            <a:pPr marL="0" indent="0" algn="just">
              <a:buNone/>
            </a:pPr>
            <a:r>
              <a:rPr lang="fr-FR" sz="2800" b="1" dirty="0"/>
              <a:t>Voici venir des jours - oracle du Seigneur - où je conclurai avec la maison d'Israël et la maison de Juda une alliance nouvelle.</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أرميا النبي ٣١: ٣١ – ٣٤</a:t>
            </a:r>
            <a:endParaRPr lang="fr-FR" sz="3600" b="1" dirty="0"/>
          </a:p>
          <a:p>
            <a:pPr algn="just" rtl="1" fontAlgn="base">
              <a:spcBef>
                <a:spcPct val="20000"/>
              </a:spcBef>
              <a:spcAft>
                <a:spcPct val="0"/>
              </a:spcAft>
            </a:pPr>
            <a:r>
              <a:rPr lang="ar-SA" sz="3600" b="1" dirty="0"/>
              <a:t>حَقًّا أَنْتَ إِلَهٌ مُحْتَجِبٌ يَا إِلَهَ إِسْرَائِيلَ </a:t>
            </a:r>
            <a:r>
              <a:rPr lang="ar-SA" sz="3600" b="1" dirty="0" err="1"/>
              <a:t>ٱلْمُخَلِّصَ</a:t>
            </a:r>
            <a:r>
              <a:rPr lang="ar-SA" sz="3600" b="1" dirty="0"/>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30425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3600" dirty="0" err="1">
                <a:latin typeface="Avva_Marcos" panose="04020500000000000000" pitchFamily="82" charset="0"/>
              </a:rPr>
              <a:t>H</a:t>
            </a:r>
            <a:r>
              <a:rPr lang="en-US" sz="3800" b="1" dirty="0" err="1">
                <a:latin typeface="Athanasius" pitchFamily="2" charset="0"/>
              </a:rPr>
              <a:t>hppe</a:t>
            </a:r>
            <a:r>
              <a:rPr lang="en-US" sz="3800" b="1" dirty="0">
                <a:latin typeface="Athanasius" pitchFamily="2" charset="0"/>
              </a:rPr>
              <a:t> </a:t>
            </a:r>
            <a:r>
              <a:rPr lang="en-US" sz="3800" b="1" dirty="0" err="1">
                <a:latin typeface="Athanasius" pitchFamily="2" charset="0"/>
              </a:rPr>
              <a:t>ic</a:t>
            </a:r>
            <a:r>
              <a:rPr lang="en-US" sz="3800" b="1" dirty="0">
                <a:latin typeface="Athanasius" pitchFamily="2" charset="0"/>
              </a:rPr>
              <a:t> \</a:t>
            </a:r>
            <a:r>
              <a:rPr lang="en-US" sz="3800" b="1" dirty="0" err="1">
                <a:latin typeface="Athanasius" pitchFamily="2" charset="0"/>
              </a:rPr>
              <a:t>an`èe</a:t>
            </a:r>
            <a:r>
              <a:rPr lang="en-US" sz="3800" b="1" dirty="0">
                <a:latin typeface="Athanasius" pitchFamily="2" charset="0"/>
              </a:rPr>
              <a:t>\</a:t>
            </a:r>
            <a:r>
              <a:rPr lang="en-US" sz="3800" b="1" dirty="0" err="1">
                <a:latin typeface="Athanasius" pitchFamily="2" charset="0"/>
              </a:rPr>
              <a:t>oou</a:t>
            </a:r>
            <a:r>
              <a:rPr lang="en-US" sz="3800" b="1" dirty="0">
                <a:latin typeface="Athanasius" pitchFamily="2" charset="0"/>
              </a:rPr>
              <a:t> </a:t>
            </a:r>
            <a:r>
              <a:rPr lang="en-US" sz="3800" b="1" dirty="0" err="1">
                <a:latin typeface="Athanasius" pitchFamily="2" charset="0"/>
              </a:rPr>
              <a:t>cenhou</a:t>
            </a:r>
            <a:r>
              <a:rPr lang="en-US" sz="3800" b="1" dirty="0">
                <a:latin typeface="Athanasius" pitchFamily="2" charset="0"/>
              </a:rPr>
              <a:t> </a:t>
            </a:r>
            <a:r>
              <a:rPr lang="en-US" sz="3800" b="1" dirty="0" err="1">
                <a:latin typeface="Athanasius" pitchFamily="2" charset="0"/>
              </a:rPr>
              <a:t>peje</a:t>
            </a:r>
            <a:r>
              <a:rPr lang="en-US" sz="3800" b="1" dirty="0">
                <a:latin typeface="Athanasius" pitchFamily="2" charset="0"/>
              </a:rPr>
              <a:t> P_ &gt; </a:t>
            </a:r>
            <a:r>
              <a:rPr lang="en-US" sz="3800" b="1" dirty="0" err="1">
                <a:latin typeface="Athanasius" pitchFamily="2" charset="0"/>
              </a:rPr>
              <a:t>ei`èecemni</a:t>
            </a:r>
            <a:r>
              <a:rPr lang="en-US" sz="3800" b="1" dirty="0">
                <a:latin typeface="Athanasius" pitchFamily="2" charset="0"/>
              </a:rPr>
              <a:t> `</a:t>
            </a:r>
            <a:r>
              <a:rPr lang="en-US" sz="3800" b="1" dirty="0" err="1">
                <a:latin typeface="Athanasius" pitchFamily="2" charset="0"/>
              </a:rPr>
              <a:t>ènoudi`èaqhkh</a:t>
            </a:r>
            <a:r>
              <a:rPr lang="en-US" sz="3800" b="1" dirty="0">
                <a:latin typeface="Athanasius" pitchFamily="2" charset="0"/>
              </a:rPr>
              <a:t> `</a:t>
            </a:r>
            <a:r>
              <a:rPr lang="en-US" sz="3800" b="1" dirty="0" err="1">
                <a:latin typeface="Athanasius" pitchFamily="2" charset="0"/>
              </a:rPr>
              <a:t>èmberi</a:t>
            </a:r>
            <a:r>
              <a:rPr lang="en-US" sz="3800" b="1" dirty="0">
                <a:latin typeface="Athanasius" pitchFamily="2" charset="0"/>
              </a:rPr>
              <a:t> </a:t>
            </a:r>
            <a:r>
              <a:rPr lang="en-US" sz="3800" b="1" dirty="0" err="1">
                <a:latin typeface="Athanasius" pitchFamily="2" charset="0"/>
              </a:rPr>
              <a:t>nem</a:t>
            </a:r>
            <a:r>
              <a:rPr lang="en-US" sz="3800" b="1" dirty="0">
                <a:latin typeface="Athanasius" pitchFamily="2" charset="0"/>
              </a:rPr>
              <a:t> `</a:t>
            </a:r>
            <a:r>
              <a:rPr lang="en-US" sz="3800" b="1" dirty="0" err="1">
                <a:latin typeface="Athanasius" pitchFamily="2" charset="0"/>
              </a:rPr>
              <a:t>èphi</a:t>
            </a:r>
            <a:r>
              <a:rPr lang="en-US" sz="3800" b="1" dirty="0">
                <a:latin typeface="Athanasius" pitchFamily="2" charset="0"/>
              </a:rPr>
              <a:t> `</a:t>
            </a:r>
            <a:r>
              <a:rPr lang="en-US" sz="3800" b="1" dirty="0" err="1">
                <a:latin typeface="Athanasius" pitchFamily="2" charset="0"/>
              </a:rPr>
              <a:t>èm`èpIc</a:t>
            </a:r>
            <a:r>
              <a:rPr lang="en-US" sz="3800" b="1" dirty="0">
                <a:latin typeface="Athanasius" pitchFamily="2" charset="0"/>
              </a:rPr>
              <a:t>/l/ </a:t>
            </a:r>
            <a:r>
              <a:rPr lang="en-US" sz="3800" b="1" dirty="0" err="1">
                <a:latin typeface="Athanasius" pitchFamily="2" charset="0"/>
              </a:rPr>
              <a:t>nem</a:t>
            </a:r>
            <a:r>
              <a:rPr lang="en-US" sz="3800" b="1" dirty="0">
                <a:latin typeface="Athanasius" pitchFamily="2" charset="0"/>
              </a:rPr>
              <a:t> </a:t>
            </a:r>
            <a:r>
              <a:rPr lang="en-US" sz="3800" b="1" dirty="0" err="1">
                <a:latin typeface="Athanasius" pitchFamily="2" charset="0"/>
              </a:rPr>
              <a:t>èè`èphi</a:t>
            </a:r>
            <a:r>
              <a:rPr lang="en-US" sz="3800" b="1" dirty="0">
                <a:latin typeface="Athanasius" pitchFamily="2" charset="0"/>
              </a:rPr>
              <a:t> `</a:t>
            </a:r>
            <a:r>
              <a:rPr lang="en-US" sz="3800" b="1" dirty="0" err="1">
                <a:latin typeface="Athanasius" pitchFamily="2" charset="0"/>
              </a:rPr>
              <a:t>ènIouda</a:t>
            </a:r>
            <a:r>
              <a:rPr lang="en-US" sz="3800" b="1" dirty="0">
                <a:latin typeface="Athanasius" pitchFamily="2" charset="0"/>
              </a:rPr>
              <a:t>.</a:t>
            </a:r>
            <a:endParaRPr lang="fr-FR" sz="900" b="1" dirty="0">
              <a:latin typeface="Athanasius" pitchFamily="2" charset="0"/>
            </a:endParaRPr>
          </a:p>
          <a:p>
            <a:pPr marL="0" indent="0" algn="just">
              <a:buNone/>
            </a:pPr>
            <a:endParaRPr lang="fr-FR" sz="1100" b="1" dirty="0">
              <a:latin typeface="Athanasius" pitchFamily="2" charset="0"/>
            </a:endParaRP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Tree>
    <p:extLst>
      <p:ext uri="{BB962C8B-B14F-4D97-AF65-F5344CB8AC3E}">
        <p14:creationId xmlns:p14="http://schemas.microsoft.com/office/powerpoint/2010/main" val="577055912"/>
      </p:ext>
    </p:extLst>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Non pas comme l'alliance que j'ai conclue avec leurs pères, le jour où je les pris par la main pour les faire sortir du pays d'Egypte mon alliance qu'eux-mêmes ont rompue bien que je fusse leur Maître, oracle du Seigneur ! Mais voici l'alliance que je conclurai avec la maison d'Israël après ces jours-là, oracle du Seigneur. Je mettrai ma Loi au fond de leur être et je l'écrirai sur leur cœur. Alors je serai leur Dieu et eux seront mon peuple. Ils n'auront plus à instruire chacun son prochain,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4000" b="1" dirty="0"/>
              <a:t>لَيْسَ </a:t>
            </a:r>
            <a:r>
              <a:rPr lang="ar-SA" sz="4000" b="1" dirty="0" err="1"/>
              <a:t>كَٱلْعَهْدِ</a:t>
            </a:r>
            <a:r>
              <a:rPr lang="ar-SA" sz="4000" b="1" dirty="0"/>
              <a:t> </a:t>
            </a:r>
            <a:r>
              <a:rPr lang="ar-SA" sz="4000" b="1" dirty="0" err="1"/>
              <a:t>ٱلَّذِي</a:t>
            </a:r>
            <a:r>
              <a:rPr lang="ar-SA" sz="4000" b="1" dirty="0"/>
              <a:t> قَطَعْتُهُ مَعَ آبَائِهِمْ يَوْمَ أَمْسَكْتُهُمْ بِيَدِهِمْ لِأُخْرِجَهُمْ مِنْ أَرْضِ مِصْرَ، حِينَ نَقَضُوا عَهْدِي فَرَفَضْتُهُمْ، يَقُولُ </a:t>
            </a:r>
            <a:r>
              <a:rPr lang="ar-SA" sz="4000" b="1" dirty="0" err="1"/>
              <a:t>ٱلرَّبُّ</a:t>
            </a:r>
            <a:r>
              <a:rPr lang="ar-SA" sz="4000" b="1" dirty="0"/>
              <a:t>. بَلْ هَذَا هُوَ </a:t>
            </a:r>
            <a:r>
              <a:rPr lang="ar-SA" sz="4000" b="1" dirty="0" err="1"/>
              <a:t>ٱلْعَهْدُ</a:t>
            </a:r>
            <a:r>
              <a:rPr lang="ar-SA" sz="4000" b="1" dirty="0"/>
              <a:t> </a:t>
            </a:r>
            <a:r>
              <a:rPr lang="ar-SA" sz="4000" b="1" dirty="0" err="1"/>
              <a:t>ٱلَّذِي</a:t>
            </a:r>
            <a:r>
              <a:rPr lang="ar-SA" sz="4000" b="1" dirty="0"/>
              <a:t> أَقْطَعُهُ مَعَ بَيْتِ إِسْرَائِيلَ بَعْدَ تِلْكَ </a:t>
            </a:r>
            <a:r>
              <a:rPr lang="ar-SA" sz="4000" b="1" dirty="0" err="1"/>
              <a:t>ٱلْأَيَّامِ</a:t>
            </a:r>
            <a:r>
              <a:rPr lang="ar-SA" sz="4000" b="1" dirty="0"/>
              <a:t>، يَقُولُ </a:t>
            </a:r>
            <a:r>
              <a:rPr lang="ar-SA" sz="4000" b="1" dirty="0" err="1"/>
              <a:t>ٱلرَّبُّ</a:t>
            </a:r>
            <a:r>
              <a:rPr lang="ar-SA" sz="4000" b="1" dirty="0"/>
              <a:t>: أَجْعَلُ شَرِيعَتِي فِي دَاخِلِهِمْ وَأَكْتُبُهَا عَلَى قُلُوبِهِمْ، وَأَكُونُ لَهُمْ إِلَهًا وَهُمْ يَكُونُونَ لِي شَعْبًا. وَلَا يُعَلِّمُونَ بَعْدُ كُلُّ وَاحِدٍ صَاحِبَهُ،</a:t>
            </a:r>
            <a:endParaRPr lang="ar-SA" sz="4000" b="1" dirty="0">
              <a:latin typeface="Times New Roman" panose="02020603050405020304" pitchFamily="18" charset="0"/>
            </a:endParaRPr>
          </a:p>
        </p:txBody>
      </p:sp>
    </p:spTree>
    <p:extLst>
      <p:ext uri="{BB962C8B-B14F-4D97-AF65-F5344CB8AC3E}">
        <p14:creationId xmlns:p14="http://schemas.microsoft.com/office/powerpoint/2010/main" val="3437304808"/>
      </p:ext>
    </p:extLst>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chacun son frère, en disant : "Ayez la connaissance du Seigneur !" Car tous me connaîtront, des plus petits jusqu'aux plus grands - oracle du Seigneur - parce que je vais pardonner leur crime et ne plus me souvenir de leur péché.</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t>وَكُلُّ وَاحِدٍ أَخَاهُ، قَائِلِينَ: </a:t>
            </a:r>
            <a:r>
              <a:rPr lang="ar-SA" sz="4000" b="1" dirty="0" err="1"/>
              <a:t>ٱعْرِفُوا</a:t>
            </a:r>
            <a:r>
              <a:rPr lang="ar-SA" sz="4000" b="1" dirty="0"/>
              <a:t> </a:t>
            </a:r>
            <a:r>
              <a:rPr lang="ar-SA" sz="4000" b="1" dirty="0" err="1"/>
              <a:t>ٱلرَّبَّ</a:t>
            </a:r>
            <a:r>
              <a:rPr lang="ar-SA" sz="4000" b="1" dirty="0"/>
              <a:t>، لِأَنَّهُمْ كُلَّهُمْ سَيَعْرِفُونَنِي مِنْ صَغِيرِهِمْ إِلَى كَبِيرِهِمْ، يَقُولُ </a:t>
            </a:r>
            <a:r>
              <a:rPr lang="ar-SA" sz="4000" b="1" dirty="0" err="1"/>
              <a:t>ٱلرَّبُّ</a:t>
            </a:r>
            <a:r>
              <a:rPr lang="ar-SA" sz="4000" b="1" dirty="0"/>
              <a:t>، لِأَنِّي أَصْفَحُ عَنْ إِثْمِهِمْ، وَلَا أَذْكُرُ خَطِيَّتَهُمْ بَعْدُ.</a:t>
            </a:r>
            <a:endParaRPr lang="fr-FR" sz="4000" b="1" dirty="0"/>
          </a:p>
          <a:p>
            <a:pPr algn="just" rtl="1"/>
            <a:endParaRPr lang="fr-FR" sz="4000" b="1" dirty="0">
              <a:latin typeface="Times New Roman" panose="02020603050405020304" pitchFamily="18" charset="0"/>
            </a:endParaRPr>
          </a:p>
          <a:p>
            <a:pPr algn="just" rtl="1"/>
            <a:r>
              <a:rPr lang="ar-SA" sz="4000" b="1" i="1" dirty="0">
                <a:solidFill>
                  <a:srgbClr val="C00000"/>
                </a:solidFill>
              </a:rPr>
              <a:t>مجدًا للثالوث الأقدس إلهنا آمين</a:t>
            </a:r>
            <a:endParaRPr lang="ar-SA" sz="40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351991339"/>
      </p:ext>
    </p:extLst>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b="1" dirty="0" err="1">
                <a:latin typeface="Athanasius" pitchFamily="2" charset="0"/>
              </a:rPr>
              <a:t>Nqok</a:t>
            </a:r>
            <a:r>
              <a:rPr lang="en-US" b="1" dirty="0">
                <a:latin typeface="Athanasius" pitchFamily="2" charset="0"/>
              </a:rPr>
              <a:t> de P_/ </a:t>
            </a:r>
            <a:r>
              <a:rPr lang="en-US" b="1" dirty="0" err="1">
                <a:latin typeface="Athanasius" pitchFamily="2" charset="0"/>
              </a:rPr>
              <a:t>nai</a:t>
            </a:r>
            <a:r>
              <a:rPr lang="en-US" b="1" dirty="0">
                <a:latin typeface="Athanasius" pitchFamily="2" charset="0"/>
              </a:rPr>
              <a:t> </a:t>
            </a:r>
            <a:r>
              <a:rPr lang="en-US" b="1" dirty="0" err="1">
                <a:latin typeface="Athanasius" pitchFamily="2" charset="0"/>
              </a:rPr>
              <a:t>nhi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matounoct</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ei`èe</a:t>
            </a:r>
            <a:r>
              <a:rPr lang="en-US" b="1" dirty="0">
                <a:latin typeface="Athanasius" pitchFamily="2" charset="0"/>
              </a:rPr>
              <a:t>; </a:t>
            </a:r>
            <a:r>
              <a:rPr lang="en-US" b="1" dirty="0" err="1">
                <a:latin typeface="Athanasius" pitchFamily="2" charset="0"/>
              </a:rPr>
              <a:t>nwou</a:t>
            </a:r>
            <a:r>
              <a:rPr lang="en-US" b="1" dirty="0">
                <a:latin typeface="Athanasius" pitchFamily="2" charset="0"/>
              </a:rPr>
              <a:t> `</a:t>
            </a:r>
            <a:r>
              <a:rPr lang="en-US" b="1" dirty="0" err="1">
                <a:latin typeface="Athanasius" pitchFamily="2" charset="0"/>
              </a:rPr>
              <a:t>èntou</a:t>
            </a:r>
            <a:r>
              <a:rPr lang="en-US" b="1" dirty="0">
                <a:latin typeface="Athanasius" pitchFamily="2" charset="0"/>
              </a:rPr>
              <a:t>]</a:t>
            </a:r>
            <a:r>
              <a:rPr lang="en-US" b="1" dirty="0" err="1">
                <a:latin typeface="Athanasius" pitchFamily="2" charset="0"/>
              </a:rPr>
              <a:t>ebiw</a:t>
            </a:r>
            <a:r>
              <a:rPr lang="en-US" b="1" dirty="0">
                <a:latin typeface="Athanasius" pitchFamily="2" charset="0"/>
              </a:rPr>
              <a:t>. </a:t>
            </a:r>
            <a:r>
              <a:rPr lang="en-US" b="1" dirty="0" err="1">
                <a:latin typeface="Athanasius" pitchFamily="2" charset="0"/>
              </a:rPr>
              <a:t>Najaji</a:t>
            </a:r>
            <a:r>
              <a:rPr lang="en-US" b="1" dirty="0">
                <a:latin typeface="Athanasius" pitchFamily="2" charset="0"/>
              </a:rPr>
              <a:t> </a:t>
            </a:r>
            <a:r>
              <a:rPr lang="en-US" b="1" dirty="0" err="1">
                <a:latin typeface="Athanasius" pitchFamily="2" charset="0"/>
              </a:rPr>
              <a:t>aujw</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anpet</a:t>
            </a:r>
            <a:r>
              <a:rPr lang="en-US" b="1" dirty="0">
                <a:latin typeface="Athanasius" pitchFamily="2" charset="0"/>
              </a:rPr>
              <a:t>\</a:t>
            </a:r>
            <a:r>
              <a:rPr lang="en-US" b="1" dirty="0" err="1">
                <a:latin typeface="Athanasius" pitchFamily="2" charset="0"/>
              </a:rPr>
              <a:t>wou</a:t>
            </a:r>
            <a:r>
              <a:rPr lang="en-US" b="1" dirty="0">
                <a:latin typeface="Athanasius" pitchFamily="2" charset="0"/>
              </a:rPr>
              <a:t> </a:t>
            </a:r>
            <a:r>
              <a:rPr lang="en-US" b="1" dirty="0" err="1">
                <a:latin typeface="Athanasius" pitchFamily="2" charset="0"/>
              </a:rPr>
              <a:t>nhi</a:t>
            </a:r>
            <a:r>
              <a:rPr lang="en-US" b="1" dirty="0">
                <a:latin typeface="Athanasius" pitchFamily="2" charset="0"/>
              </a:rPr>
              <a:t> &gt; je </a:t>
            </a:r>
            <a:r>
              <a:rPr lang="en-US" b="1" dirty="0" err="1">
                <a:latin typeface="Athanasius" pitchFamily="2" charset="0"/>
              </a:rPr>
              <a:t>afnamou</a:t>
            </a:r>
            <a:r>
              <a:rPr lang="en-US" b="1" dirty="0">
                <a:latin typeface="Athanasius" pitchFamily="2" charset="0"/>
              </a:rPr>
              <a:t> `</a:t>
            </a:r>
            <a:r>
              <a:rPr lang="en-US" b="1" dirty="0" err="1">
                <a:latin typeface="Athanasius" pitchFamily="2" charset="0"/>
              </a:rPr>
              <a:t>èn`èqnau</a:t>
            </a:r>
            <a:r>
              <a:rPr lang="en-US" b="1" dirty="0">
                <a:latin typeface="Athanasius" pitchFamily="2" charset="0"/>
              </a:rPr>
              <a:t> `</a:t>
            </a:r>
            <a:r>
              <a:rPr lang="en-US" b="1" dirty="0" err="1">
                <a:latin typeface="Athanasius" pitchFamily="2" charset="0"/>
              </a:rPr>
              <a:t>ènteftako</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pefran</a:t>
            </a:r>
            <a:r>
              <a:rPr lang="en-US" b="1" dirty="0">
                <a:latin typeface="Athanasius" pitchFamily="2" charset="0"/>
              </a:rPr>
              <a:t> &gt; </a:t>
            </a:r>
            <a:r>
              <a:rPr lang="fr-FR" sz="3800" b="1" dirty="0">
                <a:latin typeface="Athanasius" pitchFamily="2" charset="0"/>
              </a:rPr>
              <a:t>`</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456040" y="3365782"/>
            <a:ext cx="5400600" cy="3447594"/>
          </a:xfrm>
          <a:prstGeom prst="rect">
            <a:avLst/>
          </a:prstGeom>
        </p:spPr>
        <p:txBody>
          <a:bodyPr wrap="square">
            <a:noAutofit/>
          </a:bodyPr>
          <a:lstStyle/>
          <a:p>
            <a:pPr algn="just"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٤٠: ١٠، ٥</a:t>
            </a:r>
            <a:endParaRPr lang="fr-FR" sz="3600" b="1" i="1" dirty="0">
              <a:solidFill>
                <a:srgbClr val="C00000"/>
              </a:solidFill>
            </a:endParaRPr>
          </a:p>
          <a:p>
            <a:pPr algn="just" rtl="1"/>
            <a:r>
              <a:rPr lang="ar-SA" sz="3600" b="1" dirty="0"/>
              <a:t>وأنت </a:t>
            </a:r>
            <a:r>
              <a:rPr lang="ar-SA" sz="3600" b="1" dirty="0" err="1"/>
              <a:t>يارب</a:t>
            </a:r>
            <a:r>
              <a:rPr lang="ar-SA" sz="3600" b="1" dirty="0"/>
              <a:t> ارحمني وأقمني فأجازيهم</a:t>
            </a:r>
            <a:r>
              <a:rPr lang="fr-FR" sz="3600" b="1" dirty="0"/>
              <a:t>.</a:t>
            </a:r>
            <a:r>
              <a:rPr lang="ar-SA" sz="3600" b="1" dirty="0"/>
              <a:t> إن أعدائي تقاولوا على شراً متى يموت ويباد اسمه </a:t>
            </a:r>
            <a:endParaRPr lang="fr-FR" sz="3600" b="1" dirty="0"/>
          </a:p>
          <a:p>
            <a:pPr algn="just" rtl="1"/>
            <a:r>
              <a:rPr lang="ar-SA" sz="3600" b="1" dirty="0" err="1">
                <a:solidFill>
                  <a:srgbClr val="C00000"/>
                </a:solidFill>
              </a:rPr>
              <a:t>الليلويا</a:t>
            </a:r>
            <a:endParaRPr lang="fr-FR" sz="3600" b="1" dirty="0">
              <a:solidFill>
                <a:srgbClr val="C00000"/>
              </a:solidFill>
            </a:endParaRPr>
          </a:p>
        </p:txBody>
      </p:sp>
      <p:sp>
        <p:nvSpPr>
          <p:cNvPr id="7" name="Espace réservé du contenu 2"/>
          <p:cNvSpPr txBox="1">
            <a:spLocks/>
          </p:cNvSpPr>
          <p:nvPr/>
        </p:nvSpPr>
        <p:spPr>
          <a:xfrm>
            <a:off x="407368" y="3284984"/>
            <a:ext cx="5688632"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40 : 11 et 6</a:t>
            </a:r>
          </a:p>
          <a:p>
            <a:pPr marL="0" indent="0" algn="just">
              <a:lnSpc>
                <a:spcPct val="90000"/>
              </a:lnSpc>
              <a:buNone/>
            </a:pPr>
            <a:r>
              <a:rPr lang="fr-FR" sz="2800" b="1" dirty="0"/>
              <a:t>Mais toi, Seigneur, aie pitié de moi et relève-moi, je leur rendrai ce qu'ils méritent. Mes ennemis disent méchamment de moi : Quand mourra-t-il ? Quand périra son nom ?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3348498807"/>
      </p:ext>
    </p:extLst>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18929874"/>
      </p:ext>
    </p:extLst>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i="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يوحنا </a:t>
            </a:r>
            <a:endParaRPr lang="ar-AE" sz="3600" b="1" i="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en-US" sz="4800" i="1" dirty="0" err="1">
                <a:latin typeface="Athanasius" pitchFamily="2" charset="0"/>
              </a:rPr>
              <a:t>Iwannhn</a:t>
            </a:r>
            <a:r>
              <a:rPr lang="en-US" sz="4800" i="1" dirty="0">
                <a:latin typeface="Athanasius" pitchFamily="2" charset="0"/>
              </a:rPr>
              <a:t> </a:t>
            </a:r>
            <a:r>
              <a:rPr lang="en-US" sz="4800" dirty="0"/>
              <a:t> </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
        <p:nvSpPr>
          <p:cNvPr id="2" name="Rectangle 1">
            <a:hlinkClick r:id="rId3" action="ppaction://hlinksldjump"/>
          </p:cNvPr>
          <p:cNvSpPr/>
          <p:nvPr/>
        </p:nvSpPr>
        <p:spPr>
          <a:xfrm>
            <a:off x="5159896" y="6165304"/>
            <a:ext cx="2016224" cy="2916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Evangile en copte</a:t>
            </a:r>
          </a:p>
        </p:txBody>
      </p:sp>
    </p:spTree>
    <p:extLst>
      <p:ext uri="{BB962C8B-B14F-4D97-AF65-F5344CB8AC3E}">
        <p14:creationId xmlns:p14="http://schemas.microsoft.com/office/powerpoint/2010/main" val="693185768"/>
      </p:ext>
    </p:extLst>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Iwannhn Kev e/&gt; k/a/-l/</a:t>
            </a:r>
            <a:endParaRPr lang="fr-FR" sz="2800" b="1" dirty="0">
              <a:solidFill>
                <a:srgbClr val="C00000"/>
              </a:solidFill>
              <a:latin typeface="Athanasius" pitchFamily="2" charset="0"/>
            </a:endParaRPr>
          </a:p>
          <a:p>
            <a:pPr marL="0" indent="0" algn="just">
              <a:buNone/>
            </a:pPr>
            <a:r>
              <a:rPr lang="en-US" sz="2000" b="1" dirty="0" err="1">
                <a:latin typeface="Athanasius" pitchFamily="2" charset="0"/>
              </a:rPr>
              <a:t>Mvrh</a:t>
            </a:r>
            <a:r>
              <a:rPr lang="en-US" sz="2000" b="1" dirty="0">
                <a:latin typeface="Athanasius" pitchFamily="2" charset="0"/>
              </a:rPr>
              <a:t>; gar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èViwt</a:t>
            </a:r>
            <a:r>
              <a:rPr lang="en-US" sz="2000" b="1" dirty="0">
                <a:latin typeface="Athanasius" pitchFamily="2" charset="0"/>
              </a:rPr>
              <a:t> </a:t>
            </a:r>
            <a:r>
              <a:rPr lang="en-US" sz="2000" b="1" dirty="0" err="1">
                <a:latin typeface="Athanasius" pitchFamily="2" charset="0"/>
              </a:rPr>
              <a:t>tounoc</a:t>
            </a:r>
            <a:r>
              <a:rPr lang="en-US" sz="2000" b="1" dirty="0">
                <a:latin typeface="Athanasius" pitchFamily="2" charset="0"/>
              </a:rPr>
              <a:t> `</a:t>
            </a:r>
            <a:r>
              <a:rPr lang="en-US" sz="2000" b="1" dirty="0" err="1">
                <a:latin typeface="Athanasius" pitchFamily="2" charset="0"/>
              </a:rPr>
              <a:t>ènnirefmwout</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eftan'o</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on Pike]</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nh`èetefou`èa</a:t>
            </a:r>
            <a:r>
              <a:rPr lang="en-US" sz="2000" b="1" dirty="0">
                <a:latin typeface="Athanasius" pitchFamily="2" charset="0"/>
              </a:rPr>
              <a:t>]</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èftan'o</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Oude gar `</a:t>
            </a:r>
            <a:r>
              <a:rPr lang="en-US" sz="2000" b="1" dirty="0" err="1">
                <a:latin typeface="Athanasius" pitchFamily="2" charset="0"/>
              </a:rPr>
              <a:t>èViwt</a:t>
            </a:r>
            <a:r>
              <a:rPr lang="en-US" sz="2000" b="1" dirty="0">
                <a:latin typeface="Athanasius" pitchFamily="2" charset="0"/>
              </a:rPr>
              <a:t> `</a:t>
            </a:r>
            <a:r>
              <a:rPr lang="en-US" sz="2000" b="1" dirty="0" err="1">
                <a:latin typeface="Athanasius" pitchFamily="2" charset="0"/>
              </a:rPr>
              <a:t>èfna</a:t>
            </a:r>
            <a:r>
              <a:rPr lang="en-US" sz="2000" b="1" dirty="0">
                <a:latin typeface="Athanasius" pitchFamily="2" charset="0"/>
              </a:rPr>
              <a:t>;\</a:t>
            </a:r>
            <a:r>
              <a:rPr lang="en-US" sz="2000" b="1" dirty="0" err="1">
                <a:latin typeface="Athanasius" pitchFamily="2" charset="0"/>
              </a:rPr>
              <a:t>ap</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\li an &gt; </a:t>
            </a:r>
            <a:r>
              <a:rPr lang="en-US" sz="2000" b="1" dirty="0" err="1">
                <a:latin typeface="Athanasius" pitchFamily="2" charset="0"/>
              </a:rPr>
              <a:t>alla</a:t>
            </a:r>
            <a:r>
              <a:rPr lang="en-US" sz="2000" b="1" dirty="0">
                <a:latin typeface="Athanasius" pitchFamily="2" charset="0"/>
              </a:rPr>
              <a:t> pi\</a:t>
            </a:r>
            <a:r>
              <a:rPr lang="en-US" sz="2000" b="1" dirty="0" err="1">
                <a:latin typeface="Athanasius" pitchFamily="2" charset="0"/>
              </a:rPr>
              <a:t>ap</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afthif</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ertuman</a:t>
            </a:r>
            <a:r>
              <a:rPr lang="en-US" sz="2000" b="1" dirty="0">
                <a:latin typeface="Athanasius" pitchFamily="2" charset="0"/>
              </a:rPr>
              <a:t>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èetouertuman</a:t>
            </a:r>
            <a:r>
              <a:rPr lang="en-US" sz="2000" b="1" dirty="0">
                <a:latin typeface="Athanasius" pitchFamily="2" charset="0"/>
              </a:rPr>
              <a:t> `</a:t>
            </a:r>
            <a:r>
              <a:rPr lang="en-US" sz="2000" b="1" dirty="0" err="1">
                <a:latin typeface="Athanasius" pitchFamily="2" charset="0"/>
              </a:rPr>
              <a:t>èm`èViwt</a:t>
            </a:r>
            <a:r>
              <a:rPr lang="en-US" sz="2000" b="1" dirty="0">
                <a:latin typeface="Athanasius" pitchFamily="2" charset="0"/>
              </a:rPr>
              <a:t> &gt; </a:t>
            </a:r>
            <a:r>
              <a:rPr lang="en-US" sz="2000" b="1" dirty="0" err="1">
                <a:latin typeface="Athanasius" pitchFamily="2" charset="0"/>
              </a:rPr>
              <a:t>vh`èete`ènfertuman</a:t>
            </a:r>
            <a:r>
              <a:rPr lang="en-US" sz="2000" b="1" dirty="0">
                <a:latin typeface="Athanasius" pitchFamily="2" charset="0"/>
              </a:rPr>
              <a:t> an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&gt; `</a:t>
            </a:r>
            <a:r>
              <a:rPr lang="en-US" sz="2000" b="1" dirty="0" err="1">
                <a:latin typeface="Athanasius" pitchFamily="2" charset="0"/>
              </a:rPr>
              <a:t>èfertuman</a:t>
            </a:r>
            <a:r>
              <a:rPr lang="en-US" sz="2000" b="1" dirty="0">
                <a:latin typeface="Athanasius" pitchFamily="2" charset="0"/>
              </a:rPr>
              <a:t> an on `</a:t>
            </a:r>
            <a:r>
              <a:rPr lang="en-US" sz="2000" b="1" dirty="0" err="1">
                <a:latin typeface="Athanasius" pitchFamily="2" charset="0"/>
              </a:rPr>
              <a:t>èmPikeiwt</a:t>
            </a:r>
            <a:r>
              <a:rPr lang="en-US" sz="2000" b="1" dirty="0">
                <a:latin typeface="Athanasius" pitchFamily="2" charset="0"/>
              </a:rPr>
              <a:t> `</a:t>
            </a:r>
            <a:r>
              <a:rPr lang="en-US" sz="2000" b="1" dirty="0" err="1">
                <a:latin typeface="Athanasius" pitchFamily="2" charset="0"/>
              </a:rPr>
              <a:t>èetaftaouof</a:t>
            </a:r>
            <a:r>
              <a:rPr lang="en-US" sz="2000" b="1" dirty="0">
                <a:latin typeface="Athanasius" pitchFamily="2" charset="0"/>
              </a:rPr>
              <a:t>. </a:t>
            </a:r>
          </a:p>
          <a:p>
            <a:pPr marL="0" indent="0" algn="just">
              <a:buNone/>
            </a:pP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&gt; je </a:t>
            </a:r>
            <a:r>
              <a:rPr lang="en-US" sz="2000" b="1" dirty="0" err="1">
                <a:latin typeface="Athanasius" pitchFamily="2" charset="0"/>
              </a:rPr>
              <a:t>vhetcwtem</a:t>
            </a:r>
            <a:r>
              <a:rPr lang="en-US" sz="2000" b="1" dirty="0">
                <a:latin typeface="Athanasius" pitchFamily="2" charset="0"/>
              </a:rPr>
              <a:t> `</a:t>
            </a:r>
            <a:r>
              <a:rPr lang="en-US" sz="2000" b="1" dirty="0" err="1">
                <a:latin typeface="Athanasius" pitchFamily="2" charset="0"/>
              </a:rPr>
              <a:t>èepacaji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èntefna</a:t>
            </a:r>
            <a:r>
              <a:rPr lang="en-US" sz="2000" b="1" dirty="0">
                <a:latin typeface="Athanasius" pitchFamily="2" charset="0"/>
              </a:rPr>
              <a:t>\; `</a:t>
            </a:r>
            <a:r>
              <a:rPr lang="en-US" sz="2000" b="1" dirty="0" err="1">
                <a:latin typeface="Athanasius" pitchFamily="2" charset="0"/>
              </a:rPr>
              <a:t>èevhetaftaouoi</a:t>
            </a:r>
            <a:r>
              <a:rPr lang="en-US" sz="2000" b="1" dirty="0">
                <a:latin typeface="Athanasius" pitchFamily="2" charset="0"/>
              </a:rPr>
              <a:t> &gt; </a:t>
            </a:r>
            <a:r>
              <a:rPr lang="en-US" sz="2000" b="1" dirty="0" err="1">
                <a:latin typeface="Athanasius" pitchFamily="2" charset="0"/>
              </a:rPr>
              <a:t>ouoèntef</a:t>
            </a:r>
            <a:r>
              <a:rPr lang="en-US" sz="2000" b="1" dirty="0">
                <a:latin typeface="Athanasius" pitchFamily="2" charset="0"/>
              </a:rPr>
              <a:t> </a:t>
            </a:r>
            <a:r>
              <a:rPr lang="en-US" sz="2000" b="1" dirty="0" err="1">
                <a:latin typeface="Athanasius" pitchFamily="2" charset="0"/>
              </a:rPr>
              <a:t>wn</a:t>
            </a:r>
            <a:r>
              <a:rPr lang="en-US" sz="2000" b="1" dirty="0">
                <a:latin typeface="Athanasius" pitchFamily="2" charset="0"/>
              </a:rPr>
              <a:t>' `</a:t>
            </a:r>
            <a:r>
              <a:rPr lang="en-US" sz="2000" b="1" dirty="0" err="1">
                <a:latin typeface="Athanasius" pitchFamily="2" charset="0"/>
              </a:rPr>
              <a:t>èn`èene</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èn`èfnai</a:t>
            </a:r>
            <a:r>
              <a:rPr lang="en-US" sz="2000" b="1" dirty="0">
                <a:latin typeface="Athanasius" pitchFamily="2" charset="0"/>
              </a:rPr>
              <a:t> an `</a:t>
            </a:r>
            <a:r>
              <a:rPr lang="en-US" sz="2000" b="1" dirty="0" err="1">
                <a:latin typeface="Athanasius" pitchFamily="2" charset="0"/>
              </a:rPr>
              <a:t>èe`èp</a:t>
            </a:r>
            <a:r>
              <a:rPr lang="en-US" sz="2000" b="1" dirty="0">
                <a:latin typeface="Athanasius" pitchFamily="2" charset="0"/>
              </a:rPr>
              <a:t>\</a:t>
            </a:r>
            <a:r>
              <a:rPr lang="en-US" sz="2000" b="1" dirty="0" err="1">
                <a:latin typeface="Athanasius" pitchFamily="2" charset="0"/>
              </a:rPr>
              <a:t>ap</a:t>
            </a:r>
            <a:r>
              <a:rPr lang="en-US" sz="2000" b="1" dirty="0">
                <a:latin typeface="Athanasius" pitchFamily="2" charset="0"/>
              </a:rPr>
              <a:t>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afou`èwteb</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èvmou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èe`èpwn</a:t>
            </a:r>
            <a:r>
              <a:rPr lang="en-US" sz="2000" b="1" dirty="0">
                <a:latin typeface="Athanasius" pitchFamily="2" charset="0"/>
              </a:rPr>
              <a:t>'.</a:t>
            </a:r>
          </a:p>
          <a:p>
            <a:pPr marL="0" indent="0" algn="just">
              <a:buNone/>
            </a:pPr>
            <a:r>
              <a:rPr lang="en-US" sz="2000" b="1" dirty="0">
                <a:latin typeface="Athanasius" pitchFamily="2" charset="0"/>
              </a:rPr>
              <a:t> </a:t>
            </a: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amhn</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&gt; je `</a:t>
            </a:r>
            <a:r>
              <a:rPr lang="en-US" sz="2000" b="1" dirty="0" err="1">
                <a:latin typeface="Athanasius" pitchFamily="2" charset="0"/>
              </a:rPr>
              <a:t>ècnhou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ouounou</a:t>
            </a:r>
            <a:r>
              <a:rPr lang="en-US" sz="2000" b="1" dirty="0">
                <a:latin typeface="Athanasius" pitchFamily="2" charset="0"/>
              </a:rPr>
              <a:t>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te</a:t>
            </a:r>
            <a:r>
              <a:rPr lang="en-US" sz="2000" b="1" dirty="0">
                <a:latin typeface="Athanasius" pitchFamily="2" charset="0"/>
              </a:rPr>
              <a: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èere</a:t>
            </a:r>
            <a:r>
              <a:rPr lang="en-US" sz="2000" b="1" dirty="0">
                <a:latin typeface="Athanasius" pitchFamily="2" charset="0"/>
              </a:rPr>
              <a:t> </a:t>
            </a:r>
            <a:r>
              <a:rPr lang="en-US" sz="2000" b="1" dirty="0" err="1">
                <a:latin typeface="Athanasius" pitchFamily="2" charset="0"/>
              </a:rPr>
              <a:t>nirefmwout</a:t>
            </a:r>
            <a:r>
              <a:rPr lang="en-US" sz="2000" b="1" dirty="0">
                <a:latin typeface="Athanasius" pitchFamily="2" charset="0"/>
              </a:rPr>
              <a:t> </a:t>
            </a:r>
            <a:r>
              <a:rPr lang="en-US" sz="2000" b="1" dirty="0" err="1">
                <a:latin typeface="Athanasius" pitchFamily="2" charset="0"/>
              </a:rPr>
              <a:t>nacwtem</a:t>
            </a:r>
            <a:r>
              <a:rPr lang="en-US" sz="2000" b="1" dirty="0">
                <a:latin typeface="Athanasius" pitchFamily="2" charset="0"/>
              </a:rPr>
              <a:t> `</a:t>
            </a:r>
            <a:r>
              <a:rPr lang="en-US" sz="2000" b="1" dirty="0" err="1">
                <a:latin typeface="Athanasius" pitchFamily="2" charset="0"/>
              </a:rPr>
              <a:t>èe`èt`ècmh</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nheqnacwtem</a:t>
            </a:r>
            <a:r>
              <a:rPr lang="en-US" sz="2000" b="1" dirty="0">
                <a:latin typeface="Athanasius" pitchFamily="2" charset="0"/>
              </a:rPr>
              <a:t> </a:t>
            </a:r>
            <a:r>
              <a:rPr lang="en-US" sz="2000" b="1" dirty="0" err="1">
                <a:latin typeface="Athanasius" pitchFamily="2" charset="0"/>
              </a:rPr>
              <a:t>eu`èewn</a:t>
            </a:r>
            <a:r>
              <a:rPr lang="en-US" sz="2000" b="1" dirty="0">
                <a:latin typeface="Athanasius" pitchFamily="2" charset="0"/>
              </a:rPr>
              <a:t>'. </a:t>
            </a:r>
            <a:r>
              <a:rPr lang="en-US" sz="2000" b="1" dirty="0" err="1">
                <a:latin typeface="Athanasius" pitchFamily="2" charset="0"/>
              </a:rPr>
              <a:t>Mvrh</a:t>
            </a:r>
            <a:r>
              <a:rPr lang="en-US" sz="2000" b="1" dirty="0">
                <a:latin typeface="Athanasius" pitchFamily="2" charset="0"/>
              </a:rPr>
              <a:t>; gar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ouwn</a:t>
            </a:r>
            <a:r>
              <a:rPr lang="en-US" sz="2000" b="1" dirty="0">
                <a:latin typeface="Athanasius" pitchFamily="2" charset="0"/>
              </a:rPr>
              <a:t>' ]op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èViwt</a:t>
            </a:r>
            <a:r>
              <a:rPr lang="en-US" sz="2000" b="1" dirty="0">
                <a:latin typeface="Athanasius" pitchFamily="2" charset="0"/>
              </a:rPr>
              <a:t> &gt; </a:t>
            </a:r>
            <a:r>
              <a:rPr lang="en-US" sz="2000" b="1" dirty="0" err="1">
                <a:latin typeface="Athanasius" pitchFamily="2" charset="0"/>
              </a:rPr>
              <a:t>pairh</a:t>
            </a:r>
            <a:r>
              <a:rPr lang="en-US" sz="2000" b="1" dirty="0">
                <a:latin typeface="Athanasius" pitchFamily="2" charset="0"/>
              </a:rPr>
              <a:t>; on </a:t>
            </a:r>
            <a:r>
              <a:rPr lang="en-US" sz="2000" b="1" dirty="0" err="1">
                <a:latin typeface="Athanasius" pitchFamily="2" charset="0"/>
              </a:rPr>
              <a:t>afthic</a:t>
            </a:r>
            <a:r>
              <a:rPr lang="en-US" sz="2000" b="1" dirty="0">
                <a:latin typeface="Athanasius" pitchFamily="2" charset="0"/>
              </a:rPr>
              <a:t> `</a:t>
            </a:r>
            <a:r>
              <a:rPr lang="en-US" sz="2000" b="1" dirty="0" err="1">
                <a:latin typeface="Athanasius" pitchFamily="2" charset="0"/>
              </a:rPr>
              <a:t>èmPike</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eqre</a:t>
            </a:r>
            <a:r>
              <a:rPr lang="en-US" sz="2000" b="1" dirty="0">
                <a:latin typeface="Athanasius" pitchFamily="2" charset="0"/>
              </a:rPr>
              <a:t> </a:t>
            </a:r>
            <a:r>
              <a:rPr lang="en-US" sz="2000" b="1" dirty="0" err="1">
                <a:latin typeface="Athanasius" pitchFamily="2" charset="0"/>
              </a:rPr>
              <a:t>ouwn</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èn'htf</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eqref`èiri</a:t>
            </a:r>
            <a:r>
              <a:rPr lang="en-US" sz="2000" b="1" dirty="0">
                <a:latin typeface="Athanasius" pitchFamily="2" charset="0"/>
              </a:rPr>
              <a:t> `</a:t>
            </a:r>
            <a:r>
              <a:rPr lang="en-US" sz="2000" b="1" dirty="0" err="1">
                <a:latin typeface="Athanasius" pitchFamily="2" charset="0"/>
              </a:rPr>
              <a:t>ènou</a:t>
            </a:r>
            <a:r>
              <a:rPr lang="en-US" sz="2000" b="1" dirty="0">
                <a:latin typeface="Athanasius" pitchFamily="2" charset="0"/>
              </a:rPr>
              <a:t>\</a:t>
            </a:r>
            <a:r>
              <a:rPr lang="en-US" sz="2000" b="1" dirty="0" err="1">
                <a:latin typeface="Athanasius" pitchFamily="2" charset="0"/>
              </a:rPr>
              <a:t>ap</a:t>
            </a:r>
            <a:r>
              <a:rPr lang="en-US" sz="2000" b="1" dirty="0">
                <a:latin typeface="Athanasius" pitchFamily="2" charset="0"/>
              </a:rPr>
              <a:t> je </a:t>
            </a:r>
            <a:r>
              <a:rPr lang="en-US" sz="2000" b="1" dirty="0" err="1">
                <a:latin typeface="Athanasius" pitchFamily="2" charset="0"/>
              </a:rPr>
              <a:t>ou</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ènrwmi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Mperer`è</a:t>
            </a:r>
            <a:r>
              <a:rPr lang="en-US" sz="2000" b="1" dirty="0">
                <a:latin typeface="Athanasius" pitchFamily="2" charset="0"/>
              </a:rPr>
              <a:t>]</a:t>
            </a:r>
            <a:r>
              <a:rPr lang="en-US" sz="2000" b="1" dirty="0" err="1">
                <a:latin typeface="Athanasius" pitchFamily="2" charset="0"/>
              </a:rPr>
              <a:t>vhri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je `</a:t>
            </a:r>
            <a:r>
              <a:rPr lang="en-US" sz="2000" b="1" dirty="0" err="1">
                <a:latin typeface="Athanasius" pitchFamily="2" charset="0"/>
              </a:rPr>
              <a:t>ècnhou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ouounou</a:t>
            </a:r>
            <a:r>
              <a:rPr lang="en-US" sz="2000" b="1" dirty="0">
                <a:latin typeface="Athanasius" pitchFamily="2" charset="0"/>
              </a:rPr>
              <a:t> &gt;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etxh</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ni`èm</a:t>
            </a:r>
            <a:r>
              <a:rPr lang="en-US" sz="2000" b="1" dirty="0">
                <a:latin typeface="Athanasius" pitchFamily="2" charset="0"/>
              </a:rPr>
              <a:t>\au </a:t>
            </a:r>
            <a:r>
              <a:rPr lang="en-US" sz="2000" b="1" dirty="0" err="1">
                <a:latin typeface="Athanasius" pitchFamily="2" charset="0"/>
              </a:rPr>
              <a:t>eu`èecwtem</a:t>
            </a:r>
            <a:r>
              <a:rPr lang="en-US" sz="2000" b="1" dirty="0">
                <a:latin typeface="Athanasius" pitchFamily="2" charset="0"/>
              </a:rPr>
              <a:t> `</a:t>
            </a:r>
            <a:r>
              <a:rPr lang="en-US" sz="2000" b="1" dirty="0" err="1">
                <a:latin typeface="Athanasius" pitchFamily="2" charset="0"/>
              </a:rPr>
              <a:t>èetef`ècmh</a:t>
            </a:r>
            <a:r>
              <a:rPr lang="en-US" sz="2000" b="1" dirty="0">
                <a:latin typeface="Athanasius" pitchFamily="2" charset="0"/>
              </a:rPr>
              <a:t>. </a:t>
            </a: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eu`èeèè`èi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nh`èetau`èiri</a:t>
            </a:r>
            <a:r>
              <a:rPr lang="en-US" sz="2000" b="1" dirty="0">
                <a:latin typeface="Athanasius" pitchFamily="2" charset="0"/>
              </a:rPr>
              <a:t> `</a:t>
            </a:r>
            <a:r>
              <a:rPr lang="en-US" sz="2000" b="1" dirty="0" err="1">
                <a:latin typeface="Athanasius" pitchFamily="2" charset="0"/>
              </a:rPr>
              <a:t>ènnipeqnaneu</a:t>
            </a:r>
            <a:r>
              <a:rPr lang="en-US" sz="2000" b="1" dirty="0">
                <a:latin typeface="Athanasius" pitchFamily="2" charset="0"/>
              </a:rPr>
              <a:t> </a:t>
            </a:r>
            <a:r>
              <a:rPr lang="en-US" sz="2000" b="1" dirty="0" err="1">
                <a:latin typeface="Athanasius" pitchFamily="2" charset="0"/>
              </a:rPr>
              <a:t>eu`èanactacic</a:t>
            </a:r>
            <a:r>
              <a:rPr lang="en-US" sz="2000" b="1" dirty="0">
                <a:latin typeface="Athanasius" pitchFamily="2" charset="0"/>
              </a:rPr>
              <a:t> `</a:t>
            </a:r>
            <a:r>
              <a:rPr lang="en-US" sz="2000" b="1" dirty="0" err="1">
                <a:latin typeface="Athanasius" pitchFamily="2" charset="0"/>
              </a:rPr>
              <a:t>ènwn</a:t>
            </a:r>
            <a:r>
              <a:rPr lang="en-US" sz="2000" b="1" dirty="0">
                <a:latin typeface="Athanasius" pitchFamily="2" charset="0"/>
              </a:rPr>
              <a:t>' &gt; </a:t>
            </a:r>
            <a:r>
              <a:rPr lang="en-US" sz="2000" b="1" dirty="0" err="1">
                <a:latin typeface="Athanasius" pitchFamily="2" charset="0"/>
              </a:rPr>
              <a:t>nh</a:t>
            </a:r>
            <a:r>
              <a:rPr lang="en-US" sz="2000" b="1" dirty="0">
                <a:latin typeface="Athanasius" pitchFamily="2" charset="0"/>
              </a:rPr>
              <a:t> de `</a:t>
            </a:r>
            <a:r>
              <a:rPr lang="en-US" sz="2000" b="1" dirty="0" err="1">
                <a:latin typeface="Athanasius" pitchFamily="2" charset="0"/>
              </a:rPr>
              <a:t>èetau`èiri</a:t>
            </a:r>
            <a:r>
              <a:rPr lang="en-US" sz="2000" b="1" dirty="0">
                <a:latin typeface="Athanasius" pitchFamily="2" charset="0"/>
              </a:rPr>
              <a:t> `</a:t>
            </a:r>
            <a:r>
              <a:rPr lang="en-US" sz="2000" b="1" dirty="0" err="1">
                <a:latin typeface="Athanasius" pitchFamily="2" charset="0"/>
              </a:rPr>
              <a:t>ènnipet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eu`èanactacic</a:t>
            </a:r>
            <a:r>
              <a:rPr lang="en-US" sz="2000" b="1" dirty="0">
                <a:latin typeface="Athanasius" pitchFamily="2" charset="0"/>
              </a:rPr>
              <a:t> `</a:t>
            </a:r>
            <a:r>
              <a:rPr lang="en-US" sz="2000" b="1" dirty="0" err="1">
                <a:latin typeface="Athanasius" pitchFamily="2" charset="0"/>
              </a:rPr>
              <a:t>ènkrhcic</a:t>
            </a:r>
            <a:r>
              <a:rPr lang="en-US" sz="2000" b="1" dirty="0">
                <a:latin typeface="Athanasius" pitchFamily="2" charset="0"/>
              </a:rPr>
              <a:t>. `</a:t>
            </a:r>
            <a:r>
              <a:rPr lang="en-US" sz="2000" b="1" dirty="0" err="1">
                <a:latin typeface="Athanasius" pitchFamily="2" charset="0"/>
              </a:rPr>
              <a:t>èMmon</a:t>
            </a:r>
            <a:r>
              <a:rPr lang="en-US" sz="2000" b="1" dirty="0">
                <a:latin typeface="Athanasius" pitchFamily="2" charset="0"/>
              </a:rPr>
              <a:t> `è]</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èntaer`è</a:t>
            </a:r>
            <a:r>
              <a:rPr lang="en-US" sz="2000" b="1" dirty="0">
                <a:latin typeface="Athanasius" pitchFamily="2" charset="0"/>
              </a:rPr>
              <a:t>\li `</a:t>
            </a:r>
            <a:r>
              <a:rPr lang="en-US" sz="2000" b="1" dirty="0" err="1">
                <a:latin typeface="Athanasius" pitchFamily="2" charset="0"/>
              </a:rPr>
              <a:t>èebol</a:t>
            </a:r>
            <a:r>
              <a:rPr lang="en-US" sz="2000" b="1" dirty="0">
                <a:latin typeface="Athanasius" pitchFamily="2" charset="0"/>
              </a:rPr>
              <a:t>\</a:t>
            </a:r>
            <a:r>
              <a:rPr lang="en-US" sz="2000" b="1" dirty="0" err="1">
                <a:latin typeface="Athanasius" pitchFamily="2" charset="0"/>
              </a:rPr>
              <a:t>itot</a:t>
            </a:r>
            <a:r>
              <a:rPr lang="en-US" sz="2000" b="1" dirty="0">
                <a:latin typeface="Athanasius" pitchFamily="2" charset="0"/>
              </a:rPr>
              <a:t> `</a:t>
            </a:r>
            <a:r>
              <a:rPr lang="en-US" sz="2000" b="1" dirty="0" err="1">
                <a:latin typeface="Athanasius" pitchFamily="2" charset="0"/>
              </a:rPr>
              <a:t>èmmauat</a:t>
            </a:r>
            <a:r>
              <a:rPr lang="en-US" sz="2000" b="1" dirty="0">
                <a:latin typeface="Athanasius" pitchFamily="2" charset="0"/>
              </a:rPr>
              <a:t> &gt;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èe;cwtem</a:t>
            </a:r>
            <a:r>
              <a:rPr lang="en-US" sz="2000" b="1" dirty="0">
                <a:latin typeface="Athanasius" pitchFamily="2" charset="0"/>
              </a:rPr>
              <a:t> ;;\</a:t>
            </a:r>
            <a:r>
              <a:rPr lang="en-US" sz="2000" b="1" dirty="0" err="1">
                <a:latin typeface="Athanasius" pitchFamily="2" charset="0"/>
              </a:rPr>
              <a:t>ap</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pa\</a:t>
            </a:r>
            <a:r>
              <a:rPr lang="en-US" sz="2000" b="1" dirty="0" err="1">
                <a:latin typeface="Athanasius" pitchFamily="2" charset="0"/>
              </a:rPr>
              <a:t>ap</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oumhi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je `</a:t>
            </a:r>
            <a:r>
              <a:rPr lang="en-US" sz="2000" b="1" dirty="0" err="1">
                <a:latin typeface="Athanasius" pitchFamily="2" charset="0"/>
              </a:rPr>
              <a:t>èn;kw</a:t>
            </a:r>
            <a:r>
              <a:rPr lang="en-US" sz="2000" b="1" dirty="0">
                <a:latin typeface="Athanasius" pitchFamily="2" charset="0"/>
              </a:rPr>
              <a:t>; an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paouw</a:t>
            </a:r>
            <a:r>
              <a:rPr lang="en-US" sz="2000" b="1" dirty="0">
                <a:latin typeface="Athanasius" pitchFamily="2" charset="0"/>
              </a:rPr>
              <a:t>]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èvouw</a:t>
            </a:r>
            <a:r>
              <a:rPr lang="en-US" sz="2000" b="1" dirty="0">
                <a:latin typeface="Athanasius" pitchFamily="2" charset="0"/>
              </a:rPr>
              <a:t>] `</a:t>
            </a:r>
            <a:r>
              <a:rPr lang="en-US" sz="2000" b="1" dirty="0" err="1">
                <a:latin typeface="Athanasius" pitchFamily="2" charset="0"/>
              </a:rPr>
              <a:t>èmvhetaftaouoi</a:t>
            </a:r>
            <a:r>
              <a:rPr lang="en-US" sz="2000" b="1" dirty="0">
                <a:latin typeface="Athanasius" pitchFamily="2" charset="0"/>
              </a:rPr>
              <a:t>.</a:t>
            </a:r>
          </a:p>
          <a:p>
            <a:pPr marL="0" indent="0" algn="just">
              <a:buNone/>
            </a:pP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endParaRPr lang="en-US" sz="24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Tree>
    <p:extLst>
      <p:ext uri="{BB962C8B-B14F-4D97-AF65-F5344CB8AC3E}">
        <p14:creationId xmlns:p14="http://schemas.microsoft.com/office/powerpoint/2010/main" val="4030051557"/>
      </p:ext>
    </p:extLst>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43CA8-04CE-43A8-A980-AAAC9EEED9CA}"/>
              </a:ext>
            </a:extLst>
          </p:cNvPr>
          <p:cNvSpPr/>
          <p:nvPr/>
        </p:nvSpPr>
        <p:spPr>
          <a:xfrm>
            <a:off x="6456040" y="548680"/>
            <a:ext cx="5400600" cy="6264696"/>
          </a:xfrm>
          <a:prstGeom prst="rect">
            <a:avLst/>
          </a:prstGeom>
        </p:spPr>
        <p:txBody>
          <a:bodyPr wrap="square">
            <a:noAutofit/>
          </a:bodyPr>
          <a:lstStyle/>
          <a:p>
            <a:pPr algn="ctr" rtl="1"/>
            <a:r>
              <a:rPr lang="ar-SA" sz="3600" b="1" i="1" dirty="0">
                <a:solidFill>
                  <a:srgbClr val="C00000"/>
                </a:solidFill>
              </a:rPr>
              <a:t>مزمور</a:t>
            </a:r>
            <a:r>
              <a:rPr lang="ar-SA" sz="3600" b="1" dirty="0">
                <a:solidFill>
                  <a:srgbClr val="C00000"/>
                </a:solidFill>
              </a:rPr>
              <a:t> </a:t>
            </a:r>
            <a:r>
              <a:rPr lang="ar-SA" sz="3600" b="1" i="1" dirty="0">
                <a:solidFill>
                  <a:srgbClr val="C00000"/>
                </a:solidFill>
              </a:rPr>
              <a:t>٤٠: ١٠، ٥</a:t>
            </a:r>
            <a:endParaRPr lang="fr-FR" sz="3600" b="1" i="1" dirty="0">
              <a:solidFill>
                <a:srgbClr val="C00000"/>
              </a:solidFill>
            </a:endParaRPr>
          </a:p>
          <a:p>
            <a:pPr algn="just" rtl="1"/>
            <a:r>
              <a:rPr lang="ar-SA" sz="3600" b="1" dirty="0"/>
              <a:t>وأنت </a:t>
            </a:r>
            <a:r>
              <a:rPr lang="ar-SA" sz="3600" b="1" dirty="0" err="1"/>
              <a:t>يارب</a:t>
            </a:r>
            <a:r>
              <a:rPr lang="ar-SA" sz="3600" b="1" dirty="0"/>
              <a:t> ارحمني وأقمني فأجازيهم</a:t>
            </a:r>
            <a:r>
              <a:rPr lang="fr-FR" sz="3600" b="1" dirty="0"/>
              <a:t>.</a:t>
            </a:r>
            <a:r>
              <a:rPr lang="ar-SA" sz="3600" b="1" dirty="0"/>
              <a:t> إن أعدائي تقاولوا على شراً متى يموت ويباد اسمه </a:t>
            </a:r>
            <a:endParaRPr lang="fr-FR" sz="3600" b="1" dirty="0"/>
          </a:p>
          <a:p>
            <a:pPr algn="just" rtl="1"/>
            <a:r>
              <a:rPr lang="ar-SA" sz="3600" b="1" dirty="0" err="1">
                <a:solidFill>
                  <a:srgbClr val="C00000"/>
                </a:solidFill>
              </a:rPr>
              <a:t>الليلويا</a:t>
            </a:r>
            <a:endParaRPr lang="fr-FR" sz="3600" b="1" dirty="0">
              <a:solidFill>
                <a:srgbClr val="C00000"/>
              </a:solidFill>
            </a:endParaRPr>
          </a:p>
        </p:txBody>
      </p:sp>
      <p:sp>
        <p:nvSpPr>
          <p:cNvPr id="7" name="Espace réservé du contenu 2"/>
          <p:cNvSpPr txBox="1">
            <a:spLocks/>
          </p:cNvSpPr>
          <p:nvPr/>
        </p:nvSpPr>
        <p:spPr>
          <a:xfrm>
            <a:off x="407368" y="548680"/>
            <a:ext cx="5688632" cy="5832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2800" b="1" i="1" dirty="0">
                <a:solidFill>
                  <a:srgbClr val="C00000"/>
                </a:solidFill>
              </a:rPr>
              <a:t>Psaume 40 : 11 et 6</a:t>
            </a:r>
          </a:p>
          <a:p>
            <a:pPr marL="0" indent="0" algn="just">
              <a:lnSpc>
                <a:spcPct val="90000"/>
              </a:lnSpc>
              <a:buNone/>
            </a:pPr>
            <a:r>
              <a:rPr lang="fr-FR" sz="2800" b="1" dirty="0"/>
              <a:t>Mais toi, Seigneur, aie pitié de moi et relève-moi, je leur rendrai ce qu'ils méritent. Mes ennemis disent méchamment de moi : Quand mourra-t-il ? Quand périra son nom ? </a:t>
            </a:r>
            <a:r>
              <a:rPr lang="fr-FR" sz="2800" b="1" i="1" dirty="0">
                <a:solidFill>
                  <a:srgbClr val="C00000"/>
                </a:solidFill>
              </a:rPr>
              <a:t>Alléluia </a:t>
            </a:r>
            <a:endParaRPr lang="fr-FR" sz="2800" b="1" i="1" dirty="0"/>
          </a:p>
          <a:p>
            <a:pPr marL="0" indent="0" algn="just">
              <a:lnSpc>
                <a:spcPct val="90000"/>
              </a:lnSpc>
              <a:buNone/>
            </a:pPr>
            <a:endParaRPr lang="fr-FR" sz="2400" b="1" dirty="0">
              <a:solidFill>
                <a:srgbClr val="C00000"/>
              </a:solidFill>
            </a:endParaRPr>
          </a:p>
        </p:txBody>
      </p:sp>
    </p:spTree>
    <p:extLst>
      <p:ext uri="{BB962C8B-B14F-4D97-AF65-F5344CB8AC3E}">
        <p14:creationId xmlns:p14="http://schemas.microsoft.com/office/powerpoint/2010/main" val="1751796073"/>
      </p:ext>
    </p:extLst>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rPr>
              <a:t>يوحنا </a:t>
            </a:r>
            <a:r>
              <a:rPr lang="ar-AE" sz="4800" b="1" dirty="0">
                <a:latin typeface="Book Antiqua" panose="02040602050305030304" pitchFamily="18" charset="0"/>
              </a:rPr>
              <a:t>البشير بركاته علينا آمين</a:t>
            </a:r>
          </a:p>
        </p:txBody>
      </p:sp>
    </p:spTree>
    <p:extLst>
      <p:ext uri="{BB962C8B-B14F-4D97-AF65-F5344CB8AC3E}">
        <p14:creationId xmlns:p14="http://schemas.microsoft.com/office/powerpoint/2010/main" val="2431444209"/>
      </p:ext>
    </p:extLst>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Jean 5 : 21 - 30</a:t>
            </a:r>
          </a:p>
          <a:p>
            <a:pPr marL="0" indent="0" algn="just">
              <a:buNone/>
            </a:pPr>
            <a:r>
              <a:rPr lang="fr-FR" sz="2800" b="1" dirty="0"/>
              <a:t>Comme le Père, en effet, relève les morts et leur donne la vie, le Fils, lui aussi, donne la vie à qui il veut. Car le Père ne juge personne : il a donné au Fils tout pouvoir pour juger, afin que tous honorent le Fils comme ils honorent le Père. Celui qui ne rend pas honneur au Fils ne rend pas non plus honneur au Père, qui l'a envoyé. Amen, amen, je vous le dis : celui qui écoute ma parole et croit au Père qui m'a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٥: ٢١ - ٣٠</a:t>
            </a:r>
            <a:endParaRPr lang="fr-FR" sz="3600" b="1" i="1" dirty="0">
              <a:solidFill>
                <a:srgbClr val="C00000"/>
              </a:solidFill>
            </a:endParaRPr>
          </a:p>
          <a:p>
            <a:pPr algn="just" rtl="1"/>
            <a:r>
              <a:rPr lang="ar-SA" sz="3600" b="1" dirty="0"/>
              <a:t>لِأَنَّهُ كَمَا أَنَّ </a:t>
            </a:r>
            <a:r>
              <a:rPr lang="ar-SA" sz="3600" b="1" dirty="0" err="1"/>
              <a:t>ٱلْآبَ</a:t>
            </a:r>
            <a:r>
              <a:rPr lang="ar-SA" sz="3600" b="1" dirty="0"/>
              <a:t> يُقِيمُ </a:t>
            </a:r>
            <a:r>
              <a:rPr lang="ar-SA" sz="3600" b="1" dirty="0" err="1"/>
              <a:t>ٱلْأَمْوَاتَ</a:t>
            </a:r>
            <a:r>
              <a:rPr lang="ar-SA" sz="3600" b="1" dirty="0"/>
              <a:t> وَيُحْيِي، كَذَلِكَ </a:t>
            </a:r>
            <a:r>
              <a:rPr lang="ar-SA" sz="3600" b="1" dirty="0" err="1"/>
              <a:t>ٱلِٱبْنُ</a:t>
            </a:r>
            <a:r>
              <a:rPr lang="ar-SA" sz="3600" b="1" dirty="0"/>
              <a:t> أَيْضًا يُحْيِي مَنْ يَشَاءُ. لِأَنَّ </a:t>
            </a:r>
            <a:r>
              <a:rPr lang="ar-SA" sz="3600" b="1" dirty="0" err="1"/>
              <a:t>ٱلْآبَ</a:t>
            </a:r>
            <a:r>
              <a:rPr lang="ar-SA" sz="3600" b="1" dirty="0"/>
              <a:t> لَا يَدِينُ أَحَدًا، بَلْ قَدْ أَعْطَى كُلَّ </a:t>
            </a:r>
            <a:r>
              <a:rPr lang="ar-SA" sz="3600" b="1" dirty="0" err="1"/>
              <a:t>ٱلدَّيْنُونَةِ</a:t>
            </a:r>
            <a:r>
              <a:rPr lang="ar-SA" sz="3600" b="1" dirty="0"/>
              <a:t> </a:t>
            </a:r>
            <a:r>
              <a:rPr lang="ar-SA" sz="3600" b="1" dirty="0" err="1"/>
              <a:t>لِلِٱبْنِ</a:t>
            </a:r>
            <a:r>
              <a:rPr lang="ar-SA" sz="3600" b="1" dirty="0"/>
              <a:t>، لِكَيْ يُكْرِمَ </a:t>
            </a:r>
            <a:r>
              <a:rPr lang="ar-SA" sz="3600" b="1" dirty="0" err="1"/>
              <a:t>ٱلْجَمِيعُ</a:t>
            </a:r>
            <a:r>
              <a:rPr lang="ar-SA" sz="3600" b="1" dirty="0"/>
              <a:t> </a:t>
            </a:r>
            <a:r>
              <a:rPr lang="ar-SA" sz="3600" b="1" dirty="0" err="1"/>
              <a:t>ٱلِٱبْنَ</a:t>
            </a:r>
            <a:r>
              <a:rPr lang="ar-SA" sz="3600" b="1" dirty="0"/>
              <a:t> كَمَا يُكْرِمُونَ </a:t>
            </a:r>
            <a:r>
              <a:rPr lang="ar-SA" sz="3600" b="1" dirty="0" err="1"/>
              <a:t>ٱلْآبَ</a:t>
            </a:r>
            <a:r>
              <a:rPr lang="ar-SA" sz="3600" b="1" dirty="0"/>
              <a:t>. مَنْ لَا يُكْرِمُ </a:t>
            </a:r>
            <a:r>
              <a:rPr lang="ar-SA" sz="3600" b="1" dirty="0" err="1"/>
              <a:t>ٱلِٱبْنَ</a:t>
            </a:r>
            <a:r>
              <a:rPr lang="ar-SA" sz="3600" b="1" dirty="0"/>
              <a:t> لَا يُكْرِمُ </a:t>
            </a:r>
            <a:r>
              <a:rPr lang="ar-SA" sz="3600" b="1" dirty="0" err="1"/>
              <a:t>ٱلْآبَ</a:t>
            </a:r>
            <a:r>
              <a:rPr lang="ar-SA" sz="3600" b="1" dirty="0"/>
              <a:t> </a:t>
            </a:r>
            <a:r>
              <a:rPr lang="ar-SA" sz="3600" b="1" dirty="0" err="1"/>
              <a:t>ٱلَّذِي</a:t>
            </a:r>
            <a:r>
              <a:rPr lang="ar-SA" sz="3600" b="1" dirty="0"/>
              <a:t> أَرْسَلَهُ. «اَلْحَقَّ </a:t>
            </a:r>
            <a:r>
              <a:rPr lang="ar-SA" sz="3600" b="1" dirty="0" err="1"/>
              <a:t>ٱلْحَقَّ</a:t>
            </a:r>
            <a:r>
              <a:rPr lang="ar-SA" sz="3600" b="1" dirty="0"/>
              <a:t> أَقُولُ لَكُمْ: إِنَّ مَنْ يَسْمَعُ كَلَامِي وَيُؤْمِنُ بِالَّذِي أَرْسَلَنِي</a:t>
            </a:r>
            <a:endParaRPr lang="fr-FR" sz="3600" b="1" dirty="0"/>
          </a:p>
          <a:p>
            <a:pPr algn="just" rtl="1"/>
            <a:endParaRPr lang="ar-SA" sz="3600" b="1" dirty="0">
              <a:latin typeface="Times New Roman" panose="02020603050405020304" pitchFamily="18" charset="0"/>
            </a:endParaRPr>
          </a:p>
        </p:txBody>
      </p:sp>
    </p:spTree>
    <p:extLst>
      <p:ext uri="{BB962C8B-B14F-4D97-AF65-F5344CB8AC3E}">
        <p14:creationId xmlns:p14="http://schemas.microsoft.com/office/powerpoint/2010/main" val="3644323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Et le père à ses enfants montrera ta fidélité. Seigneur, viens me sauver ! Et nous jouerons sur nos cithares, tous les jours de notre vie, auprès de la maison du Seigneur.</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 </a:t>
            </a:r>
            <a:r>
              <a:rPr lang="ar-SA" sz="3600" b="1" dirty="0" err="1"/>
              <a:t>ٱلْأَبُ</a:t>
            </a:r>
            <a:r>
              <a:rPr lang="ar-SA" sz="3600" b="1" dirty="0"/>
              <a:t> يُعَرِّفُ </a:t>
            </a:r>
            <a:r>
              <a:rPr lang="ar-SA" sz="3600" b="1" dirty="0" err="1"/>
              <a:t>ٱلْبَنِينَ</a:t>
            </a:r>
            <a:r>
              <a:rPr lang="ar-SA" sz="3600" b="1" dirty="0"/>
              <a:t> حَقَّكَ. </a:t>
            </a:r>
            <a:r>
              <a:rPr lang="ar-SA" sz="3600" b="1" dirty="0" err="1"/>
              <a:t>ٱلرَّبُّ</a:t>
            </a:r>
            <a:r>
              <a:rPr lang="ar-SA" sz="3600" b="1" dirty="0"/>
              <a:t> لِخَلَاصِي. فَنَعْزِفُ بِأَوْتَارِنَا كُلَّ أَيَّامِ حَيَاتِنَا فِي بَيْتِ </a:t>
            </a:r>
            <a:r>
              <a:rPr lang="ar-SA" sz="3600" b="1" dirty="0" err="1"/>
              <a:t>ٱلرَّبِّ</a:t>
            </a:r>
            <a:r>
              <a:rPr lang="ar-SA" sz="3600" b="1" dirty="0"/>
              <a:t>».</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635139"/>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celui-là obtient la vie éternelle et il échappe au Jugement, car il est déjà passé de la mort à la vie. Amen, amen, je vous le dis : l'heure vient - et c'est maintenant - où les morts vont entendre la voix du Fils de Dieu, et ceux qui l'auront entendue vivront. Comme le Père a la vie en lui-même, ainsi </a:t>
            </a:r>
            <a:r>
              <a:rPr lang="fr-FR" sz="2800" b="1" dirty="0" err="1"/>
              <a:t>a-t-il</a:t>
            </a:r>
            <a:r>
              <a:rPr lang="fr-FR" sz="2800" b="1" dirty="0"/>
              <a:t> donné au Fils d'avoir la vie en lui-même ; et il lui a donné le pouvoir de prononcer le Jugement, parce qu'il est le Fils de l'homme.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فَلَهُ حَيَاةٌ أَبَدِيَّةٌ، وَلَا يَأْتِي إِلَى دَيْنُونَةٍ، بَلْ قَدِ </a:t>
            </a:r>
            <a:r>
              <a:rPr lang="ar-SA" sz="3600" b="1" dirty="0" err="1"/>
              <a:t>ٱنْتَقَلَ</a:t>
            </a:r>
            <a:r>
              <a:rPr lang="ar-SA" sz="3600" b="1" dirty="0"/>
              <a:t> مِنَ </a:t>
            </a:r>
            <a:r>
              <a:rPr lang="ar-SA" sz="3600" b="1" dirty="0" err="1"/>
              <a:t>ٱلْمَوْتِ</a:t>
            </a:r>
            <a:r>
              <a:rPr lang="ar-SA" sz="3600" b="1" dirty="0"/>
              <a:t> إِلَى </a:t>
            </a:r>
            <a:r>
              <a:rPr lang="ar-SA" sz="3600" b="1" dirty="0" err="1"/>
              <a:t>ٱلْحَيَاةِ</a:t>
            </a:r>
            <a:r>
              <a:rPr lang="ar-SA" sz="3600" b="1" dirty="0"/>
              <a:t>. اَلْحَقَّ </a:t>
            </a:r>
            <a:r>
              <a:rPr lang="ar-SA" sz="3600" b="1" dirty="0" err="1"/>
              <a:t>ٱلْحَقَّ</a:t>
            </a:r>
            <a:r>
              <a:rPr lang="ar-SA" sz="3600" b="1" dirty="0"/>
              <a:t> أَقُولُ لَكُمْ: إِنَّهُ تَأْتِي سَاعَةٌ وَهِيَ </a:t>
            </a:r>
            <a:r>
              <a:rPr lang="ar-SA" sz="3600" b="1" dirty="0" err="1"/>
              <a:t>ٱلْآنَ</a:t>
            </a:r>
            <a:r>
              <a:rPr lang="ar-SA" sz="3600" b="1" dirty="0"/>
              <a:t>، حِينَ يَسْمَعُ </a:t>
            </a:r>
            <a:r>
              <a:rPr lang="ar-SA" sz="3600" b="1" dirty="0" err="1"/>
              <a:t>ٱلْأَمْوَاتُ</a:t>
            </a:r>
            <a:r>
              <a:rPr lang="ar-SA" sz="3600" b="1" dirty="0"/>
              <a:t> صَوْتَ </a:t>
            </a:r>
            <a:r>
              <a:rPr lang="ar-SA" sz="3600" b="1" dirty="0" err="1"/>
              <a:t>ٱبْنِ</a:t>
            </a:r>
            <a:r>
              <a:rPr lang="ar-SA" sz="3600" b="1" dirty="0"/>
              <a:t> </a:t>
            </a:r>
            <a:r>
              <a:rPr lang="ar-SA" sz="3600" b="1" dirty="0" err="1"/>
              <a:t>ٱللهِ</a:t>
            </a:r>
            <a:r>
              <a:rPr lang="ar-SA" sz="3600" b="1" dirty="0"/>
              <a:t>، </a:t>
            </a:r>
            <a:r>
              <a:rPr lang="ar-SA" sz="3600" b="1" dirty="0" err="1"/>
              <a:t>وَٱلسَّامِعُونَ</a:t>
            </a:r>
            <a:r>
              <a:rPr lang="ar-SA" sz="3600" b="1" dirty="0"/>
              <a:t> يَحْيَوْنَ. لِأَنَّهُ كَمَا أَنَّ </a:t>
            </a:r>
            <a:r>
              <a:rPr lang="ar-SA" sz="3600" b="1" dirty="0" err="1"/>
              <a:t>ٱلْآبَ</a:t>
            </a:r>
            <a:r>
              <a:rPr lang="ar-SA" sz="3600" b="1" dirty="0"/>
              <a:t> لَهُ حَيَاةٌ فِي ذَاتِهِ، كَذَلِكَ أَعْطَى </a:t>
            </a:r>
            <a:r>
              <a:rPr lang="ar-SA" sz="3600" b="1" dirty="0" err="1"/>
              <a:t>ٱلِٱبْنَ</a:t>
            </a:r>
            <a:r>
              <a:rPr lang="ar-SA" sz="3600" b="1" dirty="0"/>
              <a:t> أَيْضًا أَنْ تَكُونَ لَهُ حَيَاةٌ فِي ذَاتِهِ، وَأَعْطَاهُ سُلْطَانًا أَنْ يَدِينَ أَيْضًا، لِأَنَّهُ </a:t>
            </a:r>
            <a:r>
              <a:rPr lang="ar-SA" sz="3600" b="1" dirty="0" err="1"/>
              <a:t>ٱبْنُ</a:t>
            </a:r>
            <a:r>
              <a:rPr lang="ar-SA" sz="3600" b="1" dirty="0"/>
              <a:t> </a:t>
            </a:r>
            <a:r>
              <a:rPr lang="ar-SA" sz="3600" b="1" dirty="0" err="1"/>
              <a:t>ٱلْإِنْسَانِ</a:t>
            </a:r>
            <a:r>
              <a:rPr lang="ar-SA" sz="3600" b="1" dirty="0"/>
              <a:t>.</a:t>
            </a:r>
            <a:endParaRPr lang="ar-SA" sz="3600" b="1" dirty="0">
              <a:latin typeface="Times New Roman" panose="02020603050405020304" pitchFamily="18" charset="0"/>
            </a:endParaRPr>
          </a:p>
        </p:txBody>
      </p:sp>
    </p:spTree>
    <p:extLst>
      <p:ext uri="{BB962C8B-B14F-4D97-AF65-F5344CB8AC3E}">
        <p14:creationId xmlns:p14="http://schemas.microsoft.com/office/powerpoint/2010/main" val="842713674"/>
      </p:ext>
    </p:extLst>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Ne soyez pas surpris ; l'heure vient où tous ceux qui sont dans les tombeaux vont entendre sa voix, et ils sortiront : ceux qui ont fait le bien, ressuscitant pour entrer dans la vie ; ceux qui ont fait le mal, ressuscitant pour être jugés. Moi, je ne peux rien faire de moi-même ; je rends mon jugement d'après ce que j'entends, et ce jugement est juste, parce que je ne cherche pas à faire ma propre volonté, mais la volonté de celui qui m'a envoyé.</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تَتَعَجَّبُوا مِنْ هَذَا، فَإِنَّهُ تَأْتِي سَاعَةٌ فِيهَا يَسْمَعُ جَمِيعُ </a:t>
            </a:r>
            <a:r>
              <a:rPr lang="ar-SA" sz="3600" b="1" dirty="0" err="1"/>
              <a:t>ٱلَّذِينَ</a:t>
            </a:r>
            <a:r>
              <a:rPr lang="ar-SA" sz="3600" b="1" dirty="0"/>
              <a:t> فِي </a:t>
            </a:r>
            <a:r>
              <a:rPr lang="ar-SA" sz="3600" b="1" dirty="0" err="1"/>
              <a:t>ٱلْقُبُورِ</a:t>
            </a:r>
            <a:r>
              <a:rPr lang="ar-SA" sz="3600" b="1" dirty="0"/>
              <a:t> صَوْتَهُ، فَيَخْرُجُ </a:t>
            </a:r>
            <a:r>
              <a:rPr lang="ar-SA" sz="3600" b="1" dirty="0" err="1"/>
              <a:t>ٱلَّذِينَ</a:t>
            </a:r>
            <a:r>
              <a:rPr lang="ar-SA" sz="3600" b="1" dirty="0"/>
              <a:t> فَعَلُوا </a:t>
            </a:r>
            <a:r>
              <a:rPr lang="ar-SA" sz="3600" b="1" dirty="0" err="1"/>
              <a:t>ٱلصَّالِحَاتِ</a:t>
            </a:r>
            <a:r>
              <a:rPr lang="ar-SA" sz="3600" b="1" dirty="0"/>
              <a:t> إِلَى قِيَامَةِ </a:t>
            </a:r>
            <a:r>
              <a:rPr lang="ar-SA" sz="3600" b="1" dirty="0" err="1"/>
              <a:t>ٱلْحَيَاةِ</a:t>
            </a:r>
            <a:r>
              <a:rPr lang="ar-SA" sz="3600" b="1" dirty="0"/>
              <a:t>، </a:t>
            </a:r>
            <a:r>
              <a:rPr lang="ar-SA" sz="3600" b="1" dirty="0" err="1"/>
              <a:t>وَٱلَّذِينَ</a:t>
            </a:r>
            <a:r>
              <a:rPr lang="ar-SA" sz="3600" b="1" dirty="0"/>
              <a:t> عَمِلُوا </a:t>
            </a:r>
            <a:r>
              <a:rPr lang="ar-SA" sz="3600" b="1" dirty="0" err="1"/>
              <a:t>ٱلسَّيِّئَاتِ</a:t>
            </a:r>
            <a:r>
              <a:rPr lang="ar-SA" sz="3600" b="1" dirty="0"/>
              <a:t> إِلَى قِيَامَةِ </a:t>
            </a:r>
            <a:r>
              <a:rPr lang="ar-SA" sz="3600" b="1" dirty="0" err="1"/>
              <a:t>ٱلدَّيْنُونَةِ</a:t>
            </a:r>
            <a:r>
              <a:rPr lang="ar-SA" sz="3600" b="1" dirty="0"/>
              <a:t>. أَنَا لَا أَقْدِرُ أَنْ أَفْعَلَ مِنْ نَفْسِي شَيْئًا. كَمَا أَسْمَعُ أَدِينُ، وَدَيْنُونَتِي عَادِلَةٌ، لِأَنِّي لَا أَطْلُبُ مَشِيئَتِي بَلْ مَشِيئَةَ </a:t>
            </a:r>
            <a:r>
              <a:rPr lang="ar-SA" sz="3600" b="1" dirty="0" err="1"/>
              <a:t>ٱلْآبِ</a:t>
            </a:r>
            <a:r>
              <a:rPr lang="ar-SA" sz="3600" b="1" dirty="0"/>
              <a:t> </a:t>
            </a:r>
            <a:r>
              <a:rPr lang="ar-SA" sz="3600" b="1" dirty="0" err="1"/>
              <a:t>ٱلَّذِي</a:t>
            </a:r>
            <a:r>
              <a:rPr lang="ar-SA" sz="3600" b="1" dirty="0"/>
              <a:t> أَرْسَلَنِي.</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Tree>
    <p:extLst>
      <p:ext uri="{BB962C8B-B14F-4D97-AF65-F5344CB8AC3E}">
        <p14:creationId xmlns:p14="http://schemas.microsoft.com/office/powerpoint/2010/main" val="1604247731"/>
      </p:ext>
    </p:extLst>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27648" y="2548845"/>
            <a:ext cx="6240693" cy="707886"/>
          </a:xfrm>
          <a:prstGeom prst="rect">
            <a:avLst/>
          </a:prstGeom>
        </p:spPr>
        <p:txBody>
          <a:bodyPr wrap="square">
            <a:spAutoFit/>
          </a:bodyPr>
          <a:lstStyle/>
          <a:p>
            <a:pPr algn="ctr"/>
            <a:r>
              <a:rPr lang="fr-FR" sz="4000" b="1" dirty="0">
                <a:solidFill>
                  <a:srgbClr val="C00000"/>
                </a:solidFill>
                <a:latin typeface="Book Antiqua" panose="02040602050305030304" pitchFamily="18" charset="0"/>
              </a:rPr>
              <a:t>(</a:t>
            </a:r>
            <a:r>
              <a:rPr lang="fr-FR" sz="4000" b="1" dirty="0" err="1">
                <a:solidFill>
                  <a:srgbClr val="C00000"/>
                </a:solidFill>
                <a:latin typeface="Athanasius" pitchFamily="2" charset="0"/>
              </a:rPr>
              <a:t>Kurie</a:t>
            </a:r>
            <a:r>
              <a:rPr lang="fr-FR" sz="4000" b="1" dirty="0">
                <a:solidFill>
                  <a:srgbClr val="C00000"/>
                </a:solidFill>
                <a:latin typeface="Athanasius" pitchFamily="2" charset="0"/>
              </a:rPr>
              <a:t>  </a:t>
            </a:r>
            <a:r>
              <a:rPr lang="fr-FR" sz="4000" b="1" dirty="0" err="1">
                <a:solidFill>
                  <a:srgbClr val="C00000"/>
                </a:solidFill>
                <a:latin typeface="Athanasius" pitchFamily="2" charset="0"/>
              </a:rPr>
              <a:t>elehcon</a:t>
            </a:r>
            <a:r>
              <a:rPr lang="fr-FR" sz="4000" b="1" dirty="0">
                <a:solidFill>
                  <a:srgbClr val="C00000"/>
                </a:solidFill>
                <a:latin typeface="Book Antiqua" panose="02040602050305030304" pitchFamily="18" charset="0"/>
              </a:rPr>
              <a:t>)</a:t>
            </a:r>
            <a:r>
              <a:rPr lang="fr-FR" sz="4000" b="1" baseline="30000" dirty="0">
                <a:solidFill>
                  <a:srgbClr val="C00000"/>
                </a:solidFill>
                <a:latin typeface="Book Antiqua" panose="02040602050305030304" pitchFamily="18" charset="0"/>
              </a:rPr>
              <a:t>41</a:t>
            </a:r>
            <a:endParaRPr lang="fr-FR" sz="4000" b="1" baseline="30000" dirty="0">
              <a:solidFill>
                <a:srgbClr val="C00000"/>
              </a:solidFill>
              <a:latin typeface="Athanasius" pitchFamily="2" charset="0"/>
            </a:endParaRPr>
          </a:p>
        </p:txBody>
      </p:sp>
    </p:spTree>
    <p:extLst>
      <p:ext uri="{BB962C8B-B14F-4D97-AF65-F5344CB8AC3E}">
        <p14:creationId xmlns:p14="http://schemas.microsoft.com/office/powerpoint/2010/main" val="2664094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Prière du roi Manassé</a:t>
            </a:r>
          </a:p>
          <a:p>
            <a:pPr marL="0" indent="0" algn="ctr">
              <a:buNone/>
            </a:pPr>
            <a:endParaRPr lang="fr-FR" sz="2800" b="1" i="1" dirty="0">
              <a:solidFill>
                <a:srgbClr val="C00000"/>
              </a:solidFill>
            </a:endParaRPr>
          </a:p>
          <a:p>
            <a:pPr marL="0" indent="0" algn="just">
              <a:buNone/>
            </a:pPr>
            <a:r>
              <a:rPr lang="fr-FR" sz="2800" b="1" dirty="0"/>
              <a:t>Seigneur tout-puissant qui es au ciel, Dieu de nos pères Abraham, Isaac et Jacob, et des justes, leurs descendants, Toi qui a créé le ciel et la terre avec toute leur parure, entravé la mer par Ta parole impérative, enfermé et scellé l'abîme par Ton Nom redoutable et glorieux. Tout l'univers Te craint, il frémit devant Ta puissance, car insoutenable est la magnificence de</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lvl="0" algn="ctr" rtl="1" fontAlgn="base">
              <a:spcBef>
                <a:spcPct val="20000"/>
              </a:spcBef>
              <a:spcAft>
                <a:spcPct val="0"/>
              </a:spcAft>
              <a:defRPr/>
            </a:pPr>
            <a:r>
              <a:rPr lang="ar-SA" sz="3600" b="1" i="1" dirty="0">
                <a:solidFill>
                  <a:srgbClr val="C00000"/>
                </a:solidFill>
              </a:rPr>
              <a:t>صلاة منسى الملك</a:t>
            </a:r>
            <a:endParaRPr lang="fr-FR" sz="3600" b="1" i="1" dirty="0">
              <a:solidFill>
                <a:srgbClr val="C00000"/>
              </a:solidFill>
            </a:endParaRPr>
          </a:p>
          <a:p>
            <a:pPr lvl="0" algn="ctr" rtl="1" fontAlgn="base">
              <a:spcBef>
                <a:spcPct val="20000"/>
              </a:spcBef>
              <a:spcAft>
                <a:spcPct val="0"/>
              </a:spcAft>
              <a:defRPr/>
            </a:pP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t>أيُّها الربُّ الضابطُ الكُلَّ، إلهُ آبائِنا، ابراهيمَ واسحقَ ويعقوبَ، ونَسْلِهم الصدّيق، يا صانعَ السّماءِ والأرضِ وكلِّ عالَمِهِما، يا مَن قَيَّدْتَ البحرَ بِكَلِمَةِ أمْرِكَ، يا مَن قَفَلْتَ اللجَّةَ وخَتَمْتَها باسمِكَ المَرهوب المجيد، يا مَن يَرْهَبُ الكلُّ ويَرتَعِدُ مِن وجهِ قُدرتِهِ، لأنَّ عِظَمَ جلالِ </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10186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Ta gloire, insupportable Ta colère quand elle menace les pécheurs, mais incommensurable et insondable est Ta miséricorde, selon Ta promesse, car Tu es le Seigneur patient, bienveillant, riche en pitié, Tu regrettes les maux qui frappent les hommes. En effet, Dieu, dans Ta largesse et Ta bonté, Tu as promis aux pécheurs le pardon par la pénitence et dans l'abondance de Tes miséricordes, Tu as prescrit aux pécheurs la pénitence pour les sauver.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مجدِكَ لا يُحتَمَل، وسَخَطُكَ بالوَعيدِ على الخطأَةِ لا قوامَ لهُ، ورحمَةَ موعِدكَ لا تُحصَى ولا يُستَقْصَى أثرُها. لأنَّكَ أنتَ الربُّ العليُّ </a:t>
            </a:r>
            <a:r>
              <a:rPr lang="ar-SA" sz="3600" b="1" dirty="0" err="1"/>
              <a:t>المتحنِّنُ</a:t>
            </a:r>
            <a:r>
              <a:rPr lang="ar-SA" sz="3600" b="1" dirty="0"/>
              <a:t>، الطويلُ الأناة والجزيلُ الرحمة، والتوّابُ على مساوِئِ النّاسِ. أنتَ يا ربُّ على حَسَبِ كَثرَةِ صلاحِكَ، وَعَدْتَ بالتوبَةِ والغُفران للمُخطِئين إليك، وبِكَثرةِ رأَفَتِكَ حَدَّدْتَ توبةً للخطأةِ للخلاص.</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998280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Toi donc, Seigneur, Dieu des justes, Tu n'as pas établi la pénitence pour les justes, pour Abraham, Isaac et Jacob, qui n'ont pas péché contre Toi, mais Tu as établi la pénitence pour moi, pécheur, car mes péchés sont plus nombreux que le sable de la mer.</a:t>
            </a:r>
          </a:p>
          <a:p>
            <a:pPr marL="0" indent="0" algn="just">
              <a:buNone/>
            </a:pPr>
            <a:endParaRPr lang="fr-FR" sz="2800" b="1" dirty="0"/>
          </a:p>
          <a:p>
            <a:pPr marL="0" indent="0" algn="just">
              <a:buNone/>
            </a:pPr>
            <a:r>
              <a:rPr lang="fr-FR" sz="2800" b="1" dirty="0"/>
              <a:t>Elles se sont multipliées, mes iniquités, Seigneur, elles se sont multipliées mes iniquités, et je ne suis plus digne de lever les yeux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فأنتَ أيُّها الربُّ إلهُ القوّاتِ، لمْ تَضَعِ التَّوبَةَ للصدّيقينَ: </a:t>
            </a:r>
            <a:r>
              <a:rPr lang="ar-SA" sz="3600" b="1" dirty="0" err="1"/>
              <a:t>لابراهيمَ</a:t>
            </a:r>
            <a:r>
              <a:rPr lang="ar-SA" sz="3600" b="1" dirty="0"/>
              <a:t> واسحقَ ويعقوبَ، الذينَ لم </a:t>
            </a:r>
            <a:r>
              <a:rPr lang="ar-SA" sz="3600" b="1" dirty="0" err="1"/>
              <a:t>يَخطأوا</a:t>
            </a:r>
            <a:r>
              <a:rPr lang="ar-SA" sz="3600" b="1" dirty="0"/>
              <a:t> إليه؛ بل وضَعْتَ التَّوبَةَ لي أنا الخاطئ، فإنّي قد أَخطأْتُ أكثرَ مِن عدَدِ رَملِ البحرِ. </a:t>
            </a:r>
            <a:endParaRPr lang="fr-FR" sz="3600" b="1" dirty="0"/>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dirty="0"/>
              <a:t>قد تَكاثَرَتْ آثامي يا ربُّ، قد تكاثَرَتْ آثامي، ولسْتُ أنا بِأَهْلٍ أنْ أَتَفَرَّسَ وأنظُر</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71388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pour regarder les hauteurs du ciel, à cause de mes innombrables injustices, courbé par de nombreuses chaînes de fer au point de ne pouvoir lever la tête et qu'il n'y a pour moi aucun répit, parce que j'ai provoqué Ta fureur et que j'ai commis le mal devant Toi en n'accomplissant pas Ta volonté, en érigeant des abominations et en multipliant les provocations. A présent, je fléchis les genoux de mon cœur en implorant Ta bonté. J'ai péché, Seigneur, j'ai péché ; 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600" b="1" dirty="0"/>
              <a:t>عُلُوَّ السماءِ من كَثْرَةِ ظُلْمي، وأنا مُنْحَنٍ بكَثْرَةِ قيودِ الحديدِ لِئَلاّ أَرْفَعَ رأسي، وليسَتْ لي راحةٌ، لأنّي أغْضَبْتُ غَضَبَكَ، والشرَّ قُدّامَكَ صَنَعْتُ، إذْ لمْ أَصْنَعْ مَشيئَتَكَ ولا حَفِظْتُ أوامِرَكَ. فالآنَ أَحْني رُكبَةَ قَلبي مُبتَهِلاً إلى صلاحِكَ، أخطَأْتُ يا ربُّ أخطأْتُ،</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526733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mes iniquités, je les reconnais, mais j'implore et je Te prie : Pardonne-moi, Seigneur, pardonne-moi, ne me fais pas périr avec mes iniquités, ne garde pas rancune pour l'éternité et te souvenant de mes mauvaises actions, ne me condamne pas aux profondeurs de la terre ; car Tu es le Dieu des pénitents et en moi Tu manifesteras toute Ta bonté, moi, qui en suis indigne. Tu me sauves selon Ta grande miséricorde ; et je Te louerai sans cesse tous les jours de ma vie, car toute la puissance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fontScale="85000" lnSpcReduction="20000"/>
          </a:bodyPr>
          <a:lstStyle/>
          <a:p>
            <a:pPr lvl="0" algn="just" rtl="1">
              <a:defRPr/>
            </a:pPr>
            <a:r>
              <a:rPr lang="ar-SA" sz="3600" b="1" dirty="0"/>
              <a:t>عُلُوَّ السماءِ من كَثْرَةِ ظُلْمي، وأنا مُنْحَنٍ بكَثْرَةِ قيودِ الحديدِ لِئَلاّ أَرْفَعَ رأسي، وليسَتْ لي راحةٌ، لأنّي أغْضَبْتُ غَضَبَكَ، والشرَّ قُدّامَكَ صَنَعْتُ، إذْ لمْ أَصْنَعْ مَشيئَتَكَ ولا حَفِظْتُ أوامِرَكَ. فالآنَ أَحْني رُكبَةَ قَلبي مُبتَهِلاً إلى صلاحِكَ، أخطَأْتُ يا ربُّ أخطأْتُ، وبآثامي أنا عارِفٌ، لكنَّني أسأَلُكَ مُتَضَرِّعاً، اغْفِر لي يا ربُّ، اغْفِرْ لي، ولا تُهْلِكْني بآثامي، ولا إلى الأبدِ تَحقِدْ عليَّ حافِظاً عليَّ شُروري، ولا تَسْجُنّي في أسافِلِ الأرضِ، لأنَّك أنتَ هو اللهُ إلهُ التّائبينَ، وفيَّ توضِحُ كلَّ صلاحِكَ، لأنّي أنا غيرُ مُستحِقٍّ فتُخلِّصْني على حسَبِ كَثرةِ رحمَتِكَ، وأُسبِّحُكَ كلَّ حينٍ جميعَ أيّامِ حياتي، لأنَّ إيّاكَ تُسبِّحُ كلَّ قُواتِ</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15689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des cieux Te célèbre et à Toi la gloire pour les siècles. Amen !</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904656"/>
          </a:xfrm>
          <a:prstGeom prst="rect">
            <a:avLst/>
          </a:prstGeom>
        </p:spPr>
        <p:txBody>
          <a:bodyPr wrap="square">
            <a:normAutofit/>
          </a:bodyPr>
          <a:lstStyle/>
          <a:p>
            <a:pPr lvl="0" algn="just" rtl="1">
              <a:defRPr/>
            </a:pPr>
            <a:r>
              <a:rPr lang="ar-SA" sz="3200" b="1" dirty="0"/>
              <a:t>السماوات، ولكَ المجدَ إلى دهر </a:t>
            </a:r>
            <a:r>
              <a:rPr lang="ar-SA" sz="3200" b="1" dirty="0" err="1"/>
              <a:t>الدّاهرين</a:t>
            </a:r>
            <a:r>
              <a:rPr lang="ar-SA" sz="3200" b="1" dirty="0"/>
              <a:t>، آمين</a:t>
            </a:r>
            <a:endParaRPr lang="fr-FR" sz="3200" b="1" dirty="0"/>
          </a:p>
          <a:p>
            <a:pPr lvl="0" algn="just" rtl="1">
              <a:defRPr/>
            </a:pPr>
            <a:endPar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3600" b="1" i="1" dirty="0">
                <a:solidFill>
                  <a:srgbClr val="C00000"/>
                </a:solidFill>
              </a:rPr>
              <a:t>والسبح لله دائما آمين.</a:t>
            </a:r>
            <a:endPar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48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4085" y="513254"/>
            <a:ext cx="5164616" cy="2123658"/>
          </a:xfrm>
          <a:prstGeom prst="rect">
            <a:avLst/>
          </a:prstGeom>
        </p:spPr>
        <p:txBody>
          <a:bodyPr wrap="square">
            <a:spAutoFit/>
          </a:bodyPr>
          <a:lstStyle/>
          <a:p>
            <a:pPr algn="just" rtl="1"/>
            <a:r>
              <a:rPr lang="ar-EG" sz="4400" b="1" dirty="0"/>
              <a:t>لأنه خلق السموات وجنودها. وأسس الأرض على المياه.</a:t>
            </a:r>
            <a:endParaRPr lang="fr-FR" sz="4400" b="1" dirty="0"/>
          </a:p>
        </p:txBody>
      </p:sp>
      <p:sp>
        <p:nvSpPr>
          <p:cNvPr id="6" name="Rectangle 5"/>
          <p:cNvSpPr/>
          <p:nvPr/>
        </p:nvSpPr>
        <p:spPr>
          <a:xfrm>
            <a:off x="431373" y="616620"/>
            <a:ext cx="5952660" cy="2308324"/>
          </a:xfrm>
          <a:prstGeom prst="rect">
            <a:avLst/>
          </a:prstGeom>
        </p:spPr>
        <p:txBody>
          <a:bodyPr wrap="square">
            <a:spAutoFit/>
          </a:bodyPr>
          <a:lstStyle/>
          <a:p>
            <a:pPr algn="just"/>
            <a:r>
              <a:rPr lang="fr-FR" sz="3600" b="1">
                <a:latin typeface="CS Avva Shenouda" pitchFamily="34" charset="0"/>
              </a:rPr>
              <a:t>Je af;ami`o `nnivyou`i </a:t>
            </a:r>
            <a:r>
              <a:rPr lang="fr-FR" sz="3600" b="1" dirty="0">
                <a:latin typeface="CS Avva Shenouda" pitchFamily="34" charset="0"/>
              </a:rPr>
              <a:t>@ nem </a:t>
            </a:r>
            <a:r>
              <a:rPr lang="fr-FR" sz="3600" b="1" dirty="0" err="1">
                <a:latin typeface="CS Avva Shenouda" pitchFamily="34" charset="0"/>
              </a:rPr>
              <a:t>noudunamic</a:t>
            </a:r>
            <a:r>
              <a:rPr lang="fr-FR" sz="3600" b="1" dirty="0">
                <a:latin typeface="CS Avva Shenouda" pitchFamily="34" charset="0"/>
              </a:rPr>
              <a:t> @ </a:t>
            </a:r>
            <a:r>
              <a:rPr lang="fr-FR" sz="3600" b="1" dirty="0" err="1">
                <a:latin typeface="CS Avva Shenouda" pitchFamily="34" charset="0"/>
              </a:rPr>
              <a:t>afhicen</a:t>
            </a:r>
            <a:r>
              <a:rPr lang="fr-FR" sz="3600" b="1">
                <a:latin typeface="CS Avva Shenouda" pitchFamily="34" charset="0"/>
              </a:rPr>
              <a:t>] `mpikahi @ ``e`hryi </a:t>
            </a:r>
            <a:r>
              <a:rPr lang="fr-FR" sz="3600" b="1" dirty="0" err="1">
                <a:latin typeface="CS Avva Shenouda" pitchFamily="34" charset="0"/>
              </a:rPr>
              <a:t>hijen</a:t>
            </a:r>
            <a:r>
              <a:rPr lang="fr-FR" sz="3600" b="1" dirty="0">
                <a:latin typeface="CS Avva Shenouda" pitchFamily="34" charset="0"/>
              </a:rPr>
              <a:t> </a:t>
            </a:r>
            <a:r>
              <a:rPr lang="fr-FR" sz="3600" b="1" dirty="0" err="1">
                <a:latin typeface="CS Avva Shenouda" pitchFamily="34" charset="0"/>
              </a:rPr>
              <a:t>nimwou</a:t>
            </a:r>
            <a:r>
              <a:rPr lang="fr-FR" sz="3600" b="1" dirty="0">
                <a:latin typeface="CS Avva Shenouda" pitchFamily="34" charset="0"/>
              </a:rPr>
              <a:t>.</a:t>
            </a:r>
          </a:p>
        </p:txBody>
      </p:sp>
      <p:sp>
        <p:nvSpPr>
          <p:cNvPr id="7" name="Rectangle 6"/>
          <p:cNvSpPr/>
          <p:nvPr/>
        </p:nvSpPr>
        <p:spPr>
          <a:xfrm>
            <a:off x="1786364" y="3959193"/>
            <a:ext cx="8544949" cy="2062103"/>
          </a:xfrm>
          <a:prstGeom prst="rect">
            <a:avLst/>
          </a:prstGeom>
        </p:spPr>
        <p:txBody>
          <a:bodyPr wrap="square">
            <a:spAutoFit/>
          </a:bodyPr>
          <a:lstStyle/>
          <a:p>
            <a:pPr algn="ctr"/>
            <a:r>
              <a:rPr lang="fr-FR" sz="3200" b="1" dirty="0">
                <a:latin typeface="Book Antiqua" pitchFamily="18" charset="0"/>
              </a:rPr>
              <a:t>Car Il créa les cieux</a:t>
            </a:r>
          </a:p>
          <a:p>
            <a:pPr algn="ctr"/>
            <a:r>
              <a:rPr lang="fr-FR" sz="3200" b="1" dirty="0">
                <a:latin typeface="Book Antiqua" pitchFamily="18" charset="0"/>
              </a:rPr>
              <a:t>Et toutes leurs armées</a:t>
            </a:r>
          </a:p>
          <a:p>
            <a:pPr algn="ctr"/>
            <a:r>
              <a:rPr lang="fr-FR" sz="3200" b="1" dirty="0">
                <a:latin typeface="Book Antiqua" pitchFamily="18" charset="0"/>
              </a:rPr>
              <a:t>Il a fondé la terre</a:t>
            </a:r>
          </a:p>
          <a:p>
            <a:pPr algn="ctr"/>
            <a:r>
              <a:rPr lang="fr-FR" sz="3200" b="1" dirty="0">
                <a:latin typeface="Book Antiqua" pitchFamily="18" charset="0"/>
              </a:rPr>
              <a:t>L’a fondée sur les eaux</a:t>
            </a:r>
          </a:p>
        </p:txBody>
      </p:sp>
    </p:spTree>
    <p:extLst>
      <p:ext uri="{BB962C8B-B14F-4D97-AF65-F5344CB8AC3E}">
        <p14:creationId xmlns:p14="http://schemas.microsoft.com/office/powerpoint/2010/main" val="2842512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1ère prière d'Isaïe le prophète</a:t>
            </a:r>
            <a:endParaRPr lang="fr-FR" sz="2800" dirty="0">
              <a:solidFill>
                <a:srgbClr val="C00000"/>
              </a:solidFill>
            </a:endParaRPr>
          </a:p>
          <a:p>
            <a:pPr marL="0" indent="0" algn="ctr">
              <a:buNone/>
            </a:pPr>
            <a:r>
              <a:rPr lang="fr-FR" sz="2800" b="1" i="1" dirty="0">
                <a:solidFill>
                  <a:srgbClr val="C00000"/>
                </a:solidFill>
              </a:rPr>
              <a:t>Isaïe 26 : 9 – 20</a:t>
            </a:r>
          </a:p>
          <a:p>
            <a:pPr marL="0" indent="0" algn="ctr">
              <a:buNone/>
            </a:pPr>
            <a:endParaRPr lang="fr-FR" sz="2800" b="1" i="1" dirty="0">
              <a:solidFill>
                <a:srgbClr val="C00000"/>
              </a:solidFill>
            </a:endParaRPr>
          </a:p>
          <a:p>
            <a:pPr marL="0" indent="0" algn="just">
              <a:buNone/>
            </a:pPr>
            <a:r>
              <a:rPr lang="fr-FR" sz="2800" b="1" dirty="0"/>
              <a:t>Mon âme aspire vers toi pendant la nuit, mon esprit Te cherche dès le matin. Lorsque tes jugements s'exercent sur la terre, les habitants du monde découvrent la justice. Si l'on fait grâce au méchant sans qu'il apprenne la justice, au pays de la droiture il fait le mal, sans voir la majesté du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إِشَعْيَاءَ</a:t>
            </a:r>
            <a:r>
              <a:rPr lang="ar-SA" sz="3600" b="1" i="1" dirty="0">
                <a:solidFill>
                  <a:srgbClr val="C00000"/>
                </a:solidFill>
              </a:rPr>
              <a:t> النبي الأولى</a:t>
            </a:r>
            <a:endParaRPr lang="fr-FR" sz="3600" dirty="0">
              <a:solidFill>
                <a:srgbClr val="C00000"/>
              </a:solidFill>
            </a:endParaRPr>
          </a:p>
          <a:p>
            <a:pPr algn="ctr"/>
            <a:r>
              <a:rPr lang="ar-SA" sz="3600" b="1" i="1" dirty="0" err="1">
                <a:solidFill>
                  <a:srgbClr val="C00000"/>
                </a:solidFill>
              </a:rPr>
              <a:t>إِشَعْيَاءَ</a:t>
            </a:r>
            <a:r>
              <a:rPr lang="ar-SA" sz="3600" b="1" i="1" dirty="0">
                <a:solidFill>
                  <a:srgbClr val="C00000"/>
                </a:solidFill>
              </a:rPr>
              <a:t> ٢٦: ٩ – ٢٠</a:t>
            </a: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r>
              <a:rPr lang="ar-SA" sz="3600" b="1" dirty="0"/>
              <a:t>بِنَفْسِي </a:t>
            </a:r>
            <a:r>
              <a:rPr lang="ar-SA" sz="3600" b="1" dirty="0" err="1"/>
              <a:t>ٱشْتَهَيْتُكَ</a:t>
            </a:r>
            <a:r>
              <a:rPr lang="ar-SA" sz="3600" b="1" dirty="0"/>
              <a:t> فِي </a:t>
            </a:r>
            <a:r>
              <a:rPr lang="ar-SA" sz="3600" b="1" dirty="0" err="1"/>
              <a:t>ٱللَّيْلِ</a:t>
            </a:r>
            <a:r>
              <a:rPr lang="ar-SA" sz="3600" b="1" dirty="0"/>
              <a:t>. أَيْضًا بِرُوحِي فِي دَاخِلِي إِلَيْكَ أَبْتَكِرُ. لِأَنَّهُ حِينَمَا تَكُونُ أَحْكَامُكَ فِي </a:t>
            </a:r>
            <a:r>
              <a:rPr lang="ar-SA" sz="3600" b="1" dirty="0" err="1"/>
              <a:t>ٱلْأَرْضِ</a:t>
            </a:r>
            <a:r>
              <a:rPr lang="ar-SA" sz="3600" b="1" dirty="0"/>
              <a:t> يَتَعَلَّمُ سُكَّانُ </a:t>
            </a:r>
            <a:r>
              <a:rPr lang="ar-SA" sz="3600" b="1" dirty="0" err="1"/>
              <a:t>ٱلْمَسْكُونَةِ</a:t>
            </a:r>
            <a:r>
              <a:rPr lang="ar-SA" sz="3600" b="1" dirty="0"/>
              <a:t> </a:t>
            </a:r>
            <a:r>
              <a:rPr lang="ar-SA" sz="3600" b="1" dirty="0" err="1"/>
              <a:t>ٱلْعَدْلَ</a:t>
            </a:r>
            <a:r>
              <a:rPr lang="ar-SA" sz="3600" b="1" dirty="0"/>
              <a:t>. يُرْحَمُ </a:t>
            </a:r>
            <a:r>
              <a:rPr lang="ar-SA" sz="3600" b="1" dirty="0" err="1"/>
              <a:t>ٱلْمُنَافِقُ</a:t>
            </a:r>
            <a:r>
              <a:rPr lang="ar-SA" sz="3600" b="1" dirty="0"/>
              <a:t> وَلَا يَتَعَلَّمُ </a:t>
            </a:r>
            <a:r>
              <a:rPr lang="ar-SA" sz="3600" b="1" dirty="0" err="1"/>
              <a:t>ٱلْعَدْلَ</a:t>
            </a:r>
            <a:r>
              <a:rPr lang="ar-SA" sz="3600" b="1" dirty="0"/>
              <a:t>. فِي أَرْضِ </a:t>
            </a:r>
            <a:r>
              <a:rPr lang="ar-SA" sz="3600" b="1" dirty="0" err="1"/>
              <a:t>ٱلِٱسْتِقَامَةِ</a:t>
            </a:r>
            <a:r>
              <a:rPr lang="ar-SA" sz="3600" b="1" dirty="0"/>
              <a:t> يَصْنَعُ شَرًّا وَلَا يَرَى جَلَالَ </a:t>
            </a:r>
            <a:r>
              <a:rPr lang="ar-SA" sz="3600" b="1" dirty="0" err="1"/>
              <a:t>ٱلرَّبِّ</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07471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Seigneur, ta main est levée et ils ne voient pas ! Ils verront, pleins de confusion, ton amour jaloux pour ce peuple, oui, le feu préparé pour tes ennemis les dévorera. Seigneur, tu nous assureras la paix, car même ce que nous entreprenons, c'est toi qui l'accomplis pour nous. Seigneur notre Dieu, d'autres maîtres que toi ont dominé sur nous, mais, attachés à toi seul, nous invoquons ton nom.</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err="1"/>
              <a:t>يَارَبُّ</a:t>
            </a:r>
            <a:r>
              <a:rPr lang="ar-SA" sz="3600" b="1" dirty="0"/>
              <a:t>، </a:t>
            </a:r>
            <a:r>
              <a:rPr lang="ar-SA" sz="3600" b="1" dirty="0" err="1"/>
              <a:t>ٱرْتَفَعَتْ</a:t>
            </a:r>
            <a:r>
              <a:rPr lang="ar-SA" sz="3600" b="1" dirty="0"/>
              <a:t> يَدُكَ وَلَا يَرَوْنَ. يَرَوْنَ وَيَخْزَوْنَ مِنَ </a:t>
            </a:r>
            <a:r>
              <a:rPr lang="ar-SA" sz="3600" b="1" dirty="0" err="1"/>
              <a:t>ٱلْغَيْرَةِ</a:t>
            </a:r>
            <a:r>
              <a:rPr lang="ar-SA" sz="3600" b="1" dirty="0"/>
              <a:t> عَلَى </a:t>
            </a:r>
            <a:r>
              <a:rPr lang="ar-SA" sz="3600" b="1" dirty="0" err="1"/>
              <a:t>ٱلشَّعْبِ</a:t>
            </a:r>
            <a:r>
              <a:rPr lang="ar-SA" sz="3600" b="1" dirty="0"/>
              <a:t> وَتَأْكُلُهُمْ نَارُ أَعْدَائِكَ. </a:t>
            </a:r>
            <a:r>
              <a:rPr lang="ar-SA" sz="3600" b="1" dirty="0" err="1"/>
              <a:t>يَارَبُّ</a:t>
            </a:r>
            <a:r>
              <a:rPr lang="ar-SA" sz="3600" b="1" dirty="0"/>
              <a:t>، تَجْعَلُ لَنَا سَلَامًا لِأَنَّكَ كُلَّ أَعْمَالِنَا صَنَعْتَهَا لَنَا. أَيُّهَا </a:t>
            </a:r>
            <a:r>
              <a:rPr lang="ar-SA" sz="3600" b="1" dirty="0" err="1"/>
              <a:t>ٱلرَّبُّ</a:t>
            </a:r>
            <a:r>
              <a:rPr lang="ar-SA" sz="3600" b="1" dirty="0"/>
              <a:t> إِلَهُنَا، قَدِ </a:t>
            </a:r>
            <a:r>
              <a:rPr lang="ar-SA" sz="3600" b="1" dirty="0" err="1"/>
              <a:t>ٱسْتَوْلَى</a:t>
            </a:r>
            <a:r>
              <a:rPr lang="ar-SA" sz="3600" b="1" dirty="0"/>
              <a:t> عَلَيْنَا سَادَةٌ سِوَاكَ. بِكَ وَحْدَكَ نَذْكُرُ </a:t>
            </a:r>
            <a:r>
              <a:rPr lang="ar-SA" sz="3600" b="1" dirty="0" err="1"/>
              <a:t>ٱسْمَكَ</a:t>
            </a:r>
            <a:r>
              <a:rPr lang="ar-SA" sz="3600" b="1" dirty="0"/>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581244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Les morts ne revivront pas, les ombres ne se relèveront pas, car tu les as visités, exterminés, tu as détruit jusqu'à leur souvenir. Tu as fait de nous une nation, Seigneur, tu as fait de nous une nation et tu as été glorifié. Tu as fait reculer les limites du pays.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3600" b="1" dirty="0"/>
              <a:t>هُمْ أَمْوَاتٌ لَا يَحْيَوْنَ. أَخْيِلَةٌ لَا تَقُومُ. لِذَلِكَ عَاقَبْتَ وَأَهْلَكْتَهُمْ وَأَبَدْتَ كُلَّ ذِكْرِهِمْ. زِدْتَ </a:t>
            </a:r>
            <a:r>
              <a:rPr lang="ar-SA" sz="3600" b="1" dirty="0" err="1"/>
              <a:t>ٱلْأُمَّةَ</a:t>
            </a:r>
            <a:r>
              <a:rPr lang="ar-SA" sz="3600" b="1" dirty="0"/>
              <a:t> </a:t>
            </a:r>
            <a:r>
              <a:rPr lang="ar-SA" sz="3600" b="1" dirty="0" err="1"/>
              <a:t>يَارَبُّ</a:t>
            </a:r>
            <a:r>
              <a:rPr lang="ar-SA" sz="3600" b="1" dirty="0"/>
              <a:t>، زِدْتَ </a:t>
            </a:r>
            <a:r>
              <a:rPr lang="ar-SA" sz="3600" b="1" dirty="0" err="1"/>
              <a:t>ٱلْأُمَّةَ</a:t>
            </a:r>
            <a:r>
              <a:rPr lang="ar-SA" sz="3600" b="1" dirty="0"/>
              <a:t>. تَمَجَّدْتَ. وَسَّعْتَ كُلَّ أَطْرَافِ </a:t>
            </a:r>
            <a:r>
              <a:rPr lang="ar-SA" sz="3600" b="1" dirty="0" err="1"/>
              <a:t>ٱلْأَرْضِ</a:t>
            </a:r>
            <a:r>
              <a:rPr lang="ar-SA" sz="3600" b="1" dirty="0"/>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272806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Seigneur, dans la détresse on a recours à toi ; quand tu sévis, on se répand en prières. Nous avons été devant toi, Seigneur, comme une femme enceinte sur le point d'enfanter, qui se tord et crie dans les douleurs. Nous avons conçu, nous avons été dans les douleurs, mais nous n'avons enfanté que du vent : nous n'apportons pas le salut à la terre, nous ne donnons pas naissance aux habitants du monde. Tes morts revivront, leurs cadavres ressusciteront.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err="1"/>
              <a:t>يَارَبُّ</a:t>
            </a:r>
            <a:r>
              <a:rPr lang="ar-SA" sz="4000" b="1" dirty="0"/>
              <a:t> فِي </a:t>
            </a:r>
            <a:r>
              <a:rPr lang="ar-SA" sz="4000" b="1" dirty="0" err="1"/>
              <a:t>ٱلضِّيقِ</a:t>
            </a:r>
            <a:r>
              <a:rPr lang="ar-SA" sz="4000" b="1" dirty="0"/>
              <a:t> طَلَبُوكَ. سَكَبُوا مُخَافَتَةً عِنْدَ تَأْدِيبِكَ إِيَّاهُمْ. كَمَا أَنَّ </a:t>
            </a:r>
            <a:r>
              <a:rPr lang="ar-SA" sz="4000" b="1" dirty="0" err="1"/>
              <a:t>ٱلْحُبْلَى</a:t>
            </a:r>
            <a:r>
              <a:rPr lang="ar-SA" sz="4000" b="1" dirty="0"/>
              <a:t> </a:t>
            </a:r>
            <a:r>
              <a:rPr lang="ar-SA" sz="4000" b="1" dirty="0" err="1"/>
              <a:t>ٱلَّتِي</a:t>
            </a:r>
            <a:r>
              <a:rPr lang="ar-SA" sz="4000" b="1" dirty="0"/>
              <a:t> تُقَارِبُ </a:t>
            </a:r>
            <a:r>
              <a:rPr lang="ar-SA" sz="4000" b="1" dirty="0" err="1"/>
              <a:t>ٱلْوِلَادَةَ</a:t>
            </a:r>
            <a:r>
              <a:rPr lang="ar-SA" sz="4000" b="1" dirty="0"/>
              <a:t> تَتَلَوَّى وَتَصْرُخُ فِي مَخَاضِهَا، هَكَذَا كُنَّا قُدَّامَكَ </a:t>
            </a:r>
            <a:r>
              <a:rPr lang="ar-SA" sz="4000" b="1" dirty="0" err="1"/>
              <a:t>يَارَبُّ</a:t>
            </a:r>
            <a:r>
              <a:rPr lang="ar-SA" sz="4000" b="1" dirty="0"/>
              <a:t>. حَبِلْنَا تَلَوَّيْنَا كَأَنَّنَا وَلَدْنَا رِيحًا. لَمْ نَصْنَعْ خَلَاصًا فِي </a:t>
            </a:r>
            <a:r>
              <a:rPr lang="ar-SA" sz="4000" b="1" dirty="0" err="1"/>
              <a:t>ٱلْأَرْضِ</a:t>
            </a:r>
            <a:r>
              <a:rPr lang="ar-SA" sz="4000" b="1" dirty="0"/>
              <a:t>، وَلَمْ يَسْقُطْ سُكَّانُ </a:t>
            </a:r>
            <a:r>
              <a:rPr lang="ar-SA" sz="4000" b="1" dirty="0" err="1"/>
              <a:t>ٱلْمَسْكُونَةِ</a:t>
            </a:r>
            <a:r>
              <a:rPr lang="ar-SA" sz="4000" b="1" dirty="0"/>
              <a:t>. تَحْيَا أَمْوَاتُكَ،</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82338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Réveillez-vous, criez de joie, vous qui demeurez dans la poussière, car ta rosée, Seigneur, est une rosée de lumières, et la terre ramènera au jour les trépassés. Va, mon peuple, entre dans tes chambres, ferme tes portes sur toi ; cache-toi un tout petit instant, jusqu'à ce qu'ait passé la fureur.</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تَقُومُ </a:t>
            </a:r>
            <a:r>
              <a:rPr lang="ar-SA" sz="4000" b="1" dirty="0" err="1"/>
              <a:t>ٱلْجُثَثُ</a:t>
            </a:r>
            <a:r>
              <a:rPr lang="ar-SA" sz="4000" b="1" dirty="0"/>
              <a:t>. </a:t>
            </a:r>
            <a:r>
              <a:rPr lang="ar-SA" sz="4000" b="1" dirty="0" err="1"/>
              <a:t>ٱسْتَيْقِظُوا</a:t>
            </a:r>
            <a:r>
              <a:rPr lang="ar-SA" sz="4000" b="1" dirty="0"/>
              <a:t>، تَرَنَّمُوا يَا سُكَّانَ </a:t>
            </a:r>
            <a:r>
              <a:rPr lang="ar-SA" sz="4000" b="1" dirty="0" err="1"/>
              <a:t>ٱلتُّرَابِ</a:t>
            </a:r>
            <a:r>
              <a:rPr lang="ar-SA" sz="4000" b="1" dirty="0"/>
              <a:t>. لِأَنَّ طَلَّكَ طَلُّ أَعْشَابٍ، </a:t>
            </a:r>
            <a:r>
              <a:rPr lang="ar-SA" sz="4000" b="1" dirty="0" err="1"/>
              <a:t>وَٱلْأَرْضُ</a:t>
            </a:r>
            <a:r>
              <a:rPr lang="ar-SA" sz="4000" b="1" dirty="0"/>
              <a:t> تُسْقِطُ </a:t>
            </a:r>
            <a:r>
              <a:rPr lang="ar-SA" sz="4000" b="1" dirty="0" err="1"/>
              <a:t>ٱلْأَخْيِلَةَ</a:t>
            </a:r>
            <a:r>
              <a:rPr lang="ar-SA" sz="4000" b="1" dirty="0"/>
              <a:t>. هَلُمَّ يَا شَعْبِي </a:t>
            </a:r>
            <a:r>
              <a:rPr lang="ar-SA" sz="4000" b="1" dirty="0" err="1"/>
              <a:t>ٱدْخُلْ</a:t>
            </a:r>
            <a:r>
              <a:rPr lang="ar-SA" sz="4000" b="1" dirty="0"/>
              <a:t> مَخَادِعَكَ، وَأَغْلِقْ أَبْوَابَكَ خَلْفَكَ. </a:t>
            </a:r>
            <a:r>
              <a:rPr lang="ar-SA" sz="4000" b="1" dirty="0" err="1"/>
              <a:t>ٱخْتَبِئْ</a:t>
            </a:r>
            <a:r>
              <a:rPr lang="ar-SA" sz="4000" b="1" dirty="0"/>
              <a:t> نَحْوَ </a:t>
            </a:r>
            <a:r>
              <a:rPr lang="ar-SA" sz="4000" b="1" dirty="0" err="1"/>
              <a:t>لُحَيْظَةٍ</a:t>
            </a:r>
            <a:r>
              <a:rPr lang="ar-SA" sz="4000" b="1" dirty="0"/>
              <a:t> حَتَّى يَعْبُرَ </a:t>
            </a:r>
            <a:r>
              <a:rPr lang="ar-SA" sz="4000" b="1" dirty="0" err="1"/>
              <a:t>ٱلْغَضَبُ</a:t>
            </a:r>
            <a:r>
              <a:rPr lang="ar-SA" sz="4000" b="1" dirty="0"/>
              <a:t>.</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33390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72" y="453524"/>
            <a:ext cx="5616623" cy="5927804"/>
          </a:xfrm>
        </p:spPr>
        <p:txBody>
          <a:bodyPr>
            <a:noAutofit/>
          </a:bodyPr>
          <a:lstStyle/>
          <a:p>
            <a:pPr marL="0" indent="0" algn="ctr">
              <a:buNone/>
            </a:pPr>
            <a:r>
              <a:rPr lang="fr-FR" sz="2800" b="1" i="1" dirty="0">
                <a:solidFill>
                  <a:srgbClr val="C00000"/>
                </a:solidFill>
              </a:rPr>
              <a:t>2</a:t>
            </a:r>
            <a:r>
              <a:rPr lang="fr-FR" sz="2800" b="1" i="1" baseline="30000" dirty="0">
                <a:solidFill>
                  <a:srgbClr val="C00000"/>
                </a:solidFill>
              </a:rPr>
              <a:t>ème</a:t>
            </a:r>
            <a:r>
              <a:rPr lang="fr-FR" sz="2800" b="1" i="1" dirty="0">
                <a:solidFill>
                  <a:srgbClr val="C00000"/>
                </a:solidFill>
              </a:rPr>
              <a:t> prière d'Isaïe le prophète</a:t>
            </a:r>
            <a:endParaRPr lang="fr-FR" sz="2800" dirty="0">
              <a:solidFill>
                <a:srgbClr val="C00000"/>
              </a:solidFill>
            </a:endParaRPr>
          </a:p>
          <a:p>
            <a:pPr marL="0" indent="0" algn="ctr">
              <a:buNone/>
            </a:pPr>
            <a:r>
              <a:rPr lang="fr-FR" sz="2800" b="1" i="1" dirty="0">
                <a:solidFill>
                  <a:srgbClr val="C00000"/>
                </a:solidFill>
              </a:rPr>
              <a:t>Isaïe 25 : 1-12</a:t>
            </a:r>
          </a:p>
          <a:p>
            <a:pPr marL="0" indent="0" algn="ctr">
              <a:buNone/>
            </a:pPr>
            <a:endParaRPr lang="fr-FR" sz="2800" b="1" i="1" dirty="0">
              <a:solidFill>
                <a:srgbClr val="C00000"/>
              </a:solidFill>
            </a:endParaRPr>
          </a:p>
          <a:p>
            <a:pPr marL="0" indent="0" algn="just">
              <a:buNone/>
            </a:pPr>
            <a:r>
              <a:rPr lang="fr-FR" sz="2800" b="1" dirty="0"/>
              <a:t>Seigneur, tu es mon Dieu, je t'exalterai, je louerai ton nom, car tu as accompli des merveilles, les desseins de jadis, fidèlement, fermement. Car tu as fait de la ville un tas de pierres, la cité fortifiée est une ruine, la citadelle des étrangers n'est plus une ville, jamais elle ne sera reconstruite. </a:t>
            </a:r>
          </a:p>
        </p:txBody>
      </p:sp>
      <p:sp>
        <p:nvSpPr>
          <p:cNvPr id="4" name="Rectangle 3">
            <a:extLst>
              <a:ext uri="{FF2B5EF4-FFF2-40B4-BE49-F238E27FC236}">
                <a16:creationId xmlns:a16="http://schemas.microsoft.com/office/drawing/2014/main" id="{91243CA8-04CE-43A8-A980-AAAC9EEED9CA}"/>
              </a:ext>
            </a:extLst>
          </p:cNvPr>
          <p:cNvSpPr/>
          <p:nvPr/>
        </p:nvSpPr>
        <p:spPr>
          <a:xfrm>
            <a:off x="6312044" y="453524"/>
            <a:ext cx="5457799" cy="6031750"/>
          </a:xfrm>
          <a:prstGeom prst="rect">
            <a:avLst/>
          </a:prstGeom>
        </p:spPr>
        <p:txBody>
          <a:bodyPr wrap="square">
            <a:normAutofit/>
          </a:bodyPr>
          <a:lstStyle/>
          <a:p>
            <a:pPr algn="ctr" rtl="1"/>
            <a:r>
              <a:rPr lang="ar-SA" sz="3600" b="1" i="1" dirty="0">
                <a:solidFill>
                  <a:srgbClr val="C00000"/>
                </a:solidFill>
              </a:rPr>
              <a:t>صلاة </a:t>
            </a:r>
            <a:r>
              <a:rPr lang="ar-SA" sz="3600" b="1" i="1" dirty="0" err="1">
                <a:solidFill>
                  <a:srgbClr val="C00000"/>
                </a:solidFill>
              </a:rPr>
              <a:t>أشعياء</a:t>
            </a:r>
            <a:r>
              <a:rPr lang="ar-SA" sz="3600" b="1" i="1" dirty="0">
                <a:solidFill>
                  <a:srgbClr val="C00000"/>
                </a:solidFill>
              </a:rPr>
              <a:t> النبي الثانية</a:t>
            </a:r>
            <a:endParaRPr lang="fr-FR" sz="3600" dirty="0">
              <a:solidFill>
                <a:srgbClr val="C00000"/>
              </a:solidFill>
            </a:endParaRPr>
          </a:p>
          <a:p>
            <a:pPr algn="ctr"/>
            <a:r>
              <a:rPr lang="ar-SA" sz="3600" b="1" i="1" dirty="0" err="1">
                <a:solidFill>
                  <a:srgbClr val="C00000"/>
                </a:solidFill>
              </a:rPr>
              <a:t>إِشَعْيَاءَ</a:t>
            </a:r>
            <a:r>
              <a:rPr lang="ar-SA" sz="3600" b="1" i="1" dirty="0">
                <a:solidFill>
                  <a:srgbClr val="C00000"/>
                </a:solidFill>
              </a:rPr>
              <a:t> ٢٥: ١ – ١٢</a:t>
            </a:r>
            <a:endParaRPr lang="ar-EG"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defRPr/>
            </a:pPr>
            <a:endParaRPr lang="fr-FR" sz="3600" b="1" dirty="0"/>
          </a:p>
          <a:p>
            <a:pPr lvl="0" algn="just" rtl="1" fontAlgn="base">
              <a:spcBef>
                <a:spcPct val="20000"/>
              </a:spcBef>
              <a:spcAft>
                <a:spcPct val="0"/>
              </a:spcAft>
              <a:defRPr/>
            </a:pPr>
            <a:r>
              <a:rPr lang="ar-SA" sz="3600" b="1" dirty="0" err="1"/>
              <a:t>يَارَبُّ</a:t>
            </a:r>
            <a:r>
              <a:rPr lang="ar-SA" sz="3600" b="1" dirty="0"/>
              <a:t>، أَنْتَ إِلَهِي أُعَظِّمُكَ. أَحْمَدُ </a:t>
            </a:r>
            <a:r>
              <a:rPr lang="ar-SA" sz="3600" b="1" dirty="0" err="1"/>
              <a:t>ٱسْمَكَ</a:t>
            </a:r>
            <a:r>
              <a:rPr lang="ar-SA" sz="3600" b="1" dirty="0"/>
              <a:t> لِأَنَّكَ صَنَعْتَ عَجَبًا. مَقَاصِدُكَ مُنْذُ </a:t>
            </a:r>
            <a:r>
              <a:rPr lang="ar-SA" sz="3600" b="1" dirty="0" err="1"/>
              <a:t>ٱلْقَدِيمِ</a:t>
            </a:r>
            <a:r>
              <a:rPr lang="ar-SA" sz="3600" b="1" dirty="0"/>
              <a:t> أَمَانَةٌ وَصِدْقٌ. لِأَنَّكَ جَعَلْتَ مَدِينَةً رُجْمَةً. قَرْيَةً حَصِينَةً رَدْمًا. قَصْرَ أَعَاجِمَ أَنْ لَا تَكُونَ مَدِينَةً. لَا يُبْنَى إِلَى </a:t>
            </a:r>
            <a:r>
              <a:rPr lang="ar-SA" sz="3600" b="1" dirty="0" err="1"/>
              <a:t>ٱلْأَبَدِ</a:t>
            </a:r>
            <a:r>
              <a:rPr lang="ar-SA" sz="3600" b="1" dirty="0"/>
              <a:t>.</a:t>
            </a:r>
            <a:endParaRPr lang="ar-SA" altLang="fr-FR" sz="3600" b="1" dirty="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428335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C'est pourquoi un peuple fort te glorifie, la cité des nations redoutables te craint. Car tu as été un refuge pour le faible, un refuge pour le malheureux plongé dans la détresse, un abri contre la pluie, un ombrage contre la chaleur, car le souffle des violents est comme la pluie d'hiver.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fr-FR" sz="4000" b="1" dirty="0"/>
              <a:t> </a:t>
            </a:r>
            <a:r>
              <a:rPr lang="ar-SA" sz="4000" b="1" dirty="0"/>
              <a:t>لِذَلِكَ يُكْرِمُكَ شَعْبٌ قَوِيٌّ، وَتَخَافُ مِنْكَ قَرْيَةُ أُمَمٍ عُتَاةٍ. لِأَنَّكَ كُنْتَ حِصْنًا لِلْمِسْكِينِ، حِصْنًا لِلْبَائِسِ فِي ضِيقِهِ، مَلْجَأً مِنَ </a:t>
            </a:r>
            <a:r>
              <a:rPr lang="ar-SA" sz="4000" b="1" dirty="0" err="1"/>
              <a:t>ٱلسَّيْلِ</a:t>
            </a:r>
            <a:r>
              <a:rPr lang="ar-SA" sz="4000" b="1" dirty="0"/>
              <a:t>، ظِلًّا مِنَ </a:t>
            </a:r>
            <a:r>
              <a:rPr lang="ar-SA" sz="4000" b="1" dirty="0" err="1"/>
              <a:t>ٱلْحَرِّ</a:t>
            </a:r>
            <a:r>
              <a:rPr lang="ar-SA" sz="4000" b="1" dirty="0"/>
              <a:t>، إِذْ كَانَتْ نَفْخَةُ </a:t>
            </a:r>
            <a:r>
              <a:rPr lang="ar-SA" sz="4000" b="1" dirty="0" err="1"/>
              <a:t>ٱلْعُتَاةِ</a:t>
            </a:r>
            <a:r>
              <a:rPr lang="ar-SA" sz="4000" b="1" dirty="0"/>
              <a:t> كَسَيْلٍ عَلَى حَائِطٍ.</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74015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Comme la chaleur sur une terre aride, tu apaises le tumulte des étrangers : la chaleur tiédit à l'ombre d'un nuage, le chant des violents se tait. Le Seigneur, Dieu de l'univers, préparera pour tous les peuples, sur sa montagne, un festin de viandes grasses et de vins capiteux, un festin de viandes succulentes et de vins décantés. Il enlèvera le voile de deuil qui enveloppait tous les peuples et le linceul qui couvrait toutes les nations.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كَحَرٍّ فِي يَبَسٍ تَخْفِضُ ضَجِيجَ </a:t>
            </a:r>
            <a:r>
              <a:rPr lang="ar-SA" sz="4000" b="1" dirty="0" err="1"/>
              <a:t>ٱلْأَعَاجِمِ</a:t>
            </a:r>
            <a:r>
              <a:rPr lang="ar-SA" sz="4000" b="1" dirty="0"/>
              <a:t>. كَحَرٍّ بِظِلِّ غَيْمٍ يُذَلُّ غِنَاءُ </a:t>
            </a:r>
            <a:r>
              <a:rPr lang="ar-SA" sz="4000" b="1" dirty="0" err="1"/>
              <a:t>ٱلْعُتَاةِ</a:t>
            </a:r>
            <a:r>
              <a:rPr lang="ar-SA" sz="4000" b="1" dirty="0"/>
              <a:t>. وَيَصْنَعُ رَبُّ </a:t>
            </a:r>
            <a:r>
              <a:rPr lang="ar-SA" sz="4000" b="1" dirty="0" err="1"/>
              <a:t>ٱلْجُنُودِ</a:t>
            </a:r>
            <a:r>
              <a:rPr lang="ar-SA" sz="4000" b="1" dirty="0"/>
              <a:t> لِجَمِيعِ </a:t>
            </a:r>
            <a:r>
              <a:rPr lang="ar-SA" sz="4000" b="1" dirty="0" err="1"/>
              <a:t>ٱلشُّعُوبِ</a:t>
            </a:r>
            <a:r>
              <a:rPr lang="ar-SA" sz="4000" b="1" dirty="0"/>
              <a:t> فِي هَذَا </a:t>
            </a:r>
            <a:r>
              <a:rPr lang="ar-SA" sz="4000" b="1" dirty="0" err="1"/>
              <a:t>ٱلْجَبَلِ</a:t>
            </a:r>
            <a:r>
              <a:rPr lang="ar-SA" sz="4000" b="1" dirty="0"/>
              <a:t> وَلِيمَةَ </a:t>
            </a:r>
            <a:r>
              <a:rPr lang="ar-SA" sz="4000" b="1" dirty="0" err="1"/>
              <a:t>سَمَائِنَ</a:t>
            </a:r>
            <a:r>
              <a:rPr lang="ar-SA" sz="4000" b="1" dirty="0"/>
              <a:t>، وَلِيمَةَ خَمْرٍ عَلَى دَرْدِيٍّ، </a:t>
            </a:r>
            <a:r>
              <a:rPr lang="ar-SA" sz="4000" b="1" dirty="0" err="1"/>
              <a:t>سَمَائِنَ</a:t>
            </a:r>
            <a:r>
              <a:rPr lang="ar-SA" sz="4000" b="1" dirty="0"/>
              <a:t> </a:t>
            </a:r>
            <a:r>
              <a:rPr lang="ar-SA" sz="4000" b="1" dirty="0" err="1"/>
              <a:t>مُمِخَّةٍ</a:t>
            </a:r>
            <a:r>
              <a:rPr lang="ar-SA" sz="4000" b="1" dirty="0"/>
              <a:t>، دَرْدِيٍّ مُصَفًّى. وَيُفْنِي فِي هَذَا </a:t>
            </a:r>
            <a:r>
              <a:rPr lang="ar-SA" sz="4000" b="1" dirty="0" err="1"/>
              <a:t>ٱلْجَبَلِ</a:t>
            </a:r>
            <a:r>
              <a:rPr lang="ar-SA" sz="4000" b="1" dirty="0"/>
              <a:t> وَجْهَ </a:t>
            </a:r>
            <a:r>
              <a:rPr lang="ar-SA" sz="4000" b="1" dirty="0" err="1"/>
              <a:t>ٱلنِّقَابِ</a:t>
            </a:r>
            <a:r>
              <a:rPr lang="ar-SA" sz="4000" b="1" dirty="0"/>
              <a:t>. </a:t>
            </a:r>
            <a:r>
              <a:rPr lang="ar-SA" sz="4000" b="1" dirty="0" err="1"/>
              <a:t>ٱلنِّقَابِ</a:t>
            </a:r>
            <a:r>
              <a:rPr lang="ar-SA" sz="4000" b="1" dirty="0"/>
              <a:t> </a:t>
            </a:r>
            <a:r>
              <a:rPr lang="ar-SA" sz="4000" b="1" dirty="0" err="1"/>
              <a:t>ٱلَّذِي</a:t>
            </a:r>
            <a:r>
              <a:rPr lang="ar-SA" sz="4000" b="1" dirty="0"/>
              <a:t> عَلَى كُلِّ </a:t>
            </a:r>
            <a:r>
              <a:rPr lang="ar-SA" sz="4000" b="1" dirty="0" err="1"/>
              <a:t>ٱلشُّعُوبِ</a:t>
            </a:r>
            <a:r>
              <a:rPr lang="ar-SA" sz="4000" b="1" dirty="0"/>
              <a:t>، </a:t>
            </a:r>
            <a:r>
              <a:rPr lang="ar-SA" sz="4000" b="1" dirty="0" err="1"/>
              <a:t>وَٱلْغِطَاءَ</a:t>
            </a:r>
            <a:r>
              <a:rPr lang="ar-SA" sz="4000" b="1" dirty="0"/>
              <a:t> </a:t>
            </a:r>
            <a:r>
              <a:rPr lang="ar-SA" sz="4000" b="1" dirty="0" err="1"/>
              <a:t>ٱلْمُغَطَّى</a:t>
            </a:r>
            <a:r>
              <a:rPr lang="ar-SA" sz="4000" b="1" dirty="0"/>
              <a:t> بِهِ عَلَى كُلِّ </a:t>
            </a:r>
            <a:r>
              <a:rPr lang="ar-SA" sz="4000" b="1" dirty="0" err="1"/>
              <a:t>ٱلْأُمَمِ</a:t>
            </a:r>
            <a:r>
              <a:rPr lang="ar-SA" sz="4000" b="1" dirty="0"/>
              <a:t>. </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659391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Il détruira la mort pour toujours. Le Seigneur essuiera les larmes sur tous les visages, et par toute la terre il effacera l'humiliation de son peuple ; c'est lui qui l'a promis. Et ce jour-là, on dira :  Voici notre Dieu, en lui nous espérions, et il nous a sauvés ; c'est lui le Seigneur, en lui nous espérions ; exultons, réjouissons-nous : il nous a sauvés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a:bodyPr>
          <a:lstStyle/>
          <a:p>
            <a:pPr lvl="0" algn="just" rtl="1">
              <a:defRPr/>
            </a:pPr>
            <a:r>
              <a:rPr lang="ar-SA" sz="4000" b="1" dirty="0"/>
              <a:t>يَبْلَعُ </a:t>
            </a:r>
            <a:r>
              <a:rPr lang="ar-SA" sz="4000" b="1" dirty="0" err="1"/>
              <a:t>ٱلْمَوْتَ</a:t>
            </a:r>
            <a:r>
              <a:rPr lang="ar-SA" sz="4000" b="1" dirty="0"/>
              <a:t> إِلَى </a:t>
            </a:r>
            <a:r>
              <a:rPr lang="ar-SA" sz="4000" b="1" dirty="0" err="1"/>
              <a:t>ٱلْأَبَدِ</a:t>
            </a:r>
            <a:r>
              <a:rPr lang="ar-SA" sz="4000" b="1" dirty="0"/>
              <a:t>، وَيَمْسَحُ </a:t>
            </a:r>
            <a:r>
              <a:rPr lang="ar-SA" sz="4000" b="1" dirty="0" err="1"/>
              <a:t>ٱلسَّيِّدُ</a:t>
            </a:r>
            <a:r>
              <a:rPr lang="ar-SA" sz="4000" b="1" dirty="0"/>
              <a:t> </a:t>
            </a:r>
            <a:r>
              <a:rPr lang="ar-SA" sz="4000" b="1" dirty="0" err="1"/>
              <a:t>ٱلرَّبُّ</a:t>
            </a:r>
            <a:r>
              <a:rPr lang="ar-SA" sz="4000" b="1" dirty="0"/>
              <a:t> </a:t>
            </a:r>
            <a:r>
              <a:rPr lang="ar-SA" sz="4000" b="1" dirty="0" err="1"/>
              <a:t>ٱلدُّمُوعَ</a:t>
            </a:r>
            <a:r>
              <a:rPr lang="ar-SA" sz="4000" b="1" dirty="0"/>
              <a:t> عَنْ كُلِّ </a:t>
            </a:r>
            <a:r>
              <a:rPr lang="ar-SA" sz="4000" b="1" dirty="0" err="1"/>
              <a:t>ٱلْوُجُوهِ</a:t>
            </a:r>
            <a:r>
              <a:rPr lang="ar-SA" sz="4000" b="1" dirty="0"/>
              <a:t>، وَيَنْزِعُ عَارَ شَعْبِهِ عَنْ كُلِّ </a:t>
            </a:r>
            <a:r>
              <a:rPr lang="ar-SA" sz="4000" b="1" dirty="0" err="1"/>
              <a:t>ٱلْأَرْضِ</a:t>
            </a:r>
            <a:r>
              <a:rPr lang="ar-SA" sz="4000" b="1" dirty="0"/>
              <a:t>، لِأَنَّ </a:t>
            </a:r>
            <a:r>
              <a:rPr lang="ar-SA" sz="4000" b="1" dirty="0" err="1"/>
              <a:t>ٱلرَّبَّ</a:t>
            </a:r>
            <a:r>
              <a:rPr lang="ar-SA" sz="4000" b="1" dirty="0"/>
              <a:t> قَدْ تَكَلَّمَ. وَيُقَالُ فِي ذَلِكَ </a:t>
            </a:r>
            <a:r>
              <a:rPr lang="ar-SA" sz="4000" b="1" dirty="0" err="1"/>
              <a:t>ٱلْيَوْمِ</a:t>
            </a:r>
            <a:r>
              <a:rPr lang="ar-SA" sz="4000" b="1" dirty="0"/>
              <a:t>: «</a:t>
            </a:r>
            <a:r>
              <a:rPr lang="ar-SA" sz="4000" b="1" dirty="0" err="1"/>
              <a:t>هُوَذَا</a:t>
            </a:r>
            <a:r>
              <a:rPr lang="ar-SA" sz="4000" b="1" dirty="0"/>
              <a:t> هَذَا إِلَهُنَا. </a:t>
            </a:r>
            <a:r>
              <a:rPr lang="ar-SA" sz="4000" b="1" dirty="0" err="1"/>
              <a:t>ٱنْتَظَرْنَاهُ</a:t>
            </a:r>
            <a:r>
              <a:rPr lang="ar-SA" sz="4000" b="1" dirty="0"/>
              <a:t> فَخَلَّصَنَا. هَذَا هُوَ </a:t>
            </a:r>
            <a:r>
              <a:rPr lang="ar-SA" sz="4000" b="1" dirty="0" err="1"/>
              <a:t>ٱلرَّبُّ</a:t>
            </a:r>
            <a:r>
              <a:rPr lang="ar-SA" sz="4000" b="1" dirty="0"/>
              <a:t> </a:t>
            </a:r>
            <a:r>
              <a:rPr lang="ar-SA" sz="4000" b="1" dirty="0" err="1"/>
              <a:t>ٱنْتَظَرْنَاهُ</a:t>
            </a:r>
            <a:r>
              <a:rPr lang="ar-SA" sz="4000" b="1" dirty="0"/>
              <a:t>. نَبْتَهِجُ وَنَفْرَحُ بِخَلَاصِهِ».</a:t>
            </a:r>
            <a:endParaRPr kumimoji="0" lang="ar-SA"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8612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Car la main du Seigneur reposera sur cette montagne. Il étend les mains, au milieu de la montagne, comme le nageur les étend pour nager. Mais il rabaissera son orgueil, malgré les efforts de ses mains. Et la place forte inaccessible de tes remparts, il l'a abattue, abaissée, renversée à terre, dans la poussière.</a:t>
            </a:r>
          </a:p>
          <a:p>
            <a:pPr marL="0" indent="0" algn="just">
              <a:buNone/>
            </a:pPr>
            <a:endParaRPr lang="fr-FR" sz="2800" b="1" dirty="0"/>
          </a:p>
          <a:p>
            <a:pPr marL="0" indent="0" algn="just">
              <a:buNone/>
            </a:pPr>
            <a:r>
              <a:rPr lang="fr-FR" sz="2800" b="1" i="1" dirty="0">
                <a:solidFill>
                  <a:srgbClr val="C00000"/>
                </a:solidFill>
              </a:rPr>
              <a:t>Louange soit à Dieu éternellement. Amen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2"/>
            <a:ext cx="5472608" cy="5798393"/>
          </a:xfrm>
          <a:prstGeom prst="rect">
            <a:avLst/>
          </a:prstGeom>
        </p:spPr>
        <p:txBody>
          <a:bodyPr wrap="square">
            <a:normAutofit lnSpcReduction="10000"/>
          </a:bodyPr>
          <a:lstStyle/>
          <a:p>
            <a:pPr lvl="0" algn="just" rtl="1">
              <a:defRPr/>
            </a:pPr>
            <a:r>
              <a:rPr lang="ar-SA" sz="4000" b="1" dirty="0"/>
              <a:t>لِأَنَّ يَدَ </a:t>
            </a:r>
            <a:r>
              <a:rPr lang="ar-SA" sz="4000" b="1" dirty="0" err="1"/>
              <a:t>ٱلرَّبِّ</a:t>
            </a:r>
            <a:r>
              <a:rPr lang="ar-SA" sz="4000" b="1" dirty="0"/>
              <a:t> تَسْتَقِرُّ عَلَى هَذَا </a:t>
            </a:r>
            <a:r>
              <a:rPr lang="ar-SA" sz="4000" b="1" dirty="0" err="1"/>
              <a:t>ٱلْجَبَلِ</a:t>
            </a:r>
            <a:r>
              <a:rPr lang="ar-SA" sz="4000" b="1" dirty="0"/>
              <a:t>، وَيُدَاسُ مُوآبُ فِي مَكَانِهِ كَمَا يُدَاسُ </a:t>
            </a:r>
            <a:r>
              <a:rPr lang="ar-SA" sz="4000" b="1" dirty="0" err="1"/>
              <a:t>ٱلتِّبْنُ</a:t>
            </a:r>
            <a:r>
              <a:rPr lang="ar-SA" sz="4000" b="1" dirty="0"/>
              <a:t> فِي مَاءِ </a:t>
            </a:r>
            <a:r>
              <a:rPr lang="ar-SA" sz="4000" b="1" dirty="0" err="1"/>
              <a:t>ٱلْمَزْبَلَةِ</a:t>
            </a:r>
            <a:r>
              <a:rPr lang="ar-SA" sz="4000" b="1" dirty="0"/>
              <a:t>. فَيَبْسِطُ يَدَيْهِ فِيهِ كَمَا يَبْسِطُ </a:t>
            </a:r>
            <a:r>
              <a:rPr lang="ar-SA" sz="4000" b="1" dirty="0" err="1"/>
              <a:t>ٱلسَّابِحُ</a:t>
            </a:r>
            <a:r>
              <a:rPr lang="ar-SA" sz="4000" b="1" dirty="0"/>
              <a:t> لِيَسْبَحَ، فَيَضَعُ كِبْرِيَاءَهُ مَعَ مَكَايِدِ يَدَيْهِ. وَصَرْحَ </a:t>
            </a:r>
            <a:r>
              <a:rPr lang="ar-SA" sz="4000" b="1" dirty="0" err="1"/>
              <a:t>ٱرْتِفَاعِ</a:t>
            </a:r>
            <a:r>
              <a:rPr lang="ar-SA" sz="4000" b="1" dirty="0"/>
              <a:t> أَسْوَارِكِ يَخْفِضُهُ، يَضَعُهُ، يُلْصِقُهُ </a:t>
            </a:r>
            <a:r>
              <a:rPr lang="ar-SA" sz="4000" b="1" dirty="0" err="1"/>
              <a:t>بِٱلْأَرْضِ</a:t>
            </a:r>
            <a:r>
              <a:rPr lang="ar-SA" sz="4000" b="1" dirty="0"/>
              <a:t> إِلَى </a:t>
            </a:r>
            <a:r>
              <a:rPr lang="ar-SA" sz="4000" b="1" dirty="0" err="1"/>
              <a:t>ٱلتُّرَابِ</a:t>
            </a:r>
            <a:r>
              <a:rPr lang="ar-SA" sz="4000" b="1" dirty="0"/>
              <a:t>.</a:t>
            </a:r>
            <a:endParaRPr lang="fr-FR" sz="4000" b="1" dirty="0"/>
          </a:p>
          <a:p>
            <a:pPr lvl="0" algn="just" rtl="1">
              <a:defRPr/>
            </a:pPr>
            <a:endParaRPr kumimoji="0" lang="fr-FR" sz="4000" b="1" i="0" u="none" strike="noStrike" kern="120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endParaRPr>
          </a:p>
          <a:p>
            <a:pPr lvl="0" algn="just" rtl="1">
              <a:defRPr/>
            </a:pPr>
            <a:r>
              <a:rPr lang="ar-SA" sz="4000" b="1" i="1" dirty="0">
                <a:solidFill>
                  <a:srgbClr val="C00000"/>
                </a:solidFill>
              </a:rPr>
              <a:t>والسبح لله دائما آمين.</a:t>
            </a:r>
            <a:endParaRPr kumimoji="0" lang="ar-SA" sz="4000" b="1" i="0" u="none" strike="noStrike" kern="1200" cap="none" spc="0" normalizeH="0" baseline="0" noProof="0" dirty="0">
              <a:ln>
                <a:noFill/>
              </a:ln>
              <a:solidFill>
                <a:srgbClr val="C00000"/>
              </a:solidFill>
              <a:effectLst/>
              <a:uLnTx/>
              <a:uFillTx/>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78278259"/>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9633</TotalTime>
  <Words>83512</Words>
  <Application>Microsoft Office PowerPoint</Application>
  <PresentationFormat>Grand écran</PresentationFormat>
  <Paragraphs>5406</Paragraphs>
  <Slides>832</Slides>
  <Notes>495</Notes>
  <HiddenSlides>5</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832</vt:i4>
      </vt:variant>
    </vt:vector>
  </HeadingPairs>
  <TitlesOfParts>
    <vt:vector size="845" baseType="lpstr">
      <vt:lpstr>Arial</vt:lpstr>
      <vt:lpstr>Athanasius</vt:lpstr>
      <vt:lpstr>Avva_Marcos</vt:lpstr>
      <vt:lpstr>Book Antiqua</vt:lpstr>
      <vt:lpstr>Calibri</vt:lpstr>
      <vt:lpstr>Castellar</vt:lpstr>
      <vt:lpstr>Coptic1</vt:lpstr>
      <vt:lpstr>CS Avva Shenouda</vt:lpstr>
      <vt:lpstr>Friz Quadrata TT</vt:lpstr>
      <vt:lpstr>Times New Roman</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440</cp:revision>
  <dcterms:created xsi:type="dcterms:W3CDTF">2010-03-29T19:44:22Z</dcterms:created>
  <dcterms:modified xsi:type="dcterms:W3CDTF">2024-04-25T16:16:30Z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2022-04-12T20:06:36Z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f3ee0d10-2921-48fd-9ef7-50d6ff91e85c</vt:lpwstr>
  </property>
  <property fmtid="{D5CDD505-2E9C-101B-9397-08002B2CF9AE}" pid="8" name="MSIP_Label_07222825-62ea-40f3-96b5-5375c07996e2_ContentBits">
    <vt:lpwstr>0</vt:lpwstr>
  </property>
</Properties>
</file>